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70" r:id="rId4"/>
    <p:sldId id="266" r:id="rId5"/>
    <p:sldId id="265" r:id="rId6"/>
    <p:sldId id="272" r:id="rId7"/>
    <p:sldId id="273" r:id="rId8"/>
    <p:sldId id="257" r:id="rId9"/>
    <p:sldId id="271" r:id="rId10"/>
    <p:sldId id="274" r:id="rId11"/>
    <p:sldId id="275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18" autoAdjust="0"/>
    <p:restoredTop sz="97077" autoAdjust="0"/>
  </p:normalViewPr>
  <p:slideViewPr>
    <p:cSldViewPr snapToGrid="0" snapToObjects="1">
      <p:cViewPr>
        <p:scale>
          <a:sx n="85" d="100"/>
          <a:sy n="85" d="100"/>
        </p:scale>
        <p:origin x="-5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5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3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6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1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4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1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486F-7534-1343-A6DF-3AC37BFAD1AC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EA64-8BDD-DC48-9F07-6041DE7C4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oosakikazuya\Desktop\Macintosh%20HD:Users:oosakikazuya:Dropbox:Lie_cal:warp_fomula.docx!OLE_LINK132" TargetMode="External"/><Relationship Id="rId4" Type="http://schemas.openxmlformats.org/officeDocument/2006/relationships/image" Target="../media/image1.emf"/><Relationship Id="rId5" Type="http://schemas.openxmlformats.org/officeDocument/2006/relationships/oleObject" Target="file:///\\localhost\Users\oosakikazuya\Desktop\Macintosh%20HD:Users:oosakikazuya:Dropbox:Lie_cal:warp_fomula.docx!OLE_LINK133" TargetMode="External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oosakikazuya\Desktop\frib_front_sims\Macintosh%20HD:Users:oosakikazuya:Dropbox:Lie_cal:warp_fomula.docx!OLE_LINK134" TargetMode="External"/><Relationship Id="rId4" Type="http://schemas.openxmlformats.org/officeDocument/2006/relationships/image" Target="../media/image3.emf"/><Relationship Id="rId5" Type="http://schemas.openxmlformats.org/officeDocument/2006/relationships/oleObject" Target="file:///\\localhost\Users\oosakikazuya\Desktop\frib_front_sims\Macintosh%20HD:Users:oosakikazuya:Dropbox:Lie_cal:warp_fomula.docx!OLE_LINK135" TargetMode="External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53360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Numerical benchmark of Warp code</a:t>
            </a:r>
            <a:br>
              <a:rPr kumimoji="1" lang="en-US" altLang="ja-JP" sz="4000" dirty="0" smtClean="0"/>
            </a:br>
            <a:r>
              <a:rPr lang="en-US" altLang="ja-JP" sz="4000" dirty="0" smtClean="0"/>
              <a:t>for a Solenoid Magnetic Fields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39312" y="5636381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800" dirty="0" err="1" smtClean="0"/>
              <a:t>AdSM</a:t>
            </a:r>
            <a:r>
              <a:rPr lang="en-US" altLang="ja-JP" sz="2800" dirty="0" smtClean="0"/>
              <a:t>, </a:t>
            </a:r>
            <a:r>
              <a:rPr kumimoji="1" lang="en-US" altLang="ja-JP" sz="2800" dirty="0" smtClean="0"/>
              <a:t>Hiroshima University</a:t>
            </a:r>
          </a:p>
          <a:p>
            <a:pPr algn="r"/>
            <a:r>
              <a:rPr kumimoji="1" lang="en-US" altLang="ja-JP" sz="2800" dirty="0" smtClean="0"/>
              <a:t>Kazuya Osaki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27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353" y="233548"/>
            <a:ext cx="8830235" cy="976686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Oscillation amplitude in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for varying </a:t>
            </a:r>
            <a:br>
              <a:rPr lang="en-US" altLang="ja-JP" sz="3200" dirty="0" smtClean="0"/>
            </a:br>
            <a:r>
              <a:rPr lang="en-US" altLang="ja-JP" sz="3200" dirty="0" smtClean="0"/>
              <a:t>radial field grid resolution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4213411" y="4101344"/>
            <a:ext cx="418353" cy="4930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6469" y="4131226"/>
            <a:ext cx="20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Normalized by 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θ_init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121804" y="1333726"/>
            <a:ext cx="6952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Field grid </a:t>
            </a:r>
            <a:r>
              <a:rPr lang="en-US" altLang="ja-JP" sz="2400" dirty="0" err="1" smtClean="0"/>
              <a:t>dz</a:t>
            </a:r>
            <a:r>
              <a:rPr lang="en-US" altLang="ja-JP" sz="2400" dirty="0" smtClean="0"/>
              <a:t> = 1.0 mm, Simulation step size = 0.2 </a:t>
            </a:r>
            <a:r>
              <a:rPr lang="en-US" altLang="ja-JP" sz="2400" dirty="0"/>
              <a:t>mm</a:t>
            </a:r>
            <a:endParaRPr lang="ja-JP" altLang="en-US" sz="2400" dirty="0"/>
          </a:p>
        </p:txBody>
      </p:sp>
      <p:pic>
        <p:nvPicPr>
          <p:cNvPr id="8" name="図 7" descr="Nr51_Pthe_time_evol_4e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" y="2034447"/>
            <a:ext cx="2950244" cy="2016000"/>
          </a:xfrm>
          <a:prstGeom prst="rect">
            <a:avLst/>
          </a:prstGeom>
        </p:spPr>
      </p:pic>
      <p:pic>
        <p:nvPicPr>
          <p:cNvPr id="10" name="図 9" descr="Nr101_Pthe_time_evol_4e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33" y="2034447"/>
            <a:ext cx="2950244" cy="2016000"/>
          </a:xfrm>
          <a:prstGeom prst="rect">
            <a:avLst/>
          </a:prstGeom>
        </p:spPr>
      </p:pic>
      <p:pic>
        <p:nvPicPr>
          <p:cNvPr id="11" name="図 10" descr="Nr151_Pthe_time_evol_4e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71" y="2034447"/>
            <a:ext cx="2950244" cy="2016000"/>
          </a:xfrm>
          <a:prstGeom prst="rect">
            <a:avLst/>
          </a:prstGeom>
        </p:spPr>
      </p:pic>
      <p:pic>
        <p:nvPicPr>
          <p:cNvPr id="12" name="図 11" descr="Nr51_PtheN_time_evol_4e-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" y="4713931"/>
            <a:ext cx="3024000" cy="2016000"/>
          </a:xfrm>
          <a:prstGeom prst="rect">
            <a:avLst/>
          </a:prstGeom>
        </p:spPr>
      </p:pic>
      <p:pic>
        <p:nvPicPr>
          <p:cNvPr id="13" name="図 12" descr="Nr101_PtheN_time_evol_4e-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30" y="4728872"/>
            <a:ext cx="3024000" cy="2016000"/>
          </a:xfrm>
          <a:prstGeom prst="rect">
            <a:avLst/>
          </a:prstGeom>
        </p:spPr>
      </p:pic>
      <p:pic>
        <p:nvPicPr>
          <p:cNvPr id="14" name="図 13" descr="Nr151_PtheN_time_evol_4e-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30" y="4728872"/>
            <a:ext cx="3024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64353" y="188725"/>
            <a:ext cx="8830235" cy="1018227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Maximum amplitude of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for </a:t>
            </a:r>
            <a:r>
              <a:rPr lang="en-US" altLang="ja-JP" sz="3200" dirty="0"/>
              <a:t>varying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field </a:t>
            </a:r>
            <a:r>
              <a:rPr lang="en-US" altLang="ja-JP" sz="3200" dirty="0"/>
              <a:t>grid </a:t>
            </a:r>
            <a:r>
              <a:rPr lang="en-US" altLang="ja-JP" sz="3200" dirty="0" smtClean="0"/>
              <a:t>resolution </a:t>
            </a:r>
            <a:r>
              <a:rPr lang="en-US" altLang="ja-JP" sz="3200" dirty="0" err="1" smtClean="0"/>
              <a:t>dr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33293" y="1281657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mc=0.04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17882" y="1283756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39649" y="1283756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mc=4.0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15" y="4034115"/>
            <a:ext cx="8674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en-US" altLang="ja-JP" sz="2800" dirty="0"/>
              <a:t>If we specify </a:t>
            </a:r>
            <a:r>
              <a:rPr lang="en-US" altLang="ja-JP" sz="2800" dirty="0" smtClean="0"/>
              <a:t>the grid size of r direction, </a:t>
            </a:r>
            <a:r>
              <a:rPr lang="en-US" altLang="ja-JP" sz="2800" dirty="0"/>
              <a:t>a</a:t>
            </a:r>
            <a:r>
              <a:rPr kumimoji="1" lang="en-US" altLang="ja-JP" sz="2800" dirty="0" smtClean="0"/>
              <a:t>bsolute value of 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r>
              <a:rPr kumimoji="1" lang="en-US" altLang="ja-JP" sz="2800" dirty="0" smtClean="0"/>
              <a:t>errors </a:t>
            </a:r>
            <a:r>
              <a:rPr lang="en-US" altLang="ja-JP" sz="2800" dirty="0" smtClean="0"/>
              <a:t>are </a:t>
            </a:r>
            <a:r>
              <a:rPr kumimoji="1" lang="en-US" altLang="ja-JP" sz="2800" dirty="0" smtClean="0"/>
              <a:t>almost same for different </a:t>
            </a:r>
            <a:r>
              <a:rPr lang="en-US" altLang="ja-JP" sz="2800" dirty="0" err="1" smtClean="0"/>
              <a:t>P</a:t>
            </a:r>
            <a:r>
              <a:rPr lang="en-US" altLang="ja-JP" sz="2800" baseline="-25000" dirty="0" err="1" smtClean="0"/>
              <a:t>θ</a:t>
            </a:r>
            <a:r>
              <a:rPr lang="en-US" altLang="ja-JP" sz="2800" dirty="0" smtClean="0"/>
              <a:t>.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64" y="5322041"/>
            <a:ext cx="9240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Absolute value of errors </a:t>
            </a:r>
            <a:r>
              <a:rPr lang="en-US" altLang="ja-JP" sz="2800" dirty="0" smtClean="0"/>
              <a:t>are similar if we change the grid size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of r direction. </a:t>
            </a:r>
            <a:r>
              <a:rPr kumimoji="1" lang="en-US" altLang="ja-JP" sz="2800" dirty="0" smtClean="0"/>
              <a:t>(large r gird number)</a:t>
            </a:r>
            <a:endParaRPr kumimoji="1" lang="ja-JP" altLang="en-US" sz="2800" dirty="0"/>
          </a:p>
        </p:txBody>
      </p:sp>
      <p:pic>
        <p:nvPicPr>
          <p:cNvPr id="2" name="図 1" descr="Nr_Norm_emit_4e-8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9" y="1668185"/>
            <a:ext cx="2880000" cy="2016000"/>
          </a:xfrm>
          <a:prstGeom prst="rect">
            <a:avLst/>
          </a:prstGeom>
        </p:spPr>
      </p:pic>
      <p:pic>
        <p:nvPicPr>
          <p:cNvPr id="3" name="図 2" descr="Nr_Norm_emit_4e-7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4" y="1668185"/>
            <a:ext cx="2880000" cy="2016000"/>
          </a:xfrm>
          <a:prstGeom prst="rect">
            <a:avLst/>
          </a:prstGeom>
        </p:spPr>
      </p:pic>
      <p:pic>
        <p:nvPicPr>
          <p:cNvPr id="11" name="図 10" descr="Nr_Norm_emit_4e-6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29" y="1706285"/>
            <a:ext cx="2880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16659"/>
            <a:ext cx="8229600" cy="67786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625" y="1351240"/>
            <a:ext cx="7195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Oscillates significantly canonical angular momentum in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warp using leapfrog mover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6625" y="3829069"/>
            <a:ext cx="72803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Amplitude of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canonical angular momentum</a:t>
            </a:r>
            <a:r>
              <a:rPr kumimoji="1" lang="en-US" altLang="ja-JP" sz="2400" dirty="0" smtClean="0"/>
              <a:t> oscillations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tend to be small when we choose both small simulation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step size and</a:t>
            </a:r>
            <a:r>
              <a:rPr kumimoji="1" lang="en-US" altLang="ja-JP" sz="2400" dirty="0" smtClean="0"/>
              <a:t> small field grid dz.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6625" y="5251156"/>
            <a:ext cx="6914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lang="en-US" altLang="ja-JP" sz="2400" dirty="0" smtClean="0"/>
              <a:t>There appears to be little sensitivity of results on the 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choice of radial field grid dr.</a:t>
            </a:r>
            <a:endParaRPr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6625" y="2410031"/>
            <a:ext cx="72940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When we specify </a:t>
            </a:r>
            <a:r>
              <a:rPr lang="en-US" altLang="ja-JP" sz="2400" dirty="0"/>
              <a:t>simulation </a:t>
            </a:r>
            <a:r>
              <a:rPr lang="en-US" altLang="ja-JP" sz="2400" dirty="0" smtClean="0"/>
              <a:t>step size and field grid size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of </a:t>
            </a:r>
            <a:r>
              <a:rPr kumimoji="1" lang="en-US" altLang="ja-JP" sz="2400" dirty="0" smtClean="0"/>
              <a:t>z direction,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he absolute value of numerical errors are 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similar </a:t>
            </a:r>
            <a:r>
              <a:rPr lang="en-US" altLang="ja-JP" sz="2400" dirty="0" smtClean="0"/>
              <a:t>for different values of </a:t>
            </a:r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θ</a:t>
            </a:r>
            <a:r>
              <a:rPr lang="en-US" altLang="ja-JP" sz="2400" dirty="0"/>
              <a:t>.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88245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645073" y="284945"/>
            <a:ext cx="216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Overview</a:t>
            </a:r>
            <a:endParaRPr kumimoji="1" lang="ja-JP" altLang="en-US" sz="40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23440"/>
              </p:ext>
            </p:extLst>
          </p:nvPr>
        </p:nvGraphicFramePr>
        <p:xfrm>
          <a:off x="-164351" y="2683055"/>
          <a:ext cx="957939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Word 文書" r:id="rId3" imgW="5613400" imgH="482600" progId="Word.Document.12">
                  <p:link updateAutomatic="1"/>
                </p:oleObj>
              </mc:Choice>
              <mc:Fallback>
                <p:oleObj name="Word 文書" r:id="rId3" imgW="5613400" imgH="482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64351" y="2683055"/>
                        <a:ext cx="9579393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17072"/>
              </p:ext>
            </p:extLst>
          </p:nvPr>
        </p:nvGraphicFramePr>
        <p:xfrm>
          <a:off x="379514" y="3499276"/>
          <a:ext cx="8420518" cy="8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Word 文書" r:id="rId5" imgW="5613400" imgH="546100" progId="Word.Document.12">
                  <p:link updateAutomatic="1"/>
                </p:oleObj>
              </mc:Choice>
              <mc:Fallback>
                <p:oleObj name="Word 文書" r:id="rId5" imgW="5613400" imgH="546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514" y="3499276"/>
                        <a:ext cx="8420518" cy="819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16802" y="5565202"/>
            <a:ext cx="862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Carry </a:t>
            </a:r>
            <a:r>
              <a:rPr lang="en-US" altLang="ja-JP" sz="2400" dirty="0" smtClean="0"/>
              <a:t>out </a:t>
            </a:r>
            <a:r>
              <a:rPr kumimoji="1" lang="en-US" altLang="ja-JP" sz="2400" dirty="0" smtClean="0"/>
              <a:t>single particle simulations </a:t>
            </a:r>
            <a:r>
              <a:rPr lang="en-US" altLang="ja-JP" sz="2400" dirty="0" smtClean="0"/>
              <a:t>with</a:t>
            </a:r>
            <a:r>
              <a:rPr kumimoji="1" lang="en-US" altLang="ja-JP" sz="2400" dirty="0" smtClean="0"/>
              <a:t> Warp,  </a:t>
            </a:r>
            <a:r>
              <a:rPr lang="en-US" altLang="ja-JP" sz="2400" dirty="0" smtClean="0"/>
              <a:t>to test evolution 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consistent with </a:t>
            </a:r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θ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and β conservation in magnetic field.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2451" y="1291651"/>
            <a:ext cx="88271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dirty="0" smtClean="0"/>
              <a:t>・</a:t>
            </a:r>
            <a:r>
              <a:rPr kumimoji="1" lang="en-US" altLang="ja-JP" sz="2600" dirty="0" smtClean="0"/>
              <a:t>Add magnetic field of </a:t>
            </a:r>
            <a:r>
              <a:rPr lang="en-US" altLang="ja-JP" sz="2600" dirty="0" smtClean="0"/>
              <a:t>thin solenoid on</a:t>
            </a:r>
            <a:r>
              <a:rPr kumimoji="1" lang="en-US" altLang="ja-JP" sz="2600" dirty="0" smtClean="0"/>
              <a:t> gridded field in warp. </a:t>
            </a:r>
          </a:p>
          <a:p>
            <a:r>
              <a:rPr lang="en-US" altLang="ja-JP" sz="2600" dirty="0"/>
              <a:t> </a:t>
            </a:r>
            <a:r>
              <a:rPr lang="en-US" altLang="ja-JP" sz="2600" dirty="0" smtClean="0"/>
              <a:t> </a:t>
            </a:r>
            <a:r>
              <a:rPr lang="en-US" altLang="ja-JP" sz="2600" dirty="0"/>
              <a:t>Br(</a:t>
            </a:r>
            <a:r>
              <a:rPr lang="en-US" altLang="ja-JP" sz="2600" dirty="0" err="1"/>
              <a:t>r,z</a:t>
            </a:r>
            <a:r>
              <a:rPr lang="en-US" altLang="ja-JP" sz="2600" dirty="0"/>
              <a:t>) and </a:t>
            </a:r>
            <a:r>
              <a:rPr lang="en-US" altLang="ja-JP" sz="2600" dirty="0" err="1"/>
              <a:t>Bz</a:t>
            </a:r>
            <a:r>
              <a:rPr lang="en-US" altLang="ja-JP" sz="2600" dirty="0"/>
              <a:t>(</a:t>
            </a:r>
            <a:r>
              <a:rPr lang="en-US" altLang="ja-JP" sz="2600" dirty="0" err="1"/>
              <a:t>r,z</a:t>
            </a:r>
            <a:r>
              <a:rPr lang="en-US" altLang="ja-JP" sz="2600" dirty="0" smtClean="0"/>
              <a:t>) given </a:t>
            </a:r>
            <a:r>
              <a:rPr kumimoji="1" lang="en-US" altLang="ja-JP" sz="2600" dirty="0" smtClean="0"/>
              <a:t>from the following formulas.</a:t>
            </a:r>
            <a:endParaRPr kumimoji="1" lang="ja-JP" altLang="en-US" sz="2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18958" y="4318467"/>
            <a:ext cx="511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ef : </a:t>
            </a:r>
            <a:r>
              <a:rPr lang="en-US" altLang="ja-JP" dirty="0" smtClean="0"/>
              <a:t>Edward </a:t>
            </a:r>
            <a:r>
              <a:rPr lang="en-US" altLang="ja-JP" dirty="0"/>
              <a:t>Lee and </a:t>
            </a:r>
            <a:r>
              <a:rPr lang="en-US" altLang="ja-JP" dirty="0" err="1"/>
              <a:t>Matthaeus</a:t>
            </a:r>
            <a:r>
              <a:rPr lang="en-US" altLang="ja-JP" dirty="0"/>
              <a:t> </a:t>
            </a:r>
            <a:r>
              <a:rPr lang="en-US" altLang="ja-JP" dirty="0" err="1" smtClean="0"/>
              <a:t>Leitner</a:t>
            </a:r>
            <a:r>
              <a:rPr lang="en-US" altLang="ja-JP" dirty="0" smtClean="0"/>
              <a:t> (LBNL,2007)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097" y="2563527"/>
            <a:ext cx="8740844" cy="16354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26236" y="4946872"/>
            <a:ext cx="500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 : Solenoid Radius, </a:t>
            </a:r>
            <a:r>
              <a:rPr lang="en-US" altLang="ja-JP" sz="2400" dirty="0"/>
              <a:t>l : Solenoid </a:t>
            </a:r>
            <a:r>
              <a:rPr lang="en-US" altLang="ja-JP" sz="2400" dirty="0" smtClean="0"/>
              <a:t>Length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06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95611"/>
              </p:ext>
            </p:extLst>
          </p:nvPr>
        </p:nvGraphicFramePr>
        <p:xfrm>
          <a:off x="1606296" y="1383346"/>
          <a:ext cx="561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Word 文書" r:id="rId3" imgW="5613400" imgH="571500" progId="Word.Document.12">
                  <p:link updateAutomatic="1"/>
                </p:oleObj>
              </mc:Choice>
              <mc:Fallback>
                <p:oleObj name="Word 文書" r:id="rId3" imgW="5613400" imgH="571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296" y="1383346"/>
                        <a:ext cx="5613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3305753" y="1813726"/>
            <a:ext cx="1849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437917" y="1813726"/>
            <a:ext cx="7368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638420" y="1860766"/>
            <a:ext cx="639350" cy="58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15935" y="2442310"/>
            <a:ext cx="196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Kinetic term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5798504" y="1860766"/>
            <a:ext cx="486008" cy="58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113643" y="2442311"/>
            <a:ext cx="2293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Potential</a:t>
            </a:r>
            <a:r>
              <a:rPr kumimoji="1" lang="en-US" altLang="ja-JP" sz="2800" dirty="0" smtClean="0"/>
              <a:t> term</a:t>
            </a:r>
            <a:endParaRPr kumimoji="1" lang="ja-JP" altLang="en-US" sz="2800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182700"/>
              </p:ext>
            </p:extLst>
          </p:nvPr>
        </p:nvGraphicFramePr>
        <p:xfrm>
          <a:off x="1028450" y="3577866"/>
          <a:ext cx="7218004" cy="137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Word 文書" r:id="rId5" imgW="5613400" imgH="1066800" progId="Word.Document.12">
                  <p:link updateAutomatic="1"/>
                </p:oleObj>
              </mc:Choice>
              <mc:Fallback>
                <p:oleObj name="Word 文書" r:id="rId5" imgW="5613400" imgH="1066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450" y="3577866"/>
                        <a:ext cx="7218004" cy="137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021399" y="5381338"/>
            <a:ext cx="722505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θ</a:t>
            </a:r>
            <a:r>
              <a:rPr lang="en-US" altLang="ja-JP" sz="2400" dirty="0" smtClean="0"/>
              <a:t> should be conserved according to Hamiltonian theory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42033" y="256126"/>
            <a:ext cx="6477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Canonical angular momentum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503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83851" y="1465920"/>
            <a:ext cx="350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Simulation parameters</a:t>
            </a:r>
            <a:endParaRPr kumimoji="1" lang="ja-JP" altLang="en-US" sz="28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17607"/>
              </p:ext>
            </p:extLst>
          </p:nvPr>
        </p:nvGraphicFramePr>
        <p:xfrm>
          <a:off x="717177" y="2110777"/>
          <a:ext cx="76797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788"/>
                <a:gridCol w="468197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Species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U</a:t>
                      </a:r>
                      <a:r>
                        <a:rPr kumimoji="1" lang="en-US" altLang="ja-JP" sz="2400" baseline="30000" dirty="0" smtClean="0"/>
                        <a:t>34+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Bρ</a:t>
                      </a:r>
                      <a:r>
                        <a:rPr kumimoji="1" lang="en-US" altLang="ja-JP" sz="2400" dirty="0" smtClean="0"/>
                        <a:t> [rigidity]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2.19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err="1" smtClean="0"/>
                        <a:t>P</a:t>
                      </a:r>
                      <a:r>
                        <a:rPr lang="en-US" altLang="ja-JP" sz="2400" baseline="-25000" dirty="0" err="1" smtClean="0"/>
                        <a:t>θ</a:t>
                      </a:r>
                      <a:r>
                        <a:rPr lang="en-US" altLang="ja-JP" sz="2400" baseline="0" dirty="0" smtClean="0"/>
                        <a:t>/mc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0.04, 0.4, 4.0 </a:t>
                      </a:r>
                      <a:r>
                        <a:rPr lang="en-US" altLang="ja-JP" sz="2400" baseline="0" dirty="0" smtClean="0"/>
                        <a:t>[mm</a:t>
                      </a:r>
                      <a:r>
                        <a:rPr lang="ja-JP" altLang="en-US" sz="2400" baseline="0" dirty="0" smtClean="0"/>
                        <a:t>・</a:t>
                      </a:r>
                      <a:r>
                        <a:rPr lang="en-US" altLang="ja-JP" sz="2400" baseline="0" dirty="0" err="1" smtClean="0"/>
                        <a:t>mrad</a:t>
                      </a:r>
                      <a:r>
                        <a:rPr lang="en-US" altLang="ja-JP" sz="2400" baseline="0" dirty="0" smtClean="0"/>
                        <a:t>]</a:t>
                      </a:r>
                      <a:endParaRPr kumimoji="1" lang="ja-JP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Grid size of 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0.8mm, 1.1mm, 1.6mm,3.2mm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Grid size of z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0.67mm, 1.0mm,2.0mm, 4.0mm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Simulation range of z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-10m ~ 10m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Simulation step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5e3, 1e4, 5e4, 1e5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aseline="0" dirty="0" smtClean="0"/>
                        <a:t>Length of solenoid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 cm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Radius of solenoid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 cm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2439" y="333379"/>
            <a:ext cx="552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Main Simulation </a:t>
            </a:r>
            <a:r>
              <a:rPr lang="en-US" altLang="ja-JP" sz="3600" dirty="0"/>
              <a:t>P</a:t>
            </a:r>
            <a:r>
              <a:rPr kumimoji="1" lang="en-US" altLang="ja-JP" sz="3600" dirty="0" smtClean="0"/>
              <a:t>arameters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94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7413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Add magnetic field on </a:t>
            </a:r>
            <a:r>
              <a:rPr lang="en-US" altLang="ja-JP" sz="3200" dirty="0" smtClean="0"/>
              <a:t>grid + check with Formula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200" y="682625"/>
            <a:ext cx="122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Formula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0200" y="3589635"/>
            <a:ext cx="87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Warp</a:t>
            </a:r>
            <a:endParaRPr kumimoji="1" lang="ja-JP" altLang="en-US" sz="2400" dirty="0"/>
          </a:p>
        </p:txBody>
      </p:sp>
      <p:pic>
        <p:nvPicPr>
          <p:cNvPr id="17" name="図 16" descr="Bz_z_cal_ma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235"/>
            <a:ext cx="2521557" cy="2160000"/>
          </a:xfrm>
          <a:prstGeom prst="rect">
            <a:avLst/>
          </a:prstGeom>
        </p:spPr>
      </p:pic>
      <p:pic>
        <p:nvPicPr>
          <p:cNvPr id="18" name="図 17" descr="Br_z_cal_ma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93" y="1351235"/>
            <a:ext cx="3041466" cy="2160000"/>
          </a:xfrm>
          <a:prstGeom prst="rect">
            <a:avLst/>
          </a:prstGeom>
        </p:spPr>
      </p:pic>
      <p:pic>
        <p:nvPicPr>
          <p:cNvPr id="20" name="図 19" descr="Bz_z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4098925"/>
            <a:ext cx="3118887" cy="2520000"/>
          </a:xfrm>
          <a:prstGeom prst="rect">
            <a:avLst/>
          </a:prstGeom>
        </p:spPr>
      </p:pic>
      <p:pic>
        <p:nvPicPr>
          <p:cNvPr id="21" name="図 20" descr="Br_z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42" y="4051300"/>
            <a:ext cx="3637211" cy="2700000"/>
          </a:xfrm>
          <a:prstGeom prst="rect">
            <a:avLst/>
          </a:prstGeom>
        </p:spPr>
      </p:pic>
      <p:pic>
        <p:nvPicPr>
          <p:cNvPr id="22" name="図 21" descr="Bz_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49" y="4098925"/>
            <a:ext cx="2876919" cy="2520000"/>
          </a:xfrm>
          <a:prstGeom prst="rect">
            <a:avLst/>
          </a:prstGeom>
        </p:spPr>
      </p:pic>
      <p:pic>
        <p:nvPicPr>
          <p:cNvPr id="23" name="図 22" descr="Bz_r_cal_mat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30" y="1351235"/>
            <a:ext cx="218427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353" y="99079"/>
            <a:ext cx="8830235" cy="1006568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Oscillation in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observed for broad range</a:t>
            </a:r>
            <a:br>
              <a:rPr lang="en-US" altLang="ja-JP" sz="3200" dirty="0" smtClean="0"/>
            </a:br>
            <a:r>
              <a:rPr lang="en-US" altLang="ja-JP" sz="3200" dirty="0" smtClean="0"/>
              <a:t> of simulation steps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4213411" y="3996757"/>
            <a:ext cx="418353" cy="4930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6469" y="4026639"/>
            <a:ext cx="20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Normalized by 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θ_init</a:t>
            </a:r>
            <a:endParaRPr kumimoji="1" lang="ja-JP" altLang="en-US" dirty="0"/>
          </a:p>
        </p:txBody>
      </p:sp>
      <p:pic>
        <p:nvPicPr>
          <p:cNvPr id="9" name="図 8" descr="Nstep_Pthe_time_evol_4e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" y="1878097"/>
            <a:ext cx="2950244" cy="2016000"/>
          </a:xfrm>
          <a:prstGeom prst="rect">
            <a:avLst/>
          </a:prstGeom>
        </p:spPr>
      </p:pic>
      <p:pic>
        <p:nvPicPr>
          <p:cNvPr id="10" name="図 9" descr="Nstep_Pthe_time_evol_4e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41" y="1878097"/>
            <a:ext cx="2950244" cy="2016000"/>
          </a:xfrm>
          <a:prstGeom prst="rect">
            <a:avLst/>
          </a:prstGeom>
        </p:spPr>
      </p:pic>
      <p:pic>
        <p:nvPicPr>
          <p:cNvPr id="12" name="図 11" descr="Nstep_Pthe_time_evol_4e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2" y="1878097"/>
            <a:ext cx="2868617" cy="2016000"/>
          </a:xfrm>
          <a:prstGeom prst="rect">
            <a:avLst/>
          </a:prstGeom>
        </p:spPr>
      </p:pic>
      <p:pic>
        <p:nvPicPr>
          <p:cNvPr id="13" name="図 12" descr="Nstep_PtheN_time_evol_4e-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85" y="4573114"/>
            <a:ext cx="3036653" cy="2016000"/>
          </a:xfrm>
          <a:prstGeom prst="rect">
            <a:avLst/>
          </a:prstGeom>
        </p:spPr>
      </p:pic>
      <p:pic>
        <p:nvPicPr>
          <p:cNvPr id="18" name="図 17" descr="Nstep_PtheN_time_evol_4e-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4573114"/>
            <a:ext cx="2903040" cy="2016000"/>
          </a:xfrm>
          <a:prstGeom prst="rect">
            <a:avLst/>
          </a:prstGeom>
        </p:spPr>
      </p:pic>
      <p:pic>
        <p:nvPicPr>
          <p:cNvPr id="19" name="図 18" descr="Nstep_PtheN_time_evol_4e-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36" y="4573114"/>
            <a:ext cx="2974426" cy="201600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95806" y="1184316"/>
            <a:ext cx="495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Field Grid </a:t>
            </a:r>
            <a:r>
              <a:rPr lang="en-US" altLang="ja-JP" sz="2400" dirty="0" err="1" smtClean="0"/>
              <a:t>dr</a:t>
            </a:r>
            <a:r>
              <a:rPr lang="en-US" altLang="ja-JP" sz="2400" dirty="0" smtClean="0"/>
              <a:t> = 1.6 mm, </a:t>
            </a:r>
            <a:r>
              <a:rPr lang="en-US" altLang="ja-JP" sz="2400" dirty="0" err="1"/>
              <a:t>d</a:t>
            </a:r>
            <a:r>
              <a:rPr lang="en-US" altLang="ja-JP" sz="2400" dirty="0" err="1" smtClean="0"/>
              <a:t>z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0.67 </a:t>
            </a:r>
            <a:r>
              <a:rPr lang="en-US" altLang="ja-JP" sz="2400" dirty="0"/>
              <a:t>mm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309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64353" y="263430"/>
            <a:ext cx="8830235" cy="820737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Maximum amplitude of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for each step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33293" y="1204858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mc=0.04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17882" y="1206957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39649" y="1206957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mc=4.0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pic>
        <p:nvPicPr>
          <p:cNvPr id="2" name="図 1" descr="Nstep_Norm_emit_4e-6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70" y="1706956"/>
            <a:ext cx="2880000" cy="2034000"/>
          </a:xfrm>
          <a:prstGeom prst="rect">
            <a:avLst/>
          </a:prstGeom>
        </p:spPr>
      </p:pic>
      <p:pic>
        <p:nvPicPr>
          <p:cNvPr id="3" name="図 2" descr="Nstep_Norm_emit_4e-7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65" y="1632251"/>
            <a:ext cx="2880000" cy="2016000"/>
          </a:xfrm>
          <a:prstGeom prst="rect">
            <a:avLst/>
          </a:prstGeom>
        </p:spPr>
      </p:pic>
      <p:pic>
        <p:nvPicPr>
          <p:cNvPr id="11" name="図 10" descr="Nstep_Norm_emit_4e-8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" y="1632251"/>
            <a:ext cx="2880000" cy="20160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54007" y="4123761"/>
            <a:ext cx="8555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en-US" altLang="ja-JP" sz="2800" dirty="0" smtClean="0"/>
              <a:t>If we specify the simulation step size, the </a:t>
            </a:r>
            <a:r>
              <a:rPr lang="en-US" altLang="ja-JP" sz="2800" dirty="0"/>
              <a:t>a</a:t>
            </a:r>
            <a:r>
              <a:rPr kumimoji="1" lang="en-US" altLang="ja-JP" sz="2800" dirty="0" smtClean="0"/>
              <a:t>bsolute value</a:t>
            </a:r>
          </a:p>
          <a:p>
            <a:r>
              <a:rPr lang="en-US" altLang="ja-JP" sz="2800" dirty="0"/>
              <a:t> </a:t>
            </a:r>
            <a:r>
              <a:rPr kumimoji="1" lang="en-US" altLang="ja-JP" sz="2800" dirty="0" smtClean="0"/>
              <a:t> of errors </a:t>
            </a:r>
            <a:r>
              <a:rPr lang="en-US" altLang="ja-JP" sz="2800" dirty="0" smtClean="0"/>
              <a:t>are</a:t>
            </a:r>
            <a:r>
              <a:rPr kumimoji="1" lang="en-US" altLang="ja-JP" sz="2800" dirty="0" smtClean="0"/>
              <a:t> almost same for different values of </a:t>
            </a:r>
            <a:r>
              <a:rPr lang="en-US" altLang="ja-JP" sz="2800" dirty="0" err="1" smtClean="0"/>
              <a:t>P</a:t>
            </a:r>
            <a:r>
              <a:rPr lang="en-US" altLang="ja-JP" sz="2800" baseline="-25000" dirty="0" err="1" smtClean="0"/>
              <a:t>θ</a:t>
            </a:r>
            <a:r>
              <a:rPr lang="en-US" altLang="ja-JP" sz="2800" dirty="0" smtClean="0"/>
              <a:t>.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7" y="5322041"/>
            <a:ext cx="78871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Absolute value of errors </a:t>
            </a:r>
            <a:r>
              <a:rPr lang="en-US" altLang="ja-JP" sz="2800" dirty="0" smtClean="0"/>
              <a:t>tend to be small with small</a:t>
            </a:r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simulation step size. (large step number)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84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353" y="263430"/>
            <a:ext cx="8830235" cy="820737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Oscillation amplitude in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for varying </a:t>
            </a:r>
            <a:br>
              <a:rPr lang="en-US" altLang="ja-JP" sz="3200" dirty="0" smtClean="0"/>
            </a:br>
            <a:r>
              <a:rPr lang="en-US" altLang="ja-JP" sz="3200" dirty="0" smtClean="0"/>
              <a:t>axial field grid resolution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4213411" y="3996757"/>
            <a:ext cx="418353" cy="4930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6469" y="4026639"/>
            <a:ext cx="20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Normalized by 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θ_init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121804" y="1139493"/>
            <a:ext cx="655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Radial </a:t>
            </a:r>
            <a:r>
              <a:rPr lang="en-US" altLang="ja-JP" sz="2400" dirty="0" err="1" smtClean="0"/>
              <a:t>dr</a:t>
            </a:r>
            <a:r>
              <a:rPr lang="en-US" altLang="ja-JP" sz="2400" dirty="0" smtClean="0"/>
              <a:t> = 1.6 mm, Simulation step size = 0.2 </a:t>
            </a:r>
            <a:r>
              <a:rPr lang="en-US" altLang="ja-JP" sz="2400" dirty="0"/>
              <a:t>mm</a:t>
            </a:r>
            <a:endParaRPr lang="ja-JP" altLang="en-US" sz="2400" dirty="0"/>
          </a:p>
        </p:txBody>
      </p:sp>
      <p:pic>
        <p:nvPicPr>
          <p:cNvPr id="8" name="図 7" descr="Nz501_Pthe_time_evol_4e-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828800"/>
            <a:ext cx="2880000" cy="2016000"/>
          </a:xfrm>
          <a:prstGeom prst="rect">
            <a:avLst/>
          </a:prstGeom>
        </p:spPr>
      </p:pic>
      <p:pic>
        <p:nvPicPr>
          <p:cNvPr id="9" name="図 8" descr="Nz1001_Pthe_time_evol_4e-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41" y="1828800"/>
            <a:ext cx="2950244" cy="2016000"/>
          </a:xfrm>
          <a:prstGeom prst="rect">
            <a:avLst/>
          </a:prstGeom>
        </p:spPr>
      </p:pic>
      <p:pic>
        <p:nvPicPr>
          <p:cNvPr id="10" name="図 9" descr="Nz2001_Pthe_time_evol_4e-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31" y="1828800"/>
            <a:ext cx="2950244" cy="2016000"/>
          </a:xfrm>
          <a:prstGeom prst="rect">
            <a:avLst/>
          </a:prstGeom>
        </p:spPr>
      </p:pic>
      <p:pic>
        <p:nvPicPr>
          <p:cNvPr id="11" name="図 10" descr="Nz501_PtheN_time_evol_4e-6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" y="4395971"/>
            <a:ext cx="2962286" cy="2016000"/>
          </a:xfrm>
          <a:prstGeom prst="rect">
            <a:avLst/>
          </a:prstGeom>
        </p:spPr>
      </p:pic>
      <p:pic>
        <p:nvPicPr>
          <p:cNvPr id="12" name="図 11" descr="Nz1001_PtheN_time_evol_4e-6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41" y="4395971"/>
            <a:ext cx="2962286" cy="2016000"/>
          </a:xfrm>
          <a:prstGeom prst="rect">
            <a:avLst/>
          </a:prstGeom>
        </p:spPr>
      </p:pic>
      <p:pic>
        <p:nvPicPr>
          <p:cNvPr id="13" name="図 12" descr="Nz2001_PtheN_time_evol_4e-6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6" y="4395971"/>
            <a:ext cx="3036653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64353" y="218607"/>
            <a:ext cx="8830235" cy="820737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Maximum amplitude of </a:t>
            </a:r>
            <a:r>
              <a:rPr lang="en-US" altLang="ja-JP" sz="3200" dirty="0" err="1" smtClean="0"/>
              <a:t>P</a:t>
            </a:r>
            <a:r>
              <a:rPr lang="en-US" altLang="ja-JP" sz="3200" baseline="-25000" dirty="0" err="1" smtClean="0"/>
              <a:t>θ</a:t>
            </a:r>
            <a:r>
              <a:rPr lang="en-US" altLang="ja-JP" sz="3200" dirty="0" smtClean="0"/>
              <a:t> for varying field grid </a:t>
            </a:r>
            <a:r>
              <a:rPr lang="en-US" altLang="ja-JP" sz="3200" dirty="0" err="1" smtClean="0"/>
              <a:t>dz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33293" y="1281657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mc=0.04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17882" y="1283756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mc=0.4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39649" y="1283756"/>
            <a:ext cx="258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dirty="0" err="1"/>
              <a:t>P</a:t>
            </a:r>
            <a:r>
              <a:rPr lang="en-US" altLang="ja-JP" baseline="-25000" dirty="0" err="1"/>
              <a:t>θ</a:t>
            </a:r>
            <a:r>
              <a:rPr lang="en-US" altLang="ja-JP" dirty="0"/>
              <a:t>/</a:t>
            </a:r>
            <a:r>
              <a:rPr lang="en-US" altLang="ja-JP" dirty="0" smtClean="0"/>
              <a:t>mc=4.0 </a:t>
            </a:r>
            <a:r>
              <a:rPr lang="en-US" altLang="ja-JP" dirty="0"/>
              <a:t>[mm</a:t>
            </a:r>
            <a:r>
              <a:rPr lang="ja-JP" altLang="en-US" dirty="0"/>
              <a:t>・</a:t>
            </a:r>
            <a:r>
              <a:rPr lang="en-US" altLang="ja-JP" dirty="0" err="1"/>
              <a:t>mrad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15" y="4153643"/>
            <a:ext cx="8686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en-US" altLang="ja-JP" sz="2800" dirty="0"/>
              <a:t>If we specify </a:t>
            </a:r>
            <a:r>
              <a:rPr lang="en-US" altLang="ja-JP" sz="2800" dirty="0" smtClean="0"/>
              <a:t>the grid size of z direction, </a:t>
            </a:r>
            <a:r>
              <a:rPr lang="en-US" altLang="ja-JP" sz="2800" dirty="0"/>
              <a:t>a</a:t>
            </a:r>
            <a:r>
              <a:rPr kumimoji="1" lang="en-US" altLang="ja-JP" sz="2800" dirty="0" smtClean="0"/>
              <a:t>bsolute value of 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r>
              <a:rPr kumimoji="1" lang="en-US" altLang="ja-JP" sz="2800" dirty="0" smtClean="0"/>
              <a:t>errors </a:t>
            </a:r>
            <a:r>
              <a:rPr lang="en-US" altLang="ja-JP" sz="2800" dirty="0" smtClean="0"/>
              <a:t>are </a:t>
            </a:r>
            <a:r>
              <a:rPr kumimoji="1" lang="en-US" altLang="ja-JP" sz="2800" dirty="0" smtClean="0"/>
              <a:t>almost same for different </a:t>
            </a:r>
            <a:r>
              <a:rPr lang="en-US" altLang="ja-JP" sz="2800" dirty="0" err="1" smtClean="0"/>
              <a:t>P</a:t>
            </a:r>
            <a:r>
              <a:rPr lang="en-US" altLang="ja-JP" sz="2800" baseline="-25000" dirty="0" err="1" smtClean="0"/>
              <a:t>θ</a:t>
            </a:r>
            <a:r>
              <a:rPr lang="en-US" altLang="ja-JP" sz="2800" dirty="0" smtClean="0"/>
              <a:t>.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64" y="5322041"/>
            <a:ext cx="9171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Absolute value of errors </a:t>
            </a:r>
            <a:r>
              <a:rPr lang="en-US" altLang="ja-JP" sz="2800" dirty="0" smtClean="0"/>
              <a:t>tend to be small when choose small</a:t>
            </a:r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</a:t>
            </a:r>
            <a:r>
              <a:rPr lang="en-US" altLang="ja-JP" sz="2800" dirty="0"/>
              <a:t>the grid size of </a:t>
            </a:r>
            <a:r>
              <a:rPr lang="en-US" altLang="ja-JP" sz="2800" dirty="0" smtClean="0"/>
              <a:t>z direction</a:t>
            </a:r>
            <a:r>
              <a:rPr kumimoji="1" lang="en-US" altLang="ja-JP" sz="2800" dirty="0" smtClean="0"/>
              <a:t>. (large z gird number)</a:t>
            </a:r>
            <a:endParaRPr kumimoji="1" lang="ja-JP" altLang="en-US" sz="2800" dirty="0"/>
          </a:p>
        </p:txBody>
      </p:sp>
      <p:pic>
        <p:nvPicPr>
          <p:cNvPr id="2" name="図 1" descr="Nz_Norm_emit_4e-6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70" y="1930400"/>
            <a:ext cx="2880000" cy="2016000"/>
          </a:xfrm>
          <a:prstGeom prst="rect">
            <a:avLst/>
          </a:prstGeom>
        </p:spPr>
      </p:pic>
      <p:pic>
        <p:nvPicPr>
          <p:cNvPr id="3" name="図 2" descr="Nz_Norm_emit_4e-7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85" y="1892300"/>
            <a:ext cx="2880000" cy="2016000"/>
          </a:xfrm>
          <a:prstGeom prst="rect">
            <a:avLst/>
          </a:prstGeom>
        </p:spPr>
      </p:pic>
      <p:pic>
        <p:nvPicPr>
          <p:cNvPr id="11" name="図 10" descr="Nz_Norm_emit_4e-8.eps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" y="1930400"/>
            <a:ext cx="2880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072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601</Words>
  <Application>Microsoft Macintosh PowerPoint</Application>
  <PresentationFormat>画面に合わせる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リンクの設定</vt:lpstr>
      </vt:variant>
      <vt:variant>
        <vt:i4>4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ホワイト</vt:lpstr>
      <vt:lpstr>\\localhost\Users\oosakikazuya\Desktop\Macintosh HD:Users:oosakikazuya:Dropbox:Lie_cal:warp_fomula.docx!OLE_LINK132</vt:lpstr>
      <vt:lpstr>\\localhost\Users\oosakikazuya\Desktop\Macintosh HD:Users:oosakikazuya:Dropbox:Lie_cal:warp_fomula.docx!OLE_LINK133</vt:lpstr>
      <vt:lpstr>\\localhost\Users\oosakikazuya\Desktop\frib_front_sims\Macintosh HD:Users:oosakikazuya:Dropbox:Lie_cal:warp_fomula.docx!OLE_LINK134</vt:lpstr>
      <vt:lpstr>\\localhost\Users\oosakikazuya\Desktop\frib_front_sims\Macintosh HD:Users:oosakikazuya:Dropbox:Lie_cal:warp_fomula.docx!OLE_LINK135</vt:lpstr>
      <vt:lpstr>Numerical benchmark of Warp code for a Solenoid Magnetic Fields</vt:lpstr>
      <vt:lpstr>PowerPoint プレゼンテーション</vt:lpstr>
      <vt:lpstr>PowerPoint プレゼンテーション</vt:lpstr>
      <vt:lpstr>PowerPoint プレゼンテーション</vt:lpstr>
      <vt:lpstr>Add magnetic field on grid + check with Formula</vt:lpstr>
      <vt:lpstr>Oscillation in Pθ observed for broad range  of simulation steps</vt:lpstr>
      <vt:lpstr>Maximum amplitude of Pθ for each step</vt:lpstr>
      <vt:lpstr>Oscillation amplitude in Pθ for varying  axial field grid resolution</vt:lpstr>
      <vt:lpstr>Maximum amplitude of Pθ for varying field grid dz</vt:lpstr>
      <vt:lpstr>Oscillation amplitude in Pθ for varying  radial field grid resolution</vt:lpstr>
      <vt:lpstr>Maximum amplitude of Pθ for varying  field grid resolution dr</vt:lpstr>
      <vt:lpstr>Summary</vt:lpstr>
    </vt:vector>
  </TitlesOfParts>
  <Company>広島大学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大崎 一哉</dc:creator>
  <cp:lastModifiedBy>大崎 一哉</cp:lastModifiedBy>
  <cp:revision>79</cp:revision>
  <dcterms:created xsi:type="dcterms:W3CDTF">2015-08-12T12:38:53Z</dcterms:created>
  <dcterms:modified xsi:type="dcterms:W3CDTF">2015-10-06T05:36:13Z</dcterms:modified>
</cp:coreProperties>
</file>