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74900" y="2387600"/>
            <a:ext cx="19621500" cy="48768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74900" y="7251700"/>
            <a:ext cx="19621500" cy="205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13"/>
          </p:nvPr>
        </p:nvSpPr>
        <p:spPr>
          <a:xfrm>
            <a:off x="2374900" y="6045200"/>
            <a:ext cx="19621500" cy="1117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14"/>
          </p:nvPr>
        </p:nvSpPr>
        <p:spPr>
          <a:xfrm>
            <a:off x="2374900" y="8953500"/>
            <a:ext cx="19621500" cy="850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-1816100"/>
            <a:ext cx="24384000" cy="16088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2273300" y="-3352800"/>
            <a:ext cx="19850100" cy="1294656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74900" y="9080500"/>
            <a:ext cx="19621500" cy="1905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74900" y="11010900"/>
            <a:ext cx="19621500" cy="1930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74900" y="5143500"/>
            <a:ext cx="19621500" cy="3429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10998200" y="1930400"/>
            <a:ext cx="15167286" cy="10007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816100" y="1943100"/>
            <a:ext cx="10502900" cy="5626100"/>
          </a:xfrm>
          <a:prstGeom prst="rect">
            <a:avLst/>
          </a:prstGeom>
        </p:spPr>
        <p:txBody>
          <a:bodyPr anchor="b"/>
          <a:lstStyle>
            <a:lvl1pPr algn="ctr">
              <a:defRPr sz="9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816100" y="7556500"/>
            <a:ext cx="10502900" cy="4216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2374900" y="4127500"/>
            <a:ext cx="19621500" cy="81915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109200" y="3606800"/>
            <a:ext cx="12472592" cy="8382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2374900" y="4140200"/>
            <a:ext cx="9410700" cy="7874000"/>
          </a:xfrm>
          <a:prstGeom prst="rect">
            <a:avLst/>
          </a:prstGeom>
        </p:spPr>
        <p:txBody>
          <a:bodyPr/>
          <a:lstStyle>
            <a:lvl1pPr marL="533400" indent="-533400">
              <a:spcBef>
                <a:spcPts val="3900"/>
              </a:spcBef>
              <a:buBlip>
                <a:blip r:embed="rId2"/>
              </a:buBlip>
              <a:defRPr sz="4200"/>
            </a:lvl1pPr>
            <a:lvl2pPr marL="1066800" indent="-533400">
              <a:spcBef>
                <a:spcPts val="3900"/>
              </a:spcBef>
              <a:buBlip>
                <a:blip r:embed="rId2"/>
              </a:buBlip>
              <a:defRPr sz="4200"/>
            </a:lvl2pPr>
            <a:lvl3pPr marL="1600200" indent="-533400">
              <a:spcBef>
                <a:spcPts val="3900"/>
              </a:spcBef>
              <a:buBlip>
                <a:blip r:embed="rId2"/>
              </a:buBlip>
              <a:defRPr sz="4200"/>
            </a:lvl3pPr>
            <a:lvl4pPr marL="2133600" indent="-533400">
              <a:spcBef>
                <a:spcPts val="3900"/>
              </a:spcBef>
              <a:buBlip>
                <a:blip r:embed="rId2"/>
              </a:buBlip>
              <a:defRPr sz="4200"/>
            </a:lvl4pPr>
            <a:lvl5pPr marL="2667000" indent="-533400">
              <a:spcBef>
                <a:spcPts val="3900"/>
              </a:spcBef>
              <a:buBlip>
                <a:blip r:embed="rId2"/>
              </a:buBlip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3487400" y="-736600"/>
            <a:ext cx="9662406" cy="6375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idx="14"/>
          </p:nvPr>
        </p:nvSpPr>
        <p:spPr>
          <a:xfrm>
            <a:off x="13111577" y="4381521"/>
            <a:ext cx="9977826" cy="151527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139700" y="-25400"/>
            <a:ext cx="17310482" cy="1298497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374900" y="1651000"/>
            <a:ext cx="19621500" cy="1041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2387600" y="889000"/>
            <a:ext cx="19621500" cy="295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3858" y="13144500"/>
            <a:ext cx="393205" cy="571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660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1320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981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2641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33020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3962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4622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5283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5943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mote Monitoring Syste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Remote Monitoring System</a:t>
            </a:r>
          </a:p>
        </p:txBody>
      </p:sp>
      <p:sp>
        <p:nvSpPr>
          <p:cNvPr id="120" name="04.18.2020, Waltor Hua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04.18.2020, Waltor Huang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23" name="As technology advanced, IoT, internet of thing, is growing up faster and faster, so the remote monitoring system is coming aft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As technology advanced, IoT, internet of thing, is growing up faster and faster, so the remote monitoring system is coming after.</a:t>
            </a:r>
          </a:p>
          <a:p>
            <a:pPr>
              <a:buBlip>
                <a:blip r:embed="rId2"/>
              </a:buBlip>
            </a:pPr>
            <a:r>
              <a:t>We want to bring this technique into this industry to let client can monitor their machine status in real-time, and while the error is occurring, can be fixed before it is getting out of control.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27623" y="3666406"/>
            <a:ext cx="11440231" cy="879618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26" name="The system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system architecture</a:t>
            </a:r>
          </a:p>
        </p:txBody>
      </p:sp>
      <p:sp>
        <p:nvSpPr>
          <p:cNvPr id="127" name="A basic collecting data system which is collecting data from PLC, and pushing it to cloud repository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A basic collecting data system which is collecting data from PLC, and pushing it to cloud repository.</a:t>
            </a:r>
          </a:p>
          <a:p>
            <a:pPr>
              <a:buBlip>
                <a:blip r:embed="rId3"/>
              </a:buBlip>
            </a:pPr>
            <a:r>
              <a:t>An analysis system which is analyzing data from the cloud and displaying the trend of the current situation by the dashboard on the website or mobile.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rans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Transport</a:t>
            </a:r>
          </a:p>
        </p:txBody>
      </p:sp>
      <p:sp>
        <p:nvSpPr>
          <p:cNvPr id="130" name="Displaying the status of transported data on the dashboard by a period, like a day, a week, a month. ( PLC to Cloud Repository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Displaying the status of transported data on the dashboard by a period, like a day, a week, a month. ( PLC to Cloud Repository)</a:t>
            </a:r>
          </a:p>
          <a:p>
            <a:pPr>
              <a:buBlip>
                <a:blip r:embed="rId2"/>
              </a:buBlip>
            </a:pPr>
            <a:r>
              <a:t>Customization Alarming by sending e-mail or short message.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Dashbo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Dashboard</a:t>
            </a:r>
          </a:p>
        </p:txBody>
      </p:sp>
      <p:sp>
        <p:nvSpPr>
          <p:cNvPr id="133" name="Sign-in by a given link to obtain an access token back, then using the token to access other pages. (This token contains access level, basic personal information.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Sign-in by a given link to obtain an access token back, then using the token to access other pages. (This token contains access level, basic personal information.)</a:t>
            </a:r>
          </a:p>
          <a:p>
            <a:pPr>
              <a:buBlip>
                <a:blip r:embed="rId2"/>
              </a:buBlip>
            </a:pPr>
            <a:r>
              <a:t>Adding boundaries for each chart, like high limit, low limit.</a:t>
            </a:r>
          </a:p>
          <a:p>
            <a:pPr>
              <a:buBlip>
                <a:blip r:embed="rId2"/>
              </a:buBlip>
            </a:pPr>
            <a:r>
              <a:t>Input other data source manually.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loud SQL 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SQL Server</a:t>
            </a:r>
          </a:p>
        </p:txBody>
      </p:sp>
      <p:sp>
        <p:nvSpPr>
          <p:cNvPr id="136" name="MySQL, which is free for us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MySQL, which is free for using.</a:t>
            </a:r>
          </a:p>
          <a:p>
            <a:pPr>
              <a:buBlip>
                <a:blip r:embed="rId2"/>
              </a:buBlip>
            </a:pPr>
            <a:r>
              <a:t>MS SQL, which is more powerful on security and can work with Power BI system. ( A displaying data on dashboard system.)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