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200" u="none" kumimoji="0" normalizeH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 b="def" i="def"/>
      <a:tcStyle>
        <a:tcBdr/>
        <a:fill>
          <a:solidFill>
            <a:srgbClr val="EBEEF2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 b="def" i="def"/>
      <a:tcStyle>
        <a:tcBdr/>
        <a:fill>
          <a:solidFill>
            <a:srgbClr val="F0F1EA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 b="def" i="def"/>
      <a:tcStyle>
        <a:tcBdr/>
        <a:fill>
          <a:solidFill>
            <a:srgbClr val="EFEEF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00414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127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round/>
            </a:ln>
          </a:left>
          <a:right>
            <a:ln w="12700" cap="flat">
              <a:solidFill>
                <a:srgbClr val="414141"/>
              </a:solidFill>
              <a:prstDash val="solid"/>
              <a:round/>
            </a:ln>
          </a:right>
          <a:top>
            <a:ln w="127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solidFill>
                <a:srgbClr val="414141"/>
              </a:solidFill>
              <a:prstDash val="solid"/>
              <a:round/>
            </a:ln>
          </a:insideH>
          <a:insideV>
            <a:ln w="12700" cap="flat">
              <a:solidFill>
                <a:srgbClr val="41414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Line"/>
          <p:cNvSpPr/>
          <p:nvPr/>
        </p:nvSpPr>
        <p:spPr>
          <a:xfrm>
            <a:off x="952499" y="5765800"/>
            <a:ext cx="2250003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2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  <a:lvl2pPr marL="9997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2pPr>
            <a:lvl3pPr marL="16093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3pPr>
            <a:lvl4pPr marL="22189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4pPr>
            <a:lvl5pPr marL="28285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3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3200"/>
            </a:pP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ody Level One…"/>
          <p:cNvSpPr txBox="1"/>
          <p:nvPr>
            <p:ph type="body" sz="quarter" idx="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i="1" sz="4200"/>
            </a:lvl1pPr>
            <a:lvl2pPr marL="1121663" indent="-512063" algn="ctr">
              <a:spcBef>
                <a:spcPts val="1700"/>
              </a:spcBef>
              <a:buClrTx/>
              <a:buFontTx/>
              <a:defRPr i="1" sz="4200"/>
            </a:lvl2pPr>
            <a:lvl3pPr marL="1731264" indent="-512064" algn="ctr">
              <a:spcBef>
                <a:spcPts val="1700"/>
              </a:spcBef>
              <a:buClrTx/>
              <a:buFontTx/>
              <a:defRPr i="1" sz="4200"/>
            </a:lvl3pPr>
            <a:lvl4pPr marL="2340864" indent="-512064" algn="ctr">
              <a:spcBef>
                <a:spcPts val="1700"/>
              </a:spcBef>
              <a:buClrTx/>
              <a:buFontTx/>
              <a:defRPr i="1" sz="4200"/>
            </a:lvl4pPr>
            <a:lvl5pPr marL="2950464" indent="-512064" algn="ctr">
              <a:spcBef>
                <a:spcPts val="1700"/>
              </a:spcBef>
              <a:buClrTx/>
              <a:buFontTx/>
              <a:defRPr i="1"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“Type a quote here.”"/>
          <p:cNvSpPr txBox="1"/>
          <p:nvPr>
            <p:ph type="body" sz="quarter" idx="13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mage"/>
          <p:cNvSpPr/>
          <p:nvPr>
            <p:ph type="pic" idx="13"/>
          </p:nvPr>
        </p:nvSpPr>
        <p:spPr>
          <a:xfrm>
            <a:off x="0" y="-2654300"/>
            <a:ext cx="24384000" cy="17153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1"/>
            <a:ext cx="2" cy="231013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" name="Line"/>
          <p:cNvSpPr/>
          <p:nvPr/>
        </p:nvSpPr>
        <p:spPr>
          <a:xfrm>
            <a:off x="952499" y="9321800"/>
            <a:ext cx="2250003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" name="Line"/>
          <p:cNvSpPr/>
          <p:nvPr/>
        </p:nvSpPr>
        <p:spPr>
          <a:xfrm flipV="1">
            <a:off x="14989317" y="9919061"/>
            <a:ext cx="2" cy="231013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  <a:lvl2pPr marL="9997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2pPr>
            <a:lvl3pPr marL="16093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3pPr>
            <a:lvl4pPr marL="22189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4pPr>
            <a:lvl5pPr marL="28285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Image"/>
          <p:cNvSpPr/>
          <p:nvPr>
            <p:ph type="pic" idx="13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4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3200"/>
            </a:pP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3200"/>
            </a:lvl1pPr>
            <a:lvl2pPr marL="9997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2pPr>
            <a:lvl3pPr marL="16093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3pPr>
            <a:lvl4pPr marL="22189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4pPr>
            <a:lvl5pPr marL="2828544" indent="-390144">
              <a:lnSpc>
                <a:spcPct val="110000"/>
              </a:lnSpc>
              <a:spcBef>
                <a:spcPts val="0"/>
              </a:spcBef>
              <a:buClrTx/>
              <a:buFontTx/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4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32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952499" y="3060700"/>
            <a:ext cx="2249492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" name="Line"/>
          <p:cNvSpPr/>
          <p:nvPr/>
        </p:nvSpPr>
        <p:spPr>
          <a:xfrm>
            <a:off x="952499" y="889000"/>
            <a:ext cx="2249492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mage"/>
          <p:cNvSpPr/>
          <p:nvPr>
            <p:ph type="pic" idx="13"/>
          </p:nvPr>
        </p:nvSpPr>
        <p:spPr>
          <a:xfrm>
            <a:off x="12636500" y="-2413000"/>
            <a:ext cx="11024413" cy="16154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Body Level One…"/>
          <p:cNvSpPr txBox="1"/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Image"/>
          <p:cNvSpPr/>
          <p:nvPr>
            <p:ph type="pic" sz="half" idx="13"/>
          </p:nvPr>
        </p:nvSpPr>
        <p:spPr>
          <a:xfrm>
            <a:off x="12232230" y="6024722"/>
            <a:ext cx="11497994" cy="8088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Image"/>
          <p:cNvSpPr/>
          <p:nvPr>
            <p:ph type="pic" sz="half" idx="14"/>
          </p:nvPr>
        </p:nvSpPr>
        <p:spPr>
          <a:xfrm>
            <a:off x="12349985" y="635000"/>
            <a:ext cx="11226802" cy="680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Image"/>
          <p:cNvSpPr/>
          <p:nvPr>
            <p:ph type="pic" idx="15"/>
          </p:nvPr>
        </p:nvSpPr>
        <p:spPr>
          <a:xfrm>
            <a:off x="730989" y="-2438400"/>
            <a:ext cx="11050414" cy="16192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499" y="3048000"/>
            <a:ext cx="2249492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" name="Line"/>
          <p:cNvSpPr/>
          <p:nvPr/>
        </p:nvSpPr>
        <p:spPr>
          <a:xfrm>
            <a:off x="952499" y="889000"/>
            <a:ext cx="2249492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800" u="none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5000" u="none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5foHK_K151w" TargetMode="External"/><Relationship Id="rId3" Type="http://schemas.openxmlformats.org/officeDocument/2006/relationships/hyperlink" Target="https://www.itread01.com/content/1550471233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2020.04.0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2020.04.06</a:t>
            </a:r>
          </a:p>
        </p:txBody>
      </p:sp>
      <p:sp>
        <p:nvSpPr>
          <p:cNvPr id="136" name="Vib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Vibration</a:t>
            </a:r>
          </a:p>
        </p:txBody>
      </p:sp>
      <p:sp>
        <p:nvSpPr>
          <p:cNvPr id="137" name="Waltor Huang"/>
          <p:cNvSpPr txBox="1"/>
          <p:nvPr/>
        </p:nvSpPr>
        <p:spPr>
          <a:xfrm>
            <a:off x="15532100" y="5829300"/>
            <a:ext cx="7950200" cy="3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defRPr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/>
            <a:r>
              <a:t>Waltor Huang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ertz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Hertz</a:t>
            </a:r>
          </a:p>
        </p:txBody>
      </p:sp>
      <p:sp>
        <p:nvSpPr>
          <p:cNvPr id="140" name="The hertz (symbol: Hz) is the derived unit of frequency in the International System of Units (SI) and is defined as one cycle per second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hertz (symbol: Hz) is the derived unit of frequency in the International System of Units (SI) and is defined as one cycle per second.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ast Fourier Transform(FF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Fast Fourier Transform(FFT)</a:t>
            </a:r>
          </a:p>
        </p:txBody>
      </p:sp>
      <p:sp>
        <p:nvSpPr>
          <p:cNvPr id="143" name="A Fourier transform converts a signal from a space or time domain into the frequency domain. In the frequency domain the signal is represented by a weighted sum of sine and cosine waves. A discrete digital signal with N samples can be represented exactl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Fourier transform converts a signal from a space or time domain into the frequency domain. In the frequency domain the signal is represented by a weighted sum of sine and cosine waves. A discrete digital signal with N samples can be represented exactly by a sum of N waves.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FT Refer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FFT Reference</a:t>
            </a:r>
          </a:p>
        </p:txBody>
      </p:sp>
      <p:sp>
        <p:nvSpPr>
          <p:cNvPr id="146" name="https://blog.xuite.net/lapuda.chen/PaulBlog/221866406-%E5%A6%82%E6%9E%9C%E7%9C%8B%E4%BA%86%E6%AD%A4%E6%96%87%E4%BD%A0%E9%82%84%E4%B8%8D%E6%87%82%E5%82%85%E9%87%8C%E8%91%89%E8%AE%8A%E6%8F%9B%28Fourier+Transform%29%EF%BC%8C%E9%82%A3%E5%B0%B1%E9%81%8E%E4%BE"/>
          <p:cNvSpPr txBox="1"/>
          <p:nvPr>
            <p:ph type="body" idx="1"/>
          </p:nvPr>
        </p:nvSpPr>
        <p:spPr>
          <a:xfrm>
            <a:off x="35009" y="3054350"/>
            <a:ext cx="24384004" cy="10667281"/>
          </a:xfrm>
          <a:prstGeom prst="rect">
            <a:avLst/>
          </a:prstGeom>
        </p:spPr>
        <p:txBody>
          <a:bodyPr/>
          <a:lstStyle/>
          <a:p>
            <a:pPr algn="ctr"/>
            <a:r>
              <a:t>https://blog.xuite.net/lapuda.chen/PaulBlog/221866406-%E5%A6%82%E6%9E%9C%E7%9C%8B%E4%BA%86%E6%AD%A4%E6%96%87%E4%BD%A0%E9%82%84%E4%B8%8D%E6%87%82%E5%82%85%E9%87%8C%E8%91%89%E8%AE%8A%E6%8F%9B%28Fourier+Transform%29%EF%BC%8C%E9%82%A3%E5%B0%B1%E9%81%8E%E4%BE%86%E6%8E%90%E6%AD%BB%E6%88%91%E5%90%A7%21</a:t>
            </a:r>
          </a:p>
          <a:p>
            <a:pPr algn="ctr"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https://www.youtube.com/watch?v=5foHK_K151w</a:t>
            </a:r>
          </a:p>
          <a:p>
            <a:pPr algn="ctr">
              <a:defRPr u="sng"/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https://www.itread01.com/content/1550471233.html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me-domain waveform vs Frequency-domain spectru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9930">
              <a:spcBef>
                <a:spcPts val="1900"/>
              </a:spcBef>
              <a:defRPr sz="8400"/>
            </a:lvl1pPr>
          </a:lstStyle>
          <a:p>
            <a:pPr/>
            <a:r>
              <a:t>Time-domain waveform vs Frequency-domain spectrum</a:t>
            </a:r>
          </a:p>
        </p:txBody>
      </p:sp>
      <p:sp>
        <p:nvSpPr>
          <p:cNvPr id="149" name="Double-click to edit"/>
          <p:cNvSpPr txBox="1"/>
          <p:nvPr>
            <p:ph type="body" idx="1"/>
          </p:nvPr>
        </p:nvSpPr>
        <p:spPr>
          <a:xfrm>
            <a:off x="35009" y="3054350"/>
            <a:ext cx="24384004" cy="10667281"/>
          </a:xfrm>
          <a:prstGeom prst="rect">
            <a:avLst/>
          </a:prstGeom>
        </p:spPr>
        <p:txBody>
          <a:bodyPr/>
          <a:lstStyle/>
          <a:p>
            <a:pPr algn="ctr"/>
          </a:p>
        </p:txBody>
      </p:sp>
      <p:pic>
        <p:nvPicPr>
          <p:cNvPr id="150" name="Screen Shot 2020-04-08 at 14.45.23.png" descr="Screen Shot 2020-04-08 at 14.45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5533" y="3054349"/>
            <a:ext cx="17172934" cy="10189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ingle Genera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 Generator</a:t>
            </a:r>
          </a:p>
        </p:txBody>
      </p:sp>
      <p:sp>
        <p:nvSpPr>
          <p:cNvPr id="15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