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2" r:id="rId7"/>
    <p:sldId id="263" r:id="rId8"/>
    <p:sldId id="265" r:id="rId9"/>
    <p:sldId id="268" r:id="rId10"/>
    <p:sldId id="270" r:id="rId11"/>
    <p:sldId id="271" r:id="rId12"/>
    <p:sldId id="278" r:id="rId13"/>
    <p:sldId id="269" r:id="rId14"/>
    <p:sldId id="272" r:id="rId15"/>
    <p:sldId id="274" r:id="rId16"/>
    <p:sldId id="275" r:id="rId17"/>
    <p:sldId id="276" r:id="rId18"/>
    <p:sldId id="280" r:id="rId19"/>
    <p:sldId id="277" r:id="rId20"/>
    <p:sldId id="282" r:id="rId21"/>
    <p:sldId id="281" r:id="rId22"/>
    <p:sldId id="285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298DF-AA84-1D34-AF3D-56022664A2F7}" v="1" dt="2018-10-25T02:28:47.634"/>
    <p1510:client id="{83C898ED-93B7-9C9B-90BD-D37771B13821}" v="6" dt="2018-10-25T05:23:23.088"/>
    <p1510:client id="{7704DC4A-5FB4-F663-B31E-450E60639637}" v="2" dt="2018-10-25T06:51:1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129FE-CA85-40AC-9D02-93477373C021}"/>
              </a:ext>
            </a:extLst>
          </p:cNvPr>
          <p:cNvSpPr txBox="1"/>
          <p:nvPr/>
        </p:nvSpPr>
        <p:spPr>
          <a:xfrm>
            <a:off x="300174" y="3272247"/>
            <a:ext cx="4766542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>
                <a:solidFill>
                  <a:schemeClr val="accent2"/>
                </a:solidFill>
                <a:latin typeface="Malgun Gothic"/>
                <a:ea typeface="Malgun Gothic"/>
              </a:rPr>
              <a:t>야</a:t>
            </a:r>
            <a:r>
              <a:rPr lang="ko-KR" altLang="en-US" sz="4400" b="1">
                <a:solidFill>
                  <a:schemeClr val="bg1"/>
                </a:solidFill>
                <a:latin typeface="Malgun Gothic"/>
                <a:ea typeface="Malgun Gothic"/>
              </a:rPr>
              <a:t>간</a:t>
            </a:r>
            <a:endParaRPr lang="ko-KR" sz="3600">
              <a:solidFill>
                <a:schemeClr val="bg1"/>
              </a:solidFill>
              <a:latin typeface="맑은 고딕"/>
              <a:ea typeface="맑은 고딕"/>
            </a:endParaRPr>
          </a:p>
          <a:p>
            <a:r>
              <a:rPr lang="ko-KR" altLang="en-US" sz="4400" b="1">
                <a:solidFill>
                  <a:schemeClr val="accent2"/>
                </a:solidFill>
                <a:latin typeface="Malgun Gothic"/>
                <a:ea typeface="Malgun Gothic"/>
              </a:rPr>
              <a:t>전</a:t>
            </a:r>
            <a:r>
              <a:rPr lang="ko-KR" altLang="en-US" sz="4400" b="1">
                <a:solidFill>
                  <a:schemeClr val="bg1"/>
                </a:solidFill>
                <a:latin typeface="Malgun Gothic"/>
                <a:ea typeface="Malgun Gothic"/>
              </a:rPr>
              <a:t>술</a:t>
            </a:r>
            <a:endParaRPr lang="ko-KR" sz="3600">
              <a:solidFill>
                <a:schemeClr val="bg1"/>
              </a:solidFill>
              <a:latin typeface="맑은 고딕"/>
              <a:ea typeface="맑은 고딕"/>
            </a:endParaRPr>
          </a:p>
          <a:p>
            <a:r>
              <a:rPr lang="ko-KR" altLang="en-US" sz="4400" b="1">
                <a:solidFill>
                  <a:schemeClr val="accent2"/>
                </a:solidFill>
                <a:latin typeface="Malgun Gothic"/>
                <a:ea typeface="Malgun Gothic"/>
              </a:rPr>
              <a:t>행</a:t>
            </a:r>
            <a:r>
              <a:rPr lang="ko-KR" altLang="en-US" sz="4400" b="1">
                <a:solidFill>
                  <a:schemeClr val="bg1"/>
                </a:solidFill>
                <a:latin typeface="Malgun Gothic"/>
                <a:ea typeface="Malgun Gothic"/>
              </a:rPr>
              <a:t>군 자세</a:t>
            </a:r>
          </a:p>
          <a:p>
            <a:r>
              <a:rPr lang="ko-KR" altLang="en-US" sz="4400" b="1">
                <a:solidFill>
                  <a:schemeClr val="accent2"/>
                </a:solidFill>
                <a:latin typeface="Malgun Gothic"/>
                <a:ea typeface="Malgun Gothic"/>
              </a:rPr>
              <a:t>복</a:t>
            </a:r>
            <a:r>
              <a:rPr lang="ko-KR" altLang="en-US" sz="4400" b="1">
                <a:solidFill>
                  <a:schemeClr val="bg1"/>
                </a:solidFill>
                <a:latin typeface="Malgun Gothic"/>
                <a:ea typeface="Malgun Gothic"/>
              </a:rPr>
              <a:t>구 지원 시스템</a:t>
            </a: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AA6048F8-41C8-491C-9657-24E6180E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000">
            <a:off x="7864427" y="583463"/>
            <a:ext cx="3173046" cy="3173046"/>
          </a:xfrm>
          <a:prstGeom prst="rect">
            <a:avLst/>
          </a:prstGeom>
        </p:spPr>
      </p:pic>
      <p:pic>
        <p:nvPicPr>
          <p:cNvPr id="7" name="그림 5">
            <a:extLst>
              <a:ext uri="{FF2B5EF4-FFF2-40B4-BE49-F238E27FC236}">
                <a16:creationId xmlns:a16="http://schemas.microsoft.com/office/drawing/2014/main" id="{C86ADED8-BB5F-418B-8E1F-5DADB136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0000">
            <a:off x="6876394" y="1435918"/>
            <a:ext cx="3173046" cy="3173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43A369-1FAD-4F10-9D8B-CBF5C15F8E2D}"/>
              </a:ext>
            </a:extLst>
          </p:cNvPr>
          <p:cNvSpPr txBox="1"/>
          <p:nvPr/>
        </p:nvSpPr>
        <p:spPr>
          <a:xfrm>
            <a:off x="-931862" y="6179521"/>
            <a:ext cx="62601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육군 제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3야전군사령부 상병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장동원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48B9F-6EC9-44AE-A252-1C558B23451D}"/>
              </a:ext>
            </a:extLst>
          </p:cNvPr>
          <p:cNvSpPr txBox="1"/>
          <p:nvPr/>
        </p:nvSpPr>
        <p:spPr>
          <a:xfrm>
            <a:off x="572476" y="1744784"/>
            <a:ext cx="6709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1.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군장 균형이 안 맞는 경우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에 대한 파악이 어려움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097F-A2DF-4A1A-8BD0-69F8EC0864D7}"/>
              </a:ext>
            </a:extLst>
          </p:cNvPr>
          <p:cNvSpPr txBox="1"/>
          <p:nvPr/>
        </p:nvSpPr>
        <p:spPr>
          <a:xfrm>
            <a:off x="572476" y="3210168"/>
            <a:ext cx="7090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2.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지휘 계통이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행군 인원의 상태를 빠르게 파악하기 어려움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E01EF-0BDB-487F-B712-48FCCF233D84}"/>
              </a:ext>
            </a:extLst>
          </p:cNvPr>
          <p:cNvSpPr txBox="1"/>
          <p:nvPr/>
        </p:nvSpPr>
        <p:spPr>
          <a:xfrm>
            <a:off x="572476" y="4626708"/>
            <a:ext cx="812604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3.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과학화된 다른 군 훈련과 다르게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훈련 결과에 대한 분석이 어려움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70EC7-8880-4D34-973E-E0208F54645F}"/>
              </a:ext>
            </a:extLst>
          </p:cNvPr>
          <p:cNvSpPr txBox="1"/>
          <p:nvPr/>
        </p:nvSpPr>
        <p:spPr>
          <a:xfrm>
            <a:off x="875324" y="5027246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strike="sngStrike">
                <a:solidFill>
                  <a:schemeClr val="bg1">
                    <a:lumMod val="65000"/>
                  </a:schemeClr>
                </a:solidFill>
                <a:ea typeface="맑은 고딕"/>
              </a:rPr>
              <a:t>3축 </a:t>
            </a:r>
            <a:r>
              <a:rPr lang="ko-KR" altLang="en-US" b="1" strike="sngStrike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자이로센서</a:t>
            </a:r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에서</a:t>
            </a:r>
            <a:r>
              <a:rPr lang="ko-KR" altLang="en-US" b="1">
                <a:solidFill>
                  <a:srgbClr val="FFC000"/>
                </a:solidFill>
                <a:ea typeface="맑은 고딕"/>
              </a:rPr>
              <a:t> 수집 된 데이터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를 코스 분석 등을 통해 다음 훈련에 반영한다면?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CE33-EFFC-42C9-96FD-1B7A1F1EE8BB}"/>
              </a:ext>
            </a:extLst>
          </p:cNvPr>
          <p:cNvSpPr txBox="1"/>
          <p:nvPr/>
        </p:nvSpPr>
        <p:spPr>
          <a:xfrm>
            <a:off x="875323" y="2194168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strike="sngStrike">
                <a:solidFill>
                  <a:schemeClr val="bg1">
                    <a:lumMod val="65000"/>
                  </a:schemeClr>
                </a:solidFill>
                <a:ea typeface="맑은 고딕"/>
              </a:rPr>
              <a:t>3축 </a:t>
            </a:r>
            <a:r>
              <a:rPr lang="ko-KR" altLang="en-US" b="1" strike="sngStrike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자이로센서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이용해 군장이 기울어져 있을 때 경고를 주거나 군장을 고쳐 준다면?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3D34C-9FA5-4885-A89A-5C3BB8F95B23}"/>
              </a:ext>
            </a:extLst>
          </p:cNvPr>
          <p:cNvSpPr txBox="1"/>
          <p:nvPr/>
        </p:nvSpPr>
        <p:spPr>
          <a:xfrm>
            <a:off x="504092" y="982784"/>
            <a:ext cx="567396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ea typeface="맑은 고딕"/>
              </a:rPr>
              <a:t>계획 수정 소요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F1A41-BEA5-4FD2-B7C4-5B5D1A54EBF3}"/>
              </a:ext>
            </a:extLst>
          </p:cNvPr>
          <p:cNvSpPr txBox="1"/>
          <p:nvPr/>
        </p:nvSpPr>
        <p:spPr>
          <a:xfrm>
            <a:off x="875323" y="3602421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심박센서와</a:t>
            </a:r>
            <a:r>
              <a:rPr lang="ko-KR" altLang="en-US" b="1">
                <a:solidFill>
                  <a:srgbClr val="FFC000"/>
                </a:solidFill>
                <a:ea typeface="맑은 고딕"/>
              </a:rPr>
              <a:t> </a:t>
            </a:r>
            <a:r>
              <a:rPr lang="ko-KR" altLang="en-US" b="1" strike="sngStrike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블루투스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이용해 행군 인원의 상태를 지휘관에게 빠르게 알려 준다면?</a:t>
            </a:r>
          </a:p>
        </p:txBody>
      </p:sp>
    </p:spTree>
    <p:extLst>
      <p:ext uri="{BB962C8B-B14F-4D97-AF65-F5344CB8AC3E}">
        <p14:creationId xmlns:p14="http://schemas.microsoft.com/office/powerpoint/2010/main" val="245836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48B9F-6EC9-44AE-A252-1C558B23451D}"/>
              </a:ext>
            </a:extLst>
          </p:cNvPr>
          <p:cNvSpPr txBox="1"/>
          <p:nvPr/>
        </p:nvSpPr>
        <p:spPr>
          <a:xfrm>
            <a:off x="572476" y="1744784"/>
            <a:ext cx="6709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1.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군장 균형이 안 맞는 경우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에 대한 파악이 어려움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097F-A2DF-4A1A-8BD0-69F8EC0864D7}"/>
              </a:ext>
            </a:extLst>
          </p:cNvPr>
          <p:cNvSpPr txBox="1"/>
          <p:nvPr/>
        </p:nvSpPr>
        <p:spPr>
          <a:xfrm>
            <a:off x="572476" y="3210168"/>
            <a:ext cx="7090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2.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지휘 계통이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행군 인원의 상태를 빠르게 파악하기 어려움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E01EF-0BDB-487F-B712-48FCCF233D84}"/>
              </a:ext>
            </a:extLst>
          </p:cNvPr>
          <p:cNvSpPr txBox="1"/>
          <p:nvPr/>
        </p:nvSpPr>
        <p:spPr>
          <a:xfrm>
            <a:off x="572476" y="4626708"/>
            <a:ext cx="812604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3.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과학화된 다른 군 훈련과 다르게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훈련 결과에 대한 분석이 어려움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70EC7-8880-4D34-973E-E0208F54645F}"/>
              </a:ext>
            </a:extLst>
          </p:cNvPr>
          <p:cNvSpPr txBox="1"/>
          <p:nvPr/>
        </p:nvSpPr>
        <p:spPr>
          <a:xfrm>
            <a:off x="875324" y="5027246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solidFill>
                  <a:srgbClr val="FF0000"/>
                </a:solidFill>
                <a:ea typeface="맑은 고딕"/>
              </a:rPr>
              <a:t>심박센서</a:t>
            </a:r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에서</a:t>
            </a:r>
            <a:r>
              <a:rPr lang="ko-KR" altLang="en-US" b="1">
                <a:solidFill>
                  <a:srgbClr val="FFC000"/>
                </a:solidFill>
                <a:ea typeface="맑은 고딕"/>
              </a:rPr>
              <a:t> 수집 된 데이터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를 코스 분석 등을 통해 다음 훈련에 반영한다면?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CE33-EFFC-42C9-96FD-1B7A1F1EE8BB}"/>
              </a:ext>
            </a:extLst>
          </p:cNvPr>
          <p:cNvSpPr txBox="1"/>
          <p:nvPr/>
        </p:nvSpPr>
        <p:spPr>
          <a:xfrm>
            <a:off x="875323" y="2194168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ea typeface="맑은 고딕"/>
              </a:rPr>
              <a:t>기울기 센서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를 이용해 군장이 기울어져 있을 때 경고를 주거나 군장을 고쳐 준다면?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3D34C-9FA5-4885-A89A-5C3BB8F95B23}"/>
              </a:ext>
            </a:extLst>
          </p:cNvPr>
          <p:cNvSpPr txBox="1"/>
          <p:nvPr/>
        </p:nvSpPr>
        <p:spPr>
          <a:xfrm>
            <a:off x="504092" y="982784"/>
            <a:ext cx="567396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ea typeface="맑은 고딕"/>
              </a:rPr>
              <a:t>수정된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F1A41-BEA5-4FD2-B7C4-5B5D1A54EBF3}"/>
              </a:ext>
            </a:extLst>
          </p:cNvPr>
          <p:cNvSpPr txBox="1"/>
          <p:nvPr/>
        </p:nvSpPr>
        <p:spPr>
          <a:xfrm>
            <a:off x="875323" y="3602421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심박센서와</a:t>
            </a:r>
            <a:r>
              <a:rPr lang="ko-KR" altLang="en-US" b="1">
                <a:solidFill>
                  <a:srgbClr val="FFC000"/>
                </a:solidFill>
                <a:ea typeface="맑은 고딕"/>
              </a:rPr>
              <a:t> </a:t>
            </a:r>
            <a:r>
              <a:rPr lang="ko-KR" altLang="en-US" b="1" err="1">
                <a:solidFill>
                  <a:srgbClr val="FF0000"/>
                </a:solidFill>
                <a:ea typeface="맑은 고딕"/>
              </a:rPr>
              <a:t>부저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, LED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를 이용해 행군 인원의 상태를 지휘관에게 빠르게 알려 준다면?</a:t>
            </a:r>
          </a:p>
        </p:txBody>
      </p:sp>
    </p:spTree>
    <p:extLst>
      <p:ext uri="{BB962C8B-B14F-4D97-AF65-F5344CB8AC3E}">
        <p14:creationId xmlns:p14="http://schemas.microsoft.com/office/powerpoint/2010/main" val="290727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BF9505-F7B9-4D56-A45D-CF84FAE61250}"/>
              </a:ext>
            </a:extLst>
          </p:cNvPr>
          <p:cNvSpPr txBox="1"/>
          <p:nvPr/>
        </p:nvSpPr>
        <p:spPr>
          <a:xfrm>
            <a:off x="3653741" y="2404640"/>
            <a:ext cx="4759124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>
                <a:solidFill>
                  <a:srgbClr val="FFC000"/>
                </a:solidFill>
              </a:rPr>
              <a:t>구현</a:t>
            </a:r>
            <a:r>
              <a:rPr lang="ko-KR" altLang="en-US" sz="8000" b="1">
                <a:solidFill>
                  <a:srgbClr val="FFC000"/>
                </a:solidFill>
                <a:ea typeface="맑은 고딕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181847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전자기기, 회로이(가) 표시된 사진&#10;&#10;높은 신뢰도로 생성된 설명">
            <a:extLst>
              <a:ext uri="{FF2B5EF4-FFF2-40B4-BE49-F238E27FC236}">
                <a16:creationId xmlns:a16="http://schemas.microsoft.com/office/drawing/2014/main" id="{5ADE7D1F-C5BC-4F08-A10C-F352B73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989458"/>
            <a:ext cx="2879083" cy="28790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8" descr="장치, 부채이(가) 표시된 사진&#10;&#10;높은 신뢰도로 생성된 설명">
            <a:extLst>
              <a:ext uri="{FF2B5EF4-FFF2-40B4-BE49-F238E27FC236}">
                <a16:creationId xmlns:a16="http://schemas.microsoft.com/office/drawing/2014/main" id="{4A0DFCFC-66A9-41A5-B184-CC8B15A2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1989327"/>
            <a:ext cx="2880360" cy="28803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10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C8767F7B-E04B-4021-AF69-D25B999970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57" r="16742" b="-226"/>
          <a:stretch/>
        </p:blipFill>
        <p:spPr>
          <a:xfrm>
            <a:off x="8486172" y="1285754"/>
            <a:ext cx="2716364" cy="4276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98417-BA54-4DE6-B6DB-44C5F8A5C754}"/>
              </a:ext>
            </a:extLst>
          </p:cNvPr>
          <p:cNvSpPr txBox="1"/>
          <p:nvPr/>
        </p:nvSpPr>
        <p:spPr>
          <a:xfrm>
            <a:off x="1039791" y="4941425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err="1"/>
              <a:t>매직라이트컵</a:t>
            </a:r>
            <a:r>
              <a:rPr lang="ko-KR" altLang="en-US" sz="2800" b="1"/>
              <a:t> 모듈</a:t>
            </a:r>
            <a:endParaRPr lang="ko-KR" altLang="en-US" sz="2800" b="1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55301-BFED-4C56-BEBA-E2DBB4F7B980}"/>
              </a:ext>
            </a:extLst>
          </p:cNvPr>
          <p:cNvSpPr txBox="1"/>
          <p:nvPr/>
        </p:nvSpPr>
        <p:spPr>
          <a:xfrm>
            <a:off x="4714753" y="5153628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err="1"/>
              <a:t>프로세싱</a:t>
            </a:r>
            <a:endParaRPr lang="ko-KR" altLang="en-US" sz="2800" b="1" err="1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537E3C-A88E-459A-8EEA-9CB43060C12C}"/>
              </a:ext>
            </a:extLst>
          </p:cNvPr>
          <p:cNvSpPr txBox="1"/>
          <p:nvPr/>
        </p:nvSpPr>
        <p:spPr>
          <a:xfrm>
            <a:off x="8486171" y="5153628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err="1"/>
              <a:t>심박</a:t>
            </a:r>
            <a:r>
              <a:rPr lang="ko-KR" altLang="en-US" sz="2800" b="1"/>
              <a:t> 센서</a:t>
            </a:r>
            <a:endParaRPr lang="ko-KR" altLang="en-US" sz="2800" b="1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534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B8711-2D98-4E42-8C0C-710B9D4BEE50}"/>
              </a:ext>
            </a:extLst>
          </p:cNvPr>
          <p:cNvSpPr txBox="1"/>
          <p:nvPr/>
        </p:nvSpPr>
        <p:spPr>
          <a:xfrm>
            <a:off x="75234" y="369425"/>
            <a:ext cx="432507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군장 </a:t>
            </a:r>
            <a:r>
              <a:rPr lang="ko-KR" altLang="en-US" sz="3200" b="1">
                <a:solidFill>
                  <a:schemeClr val="bg1"/>
                </a:solidFill>
                <a:ea typeface="맑은 고딕"/>
              </a:rPr>
              <a:t>평형 상태 파악</a:t>
            </a:r>
          </a:p>
        </p:txBody>
      </p:sp>
      <p:pic>
        <p:nvPicPr>
          <p:cNvPr id="5" name="그림 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728ECAD-3E7A-42A4-B1DF-E4597B8A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77" y="503499"/>
            <a:ext cx="3625394" cy="5957103"/>
          </a:xfrm>
          <a:prstGeom prst="rect">
            <a:avLst/>
          </a:prstGeom>
        </p:spPr>
      </p:pic>
      <p:pic>
        <p:nvPicPr>
          <p:cNvPr id="7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F585CD1-1AE7-40A3-9BCF-58E0283DE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75" y="1313280"/>
            <a:ext cx="3534136" cy="43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9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B8711-2D98-4E42-8C0C-710B9D4BEE50}"/>
              </a:ext>
            </a:extLst>
          </p:cNvPr>
          <p:cNvSpPr txBox="1"/>
          <p:nvPr/>
        </p:nvSpPr>
        <p:spPr>
          <a:xfrm>
            <a:off x="75234" y="369425"/>
            <a:ext cx="432507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행군 인원 </a:t>
            </a:r>
            <a:r>
              <a:rPr lang="ko-KR" altLang="en-US" sz="3200" b="1">
                <a:solidFill>
                  <a:schemeClr val="bg1"/>
                </a:solidFill>
                <a:ea typeface="맑은 고딕"/>
              </a:rPr>
              <a:t>상태 파악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F8997D9D-89F8-44BB-BB5D-D8F0E1FA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56" y="2501918"/>
            <a:ext cx="5222111" cy="1960266"/>
          </a:xfrm>
          <a:prstGeom prst="rect">
            <a:avLst/>
          </a:prstGeom>
        </p:spPr>
      </p:pic>
      <p:pic>
        <p:nvPicPr>
          <p:cNvPr id="6" name="그림 7">
            <a:extLst>
              <a:ext uri="{FF2B5EF4-FFF2-40B4-BE49-F238E27FC236}">
                <a16:creationId xmlns:a16="http://schemas.microsoft.com/office/drawing/2014/main" id="{B6E0A735-80CF-4FCD-B93F-30540727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418" y="291296"/>
            <a:ext cx="3367165" cy="62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B8711-2D98-4E42-8C0C-710B9D4BEE50}"/>
              </a:ext>
            </a:extLst>
          </p:cNvPr>
          <p:cNvSpPr txBox="1"/>
          <p:nvPr/>
        </p:nvSpPr>
        <p:spPr>
          <a:xfrm>
            <a:off x="133107" y="321197"/>
            <a:ext cx="480735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err="1">
                <a:solidFill>
                  <a:schemeClr val="bg1"/>
                </a:solidFill>
                <a:ea typeface="맑은 고딕"/>
              </a:rPr>
              <a:t>심박센서</a:t>
            </a:r>
            <a:r>
              <a:rPr lang="ko-KR" altLang="en-US" sz="3200" b="1">
                <a:solidFill>
                  <a:schemeClr val="bg1"/>
                </a:solidFill>
                <a:ea typeface="맑은 고딕"/>
              </a:rPr>
              <a:t> 그래프 그리기</a:t>
            </a: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9E42D13-2F13-4A85-B710-AEA36BD3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86" y="1758088"/>
            <a:ext cx="4489048" cy="3640836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805E2F31-354D-4848-B52C-680CC755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77" y="372522"/>
            <a:ext cx="4865225" cy="60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BF9505-F7B9-4D56-A45D-CF84FAE61250}"/>
              </a:ext>
            </a:extLst>
          </p:cNvPr>
          <p:cNvSpPr txBox="1"/>
          <p:nvPr/>
        </p:nvSpPr>
        <p:spPr>
          <a:xfrm>
            <a:off x="3653741" y="2404640"/>
            <a:ext cx="4759124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>
                <a:solidFill>
                  <a:srgbClr val="FFC000"/>
                </a:solidFill>
              </a:rPr>
              <a:t>시연 영상</a:t>
            </a:r>
            <a:endParaRPr lang="ko-KR" altLang="en-US" sz="2800" b="1">
              <a:solidFill>
                <a:srgbClr val="FFC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524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BF9505-F7B9-4D56-A45D-CF84FAE61250}"/>
              </a:ext>
            </a:extLst>
          </p:cNvPr>
          <p:cNvSpPr txBox="1"/>
          <p:nvPr/>
        </p:nvSpPr>
        <p:spPr>
          <a:xfrm>
            <a:off x="3653741" y="2404640"/>
            <a:ext cx="4759124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>
                <a:solidFill>
                  <a:srgbClr val="FFC000"/>
                </a:solidFill>
              </a:rPr>
              <a:t>한계점</a:t>
            </a:r>
            <a:endParaRPr lang="ko-KR" altLang="en-US" sz="2800" b="1">
              <a:solidFill>
                <a:srgbClr val="FFC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295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A723B33D-3961-4C36-A1D7-6134D788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48" y="1406806"/>
            <a:ext cx="4952035" cy="3716437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8A1F4ECC-20D3-4DCF-97EE-D23386C7F016}"/>
              </a:ext>
            </a:extLst>
          </p:cNvPr>
          <p:cNvSpPr txBox="1"/>
          <p:nvPr/>
        </p:nvSpPr>
        <p:spPr>
          <a:xfrm>
            <a:off x="2988197" y="5279020"/>
            <a:ext cx="5820135" cy="40011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solidFill>
                  <a:schemeClr val="bg1"/>
                </a:solidFill>
              </a:rPr>
              <a:t>저에게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 시간과 예산이 조금만 더 있었더라면...</a:t>
            </a:r>
          </a:p>
        </p:txBody>
      </p:sp>
    </p:spTree>
    <p:extLst>
      <p:ext uri="{BB962C8B-B14F-4D97-AF65-F5344CB8AC3E}">
        <p14:creationId xmlns:p14="http://schemas.microsoft.com/office/powerpoint/2010/main" val="91299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사람, 실내, 남자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C82732F3-F2EE-48BC-95D8-BDD7208B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21" y="1560412"/>
            <a:ext cx="5019554" cy="3573200"/>
          </a:xfrm>
          <a:prstGeom prst="rect">
            <a:avLst/>
          </a:prstGeom>
        </p:spPr>
      </p:pic>
      <p:pic>
        <p:nvPicPr>
          <p:cNvPr id="3" name="그림 4" descr="사람, 대지, 군복, 개이(가) 표시된 사진&#10;&#10;매우 높은 신뢰도로 생성된 설명">
            <a:extLst>
              <a:ext uri="{FF2B5EF4-FFF2-40B4-BE49-F238E27FC236}">
                <a16:creationId xmlns:a16="http://schemas.microsoft.com/office/drawing/2014/main" id="{CDFCABFA-F2CF-4B48-A4C5-525D3B82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35" y="1559689"/>
            <a:ext cx="5019554" cy="3574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33792-0760-4DE7-9BEA-3B928BB14109}"/>
              </a:ext>
            </a:extLst>
          </p:cNvPr>
          <p:cNvSpPr txBox="1"/>
          <p:nvPr/>
        </p:nvSpPr>
        <p:spPr>
          <a:xfrm>
            <a:off x="2739143" y="514234"/>
            <a:ext cx="677479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대부분이 얘기하는 군대에서 힘든 훈련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FA5B7-DF19-4029-8AA4-F4919706A734}"/>
              </a:ext>
            </a:extLst>
          </p:cNvPr>
          <p:cNvSpPr txBox="1"/>
          <p:nvPr/>
        </p:nvSpPr>
        <p:spPr>
          <a:xfrm>
            <a:off x="1367741" y="5471932"/>
            <a:ext cx="374633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유격</a:t>
            </a:r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 훈련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42EDA-7EFB-4A31-9EB3-86F0F212FBF4}"/>
              </a:ext>
            </a:extLst>
          </p:cNvPr>
          <p:cNvSpPr txBox="1"/>
          <p:nvPr/>
        </p:nvSpPr>
        <p:spPr>
          <a:xfrm>
            <a:off x="7058627" y="5471932"/>
            <a:ext cx="374633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err="1">
                <a:solidFill>
                  <a:schemeClr val="bg1"/>
                </a:solidFill>
              </a:rPr>
              <a:t>혹한기</a:t>
            </a:r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 훈련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966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11509-BBE9-4A11-94DF-9E5137C2C858}"/>
              </a:ext>
            </a:extLst>
          </p:cNvPr>
          <p:cNvSpPr txBox="1"/>
          <p:nvPr/>
        </p:nvSpPr>
        <p:spPr>
          <a:xfrm>
            <a:off x="200627" y="1420792"/>
            <a:ext cx="831833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solidFill>
                  <a:srgbClr val="FFC000"/>
                </a:solidFill>
                <a:ea typeface="맑은 고딕"/>
              </a:rPr>
              <a:t>- 군장을 모터로 직접 움직이는 것은 한계가 있음</a:t>
            </a:r>
            <a:endParaRPr lang="ko-KR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1C336-1A25-4C70-8B05-516D5E890817}"/>
              </a:ext>
            </a:extLst>
          </p:cNvPr>
          <p:cNvSpPr txBox="1"/>
          <p:nvPr/>
        </p:nvSpPr>
        <p:spPr>
          <a:xfrm>
            <a:off x="200626" y="2549323"/>
            <a:ext cx="1085512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ea typeface="맑은 고딕"/>
              </a:rPr>
              <a:t>- ON/OFF 센서(매직 </a:t>
            </a:r>
            <a:r>
              <a:rPr lang="ko-KR" altLang="en-US" sz="2800" b="1" dirty="0" err="1">
                <a:solidFill>
                  <a:srgbClr val="FFC000"/>
                </a:solidFill>
                <a:ea typeface="맑은 고딕"/>
              </a:rPr>
              <a:t>라이트</a:t>
            </a:r>
            <a:r>
              <a:rPr lang="ko-KR" altLang="en-US" sz="2800" b="1" dirty="0">
                <a:solidFill>
                  <a:srgbClr val="FFC000"/>
                </a:solidFill>
                <a:ea typeface="맑은 고딕"/>
              </a:rPr>
              <a:t> 컵) / </a:t>
            </a:r>
            <a:r>
              <a:rPr lang="ko-KR" altLang="en-US" sz="2800" b="1" dirty="0" err="1">
                <a:solidFill>
                  <a:srgbClr val="FFC000"/>
                </a:solidFill>
                <a:ea typeface="맑은 고딕"/>
              </a:rPr>
              <a:t>서보모터로는</a:t>
            </a:r>
            <a:r>
              <a:rPr lang="ko-KR" altLang="en-US" sz="2800" b="1" dirty="0">
                <a:solidFill>
                  <a:srgbClr val="FFC000"/>
                </a:solidFill>
                <a:ea typeface="맑은 고딕"/>
              </a:rPr>
              <a:t> 세부 제어 불가능</a:t>
            </a:r>
            <a:endParaRPr lang="ko-KR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98065-E891-4EEA-BED7-819673FFC43C}"/>
              </a:ext>
            </a:extLst>
          </p:cNvPr>
          <p:cNvSpPr txBox="1"/>
          <p:nvPr/>
        </p:nvSpPr>
        <p:spPr>
          <a:xfrm>
            <a:off x="200626" y="4902842"/>
            <a:ext cx="1033426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solidFill>
                  <a:srgbClr val="FFC000"/>
                </a:solidFill>
                <a:ea typeface="맑은 고딕"/>
              </a:rPr>
              <a:t>- </a:t>
            </a:r>
            <a:r>
              <a:rPr lang="ko-KR" altLang="en-US" sz="2800" b="1" err="1">
                <a:solidFill>
                  <a:srgbClr val="FFC000"/>
                </a:solidFill>
                <a:ea typeface="맑은 고딕"/>
              </a:rPr>
              <a:t>블루투스</a:t>
            </a:r>
            <a:r>
              <a:rPr lang="ko-KR" altLang="en-US" sz="2800" b="1">
                <a:solidFill>
                  <a:srgbClr val="FFC000"/>
                </a:solidFill>
                <a:ea typeface="맑은 고딕"/>
              </a:rPr>
              <a:t> 센서, 3축 </a:t>
            </a:r>
            <a:r>
              <a:rPr lang="ko-KR" altLang="en-US" sz="2800" b="1" err="1">
                <a:solidFill>
                  <a:srgbClr val="FFC000"/>
                </a:solidFill>
                <a:ea typeface="맑은 고딕"/>
              </a:rPr>
              <a:t>자이로</a:t>
            </a:r>
            <a:r>
              <a:rPr lang="ko-KR" altLang="en-US" sz="2800" b="1">
                <a:solidFill>
                  <a:srgbClr val="FFC000"/>
                </a:solidFill>
                <a:ea typeface="맑은 고딕"/>
              </a:rPr>
              <a:t> 센서, 외부 전원이 있었더라면...</a:t>
            </a:r>
            <a:endParaRPr lang="ko-KR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60D23-9B28-49A8-B9C9-E17123A670C4}"/>
              </a:ext>
            </a:extLst>
          </p:cNvPr>
          <p:cNvSpPr txBox="1"/>
          <p:nvPr/>
        </p:nvSpPr>
        <p:spPr>
          <a:xfrm>
            <a:off x="499640" y="1951299"/>
            <a:ext cx="99002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모터 무게, 군장 용량 등의 문제로 불가능 (제어 시연을 위해서 이런 형태로 제작)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9F8F2-8FBF-4DA2-B17A-759A21AC3BDA}"/>
              </a:ext>
            </a:extLst>
          </p:cNvPr>
          <p:cNvSpPr txBox="1"/>
          <p:nvPr/>
        </p:nvSpPr>
        <p:spPr>
          <a:xfrm>
            <a:off x="200626" y="3706792"/>
            <a:ext cx="1033426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solidFill>
                  <a:srgbClr val="FFC000"/>
                </a:solidFill>
                <a:ea typeface="맑은 고딕"/>
              </a:rPr>
              <a:t>- </a:t>
            </a:r>
            <a:r>
              <a:rPr lang="ko-KR" altLang="en-US" sz="2800" b="1" err="1">
                <a:solidFill>
                  <a:srgbClr val="FFC000"/>
                </a:solidFill>
                <a:ea typeface="맑은 고딕"/>
              </a:rPr>
              <a:t>심박센서로</a:t>
            </a:r>
            <a:r>
              <a:rPr lang="ko-KR" altLang="en-US" sz="2800" b="1">
                <a:solidFill>
                  <a:srgbClr val="FFC000"/>
                </a:solidFill>
                <a:ea typeface="맑은 고딕"/>
              </a:rPr>
              <a:t> 수집한 데이터만으로는 한계가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4E5B0-36D3-4ADF-97C8-248BE7A00032}"/>
              </a:ext>
            </a:extLst>
          </p:cNvPr>
          <p:cNvSpPr txBox="1"/>
          <p:nvPr/>
        </p:nvSpPr>
        <p:spPr>
          <a:xfrm>
            <a:off x="499640" y="3079830"/>
            <a:ext cx="99002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외부 전원이 없었기 때문에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스텝모터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사용 불가능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3EC54-A8E7-42FE-B787-67E0DA22A3D1}"/>
              </a:ext>
            </a:extLst>
          </p:cNvPr>
          <p:cNvSpPr txBox="1"/>
          <p:nvPr/>
        </p:nvSpPr>
        <p:spPr>
          <a:xfrm>
            <a:off x="499639" y="4237298"/>
            <a:ext cx="99002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리얼타임 모듈, 3축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자이로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센서 등 좀 더 다양한 정보가 필요함</a:t>
            </a:r>
          </a:p>
        </p:txBody>
      </p:sp>
    </p:spTree>
    <p:extLst>
      <p:ext uri="{BB962C8B-B14F-4D97-AF65-F5344CB8AC3E}">
        <p14:creationId xmlns:p14="http://schemas.microsoft.com/office/powerpoint/2010/main" val="360880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BF9505-F7B9-4D56-A45D-CF84FAE61250}"/>
              </a:ext>
            </a:extLst>
          </p:cNvPr>
          <p:cNvSpPr txBox="1"/>
          <p:nvPr/>
        </p:nvSpPr>
        <p:spPr>
          <a:xfrm>
            <a:off x="3653741" y="2404640"/>
            <a:ext cx="4759124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>
                <a:solidFill>
                  <a:srgbClr val="FFC000"/>
                </a:solidFill>
                <a:ea typeface="맑은 고딕"/>
              </a:rPr>
              <a:t>더 나아가</a:t>
            </a:r>
          </a:p>
        </p:txBody>
      </p:sp>
    </p:spTree>
    <p:extLst>
      <p:ext uri="{BB962C8B-B14F-4D97-AF65-F5344CB8AC3E}">
        <p14:creationId xmlns:p14="http://schemas.microsoft.com/office/powerpoint/2010/main" val="106448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11509-BBE9-4A11-94DF-9E5137C2C858}"/>
              </a:ext>
            </a:extLst>
          </p:cNvPr>
          <p:cNvSpPr txBox="1"/>
          <p:nvPr/>
        </p:nvSpPr>
        <p:spPr>
          <a:xfrm>
            <a:off x="210273" y="1652286"/>
            <a:ext cx="831833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ea typeface="맑은 고딕"/>
              </a:rPr>
              <a:t>- 3축 </a:t>
            </a:r>
            <a:r>
              <a:rPr lang="ko-KR" altLang="en-US" sz="2800" b="1" dirty="0" err="1">
                <a:solidFill>
                  <a:srgbClr val="FFC000"/>
                </a:solidFill>
                <a:ea typeface="맑은 고딕"/>
              </a:rPr>
              <a:t>자이로</a:t>
            </a:r>
            <a:r>
              <a:rPr lang="ko-KR" altLang="en-US" sz="2800" b="1" dirty="0">
                <a:solidFill>
                  <a:srgbClr val="FFC000"/>
                </a:solidFill>
                <a:ea typeface="맑은 고딕"/>
              </a:rPr>
              <a:t> 센서를 이용한 행군간 자세 분석</a:t>
            </a:r>
            <a:endParaRPr lang="ko-KR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1C336-1A25-4C70-8B05-516D5E890817}"/>
              </a:ext>
            </a:extLst>
          </p:cNvPr>
          <p:cNvSpPr txBox="1"/>
          <p:nvPr/>
        </p:nvSpPr>
        <p:spPr>
          <a:xfrm>
            <a:off x="210272" y="2780817"/>
            <a:ext cx="1085512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ea typeface="맑은 고딕"/>
              </a:rPr>
              <a:t>- </a:t>
            </a:r>
            <a:r>
              <a:rPr lang="ko-KR" sz="2800" b="1" dirty="0" err="1">
                <a:solidFill>
                  <a:srgbClr val="FFC000"/>
                </a:solidFill>
                <a:ea typeface="맑은 고딕"/>
              </a:rPr>
              <a:t>블루투스</a:t>
            </a:r>
            <a:r>
              <a:rPr lang="ko-KR" sz="2800" b="1" dirty="0">
                <a:solidFill>
                  <a:srgbClr val="FFC000"/>
                </a:solidFill>
                <a:ea typeface="맑은 고딕"/>
              </a:rPr>
              <a:t> 모듈을 이용한 3축 </a:t>
            </a:r>
            <a:r>
              <a:rPr lang="ko-KR" sz="2800" b="1" dirty="0" err="1">
                <a:solidFill>
                  <a:srgbClr val="FFC000"/>
                </a:solidFill>
                <a:ea typeface="맑은 고딕"/>
              </a:rPr>
              <a:t>자이로</a:t>
            </a:r>
            <a:r>
              <a:rPr lang="ko-KR" sz="2800" b="1" dirty="0">
                <a:solidFill>
                  <a:srgbClr val="FFC000"/>
                </a:solidFill>
                <a:ea typeface="맑은 고딕"/>
              </a:rPr>
              <a:t> 센서 데이터 전송 및 시각화</a:t>
            </a:r>
            <a:endParaRPr lang="ko-KR" altLang="en-US" sz="2800" b="1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60D23-9B28-49A8-B9C9-E17123A670C4}"/>
              </a:ext>
            </a:extLst>
          </p:cNvPr>
          <p:cNvSpPr txBox="1"/>
          <p:nvPr/>
        </p:nvSpPr>
        <p:spPr>
          <a:xfrm>
            <a:off x="509286" y="2182793"/>
            <a:ext cx="99002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자세가 무너지는 코스 구간을 분석해 향후 행군 훈련에 반영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9F8F2-8FBF-4DA2-B17A-759A21AC3BDA}"/>
              </a:ext>
            </a:extLst>
          </p:cNvPr>
          <p:cNvSpPr txBox="1"/>
          <p:nvPr/>
        </p:nvSpPr>
        <p:spPr>
          <a:xfrm>
            <a:off x="210272" y="3938286"/>
            <a:ext cx="1033426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ea typeface="맑은 고딕"/>
              </a:rPr>
              <a:t>- </a:t>
            </a:r>
            <a:r>
              <a:rPr lang="ko-KR" sz="2800" b="1" dirty="0">
                <a:solidFill>
                  <a:srgbClr val="FFC000"/>
                </a:solidFill>
                <a:ea typeface="맑은 고딕"/>
              </a:rPr>
              <a:t>모터를 이용한 군장 평형 제어 방식 개선</a:t>
            </a:r>
            <a:endParaRPr lang="ko-KR" altLang="en-US" sz="2800" b="1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4E5B0-36D3-4ADF-97C8-248BE7A00032}"/>
              </a:ext>
            </a:extLst>
          </p:cNvPr>
          <p:cNvSpPr txBox="1"/>
          <p:nvPr/>
        </p:nvSpPr>
        <p:spPr>
          <a:xfrm>
            <a:off x="509286" y="3311324"/>
            <a:ext cx="99002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블루투스를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이용해 지휘관의 단말기에 데이터를 바로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보내준다면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3EC54-A8E7-42FE-B787-67E0DA22A3D1}"/>
              </a:ext>
            </a:extLst>
          </p:cNvPr>
          <p:cNvSpPr txBox="1"/>
          <p:nvPr/>
        </p:nvSpPr>
        <p:spPr>
          <a:xfrm>
            <a:off x="509285" y="4468792"/>
            <a:ext cx="1035355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군장을 들고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캘리브레이션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버튼을 누르면 </a:t>
            </a:r>
            <a:r>
              <a:rPr lang="ko-KR" altLang="en-US" b="1" dirty="0">
                <a:solidFill>
                  <a:srgbClr val="FFC000"/>
                </a:solidFill>
                <a:ea typeface="맑은 고딕"/>
              </a:rPr>
              <a:t>3축자이로 센서 값과 삼각법을 이용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해 </a:t>
            </a: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평형을 맞추기 위해 군장 끈을 당겨야 하는 길이를 파악하고 모터로 그만큼의 길이를 당기게 함</a:t>
            </a:r>
          </a:p>
        </p:txBody>
      </p:sp>
    </p:spTree>
    <p:extLst>
      <p:ext uri="{BB962C8B-B14F-4D97-AF65-F5344CB8AC3E}">
        <p14:creationId xmlns:p14="http://schemas.microsoft.com/office/powerpoint/2010/main" val="326232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BF9505-F7B9-4D56-A45D-CF84FAE61250}"/>
              </a:ext>
            </a:extLst>
          </p:cNvPr>
          <p:cNvSpPr txBox="1"/>
          <p:nvPr/>
        </p:nvSpPr>
        <p:spPr>
          <a:xfrm>
            <a:off x="3345082" y="2549324"/>
            <a:ext cx="5501832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>
                <a:solidFill>
                  <a:srgbClr val="FFC000"/>
                </a:solidFill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413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눈, 실외, 잔디, 사람이(가) 표시된 사진&#10;&#10;매우 높은 신뢰도로 생성된 설명">
            <a:extLst>
              <a:ext uri="{FF2B5EF4-FFF2-40B4-BE49-F238E27FC236}">
                <a16:creationId xmlns:a16="http://schemas.microsoft.com/office/drawing/2014/main" id="{BB1E7991-E466-4E85-835A-40DB9D02F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18" b="316"/>
          <a:stretch/>
        </p:blipFill>
        <p:spPr>
          <a:xfrm>
            <a:off x="6248399" y="1619788"/>
            <a:ext cx="5136959" cy="3383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6D376-82AE-43DE-8631-30321C254505}"/>
              </a:ext>
            </a:extLst>
          </p:cNvPr>
          <p:cNvSpPr txBox="1"/>
          <p:nvPr/>
        </p:nvSpPr>
        <p:spPr>
          <a:xfrm>
            <a:off x="2239428" y="543541"/>
            <a:ext cx="785918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그 훈련을 하면서 알게 되는 공통점</a:t>
            </a:r>
            <a:endParaRPr lang="ko-KR" altLang="en-US" sz="2800" b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" name="그림 10" descr="하늘, 실외, 군복, 사람이(가) 표시된 사진&#10;&#10;매우 높은 신뢰도로 생성된 설명">
            <a:extLst>
              <a:ext uri="{FF2B5EF4-FFF2-40B4-BE49-F238E27FC236}">
                <a16:creationId xmlns:a16="http://schemas.microsoft.com/office/drawing/2014/main" id="{5042009D-12BD-4DC9-9752-9E183AED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3" y="1624468"/>
            <a:ext cx="4775199" cy="3374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9CACD-605F-49F9-8058-C1F6AC0F0B08}"/>
              </a:ext>
            </a:extLst>
          </p:cNvPr>
          <p:cNvSpPr txBox="1"/>
          <p:nvPr/>
        </p:nvSpPr>
        <p:spPr>
          <a:xfrm>
            <a:off x="2180195" y="5506310"/>
            <a:ext cx="785918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두 훈련 다 </a:t>
            </a:r>
            <a:r>
              <a:rPr lang="ko-KR" altLang="en-US" sz="2800" b="1">
                <a:solidFill>
                  <a:srgbClr val="FFC000"/>
                </a:solidFill>
                <a:ea typeface="맑은 고딕"/>
              </a:rPr>
              <a:t>행군</a:t>
            </a:r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을 함</a:t>
            </a:r>
          </a:p>
        </p:txBody>
      </p:sp>
    </p:spTree>
    <p:extLst>
      <p:ext uri="{BB962C8B-B14F-4D97-AF65-F5344CB8AC3E}">
        <p14:creationId xmlns:p14="http://schemas.microsoft.com/office/powerpoint/2010/main" val="3722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사람, 군복, 의류, 남자이(가) 표시된 사진&#10;&#10;매우 높은 신뢰도로 생성된 설명">
            <a:extLst>
              <a:ext uri="{FF2B5EF4-FFF2-40B4-BE49-F238E27FC236}">
                <a16:creationId xmlns:a16="http://schemas.microsoft.com/office/drawing/2014/main" id="{77E207D9-5C80-4F17-8317-64412D385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3" r="149" b="260"/>
          <a:stretch/>
        </p:blipFill>
        <p:spPr>
          <a:xfrm>
            <a:off x="826477" y="681614"/>
            <a:ext cx="4756655" cy="547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C4C23-36DB-46B5-8FBA-9CFD9F32F880}"/>
              </a:ext>
            </a:extLst>
          </p:cNvPr>
          <p:cNvSpPr txBox="1"/>
          <p:nvPr/>
        </p:nvSpPr>
        <p:spPr>
          <a:xfrm>
            <a:off x="6121400" y="2076939"/>
            <a:ext cx="4599354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ea typeface="맑은 고딕"/>
              </a:rPr>
              <a:t>부상, 안전사고의 가능성이 </a:t>
            </a:r>
          </a:p>
          <a:p>
            <a:r>
              <a:rPr lang="ko-KR" altLang="en-US" sz="2800">
                <a:solidFill>
                  <a:schemeClr val="bg1"/>
                </a:solidFill>
                <a:ea typeface="맑은 고딕"/>
              </a:rPr>
              <a:t>매우 높은 훈련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3E24E-FD25-4241-838F-3437813A9DC2}"/>
              </a:ext>
            </a:extLst>
          </p:cNvPr>
          <p:cNvSpPr txBox="1"/>
          <p:nvPr/>
        </p:nvSpPr>
        <p:spPr>
          <a:xfrm>
            <a:off x="6072554" y="3239478"/>
            <a:ext cx="4599354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b="1">
                <a:solidFill>
                  <a:srgbClr val="FFC000"/>
                </a:solidFill>
                <a:ea typeface="맑은 고딕"/>
              </a:rPr>
              <a:t>행군</a:t>
            </a:r>
          </a:p>
        </p:txBody>
      </p:sp>
    </p:spTree>
    <p:extLst>
      <p:ext uri="{BB962C8B-B14F-4D97-AF65-F5344CB8AC3E}">
        <p14:creationId xmlns:p14="http://schemas.microsoft.com/office/powerpoint/2010/main" val="308680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하늘, 실외, 옅은, 어두운이(가) 표시된 사진&#10;&#10;매우 높은 신뢰도로 생성된 설명">
            <a:extLst>
              <a:ext uri="{FF2B5EF4-FFF2-40B4-BE49-F238E27FC236}">
                <a16:creationId xmlns:a16="http://schemas.microsoft.com/office/drawing/2014/main" id="{C37FEEC9-8276-4C64-84DE-8DFEB2C1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71" b="396"/>
          <a:stretch/>
        </p:blipFill>
        <p:spPr>
          <a:xfrm>
            <a:off x="6626431" y="564408"/>
            <a:ext cx="4936452" cy="5609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B34ED-EB1A-4959-94F3-8B7161970965}"/>
              </a:ext>
            </a:extLst>
          </p:cNvPr>
          <p:cNvSpPr txBox="1"/>
          <p:nvPr/>
        </p:nvSpPr>
        <p:spPr>
          <a:xfrm>
            <a:off x="555907" y="2183040"/>
            <a:ext cx="5428872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야간 행군</a:t>
            </a:r>
            <a:r>
              <a:rPr lang="ko-KR" altLang="en-US" sz="2800">
                <a:solidFill>
                  <a:schemeClr val="bg1"/>
                </a:solidFill>
                <a:ea typeface="맑은 고딕"/>
              </a:rPr>
              <a:t>의 경우</a:t>
            </a:r>
          </a:p>
          <a:p>
            <a:r>
              <a:rPr lang="ko-KR" altLang="en-US" sz="2800">
                <a:solidFill>
                  <a:schemeClr val="bg1"/>
                </a:solidFill>
                <a:ea typeface="맑은 고딕"/>
              </a:rPr>
              <a:t>시야 확보, 기온 하강 등의 요인</a:t>
            </a:r>
          </a:p>
          <a:p>
            <a:endParaRPr lang="ko-KR" altLang="en-US" sz="3200" b="1">
              <a:solidFill>
                <a:srgbClr val="FFC000"/>
              </a:solidFill>
              <a:ea typeface="맑은 고딕"/>
            </a:endParaRPr>
          </a:p>
          <a:p>
            <a:r>
              <a:rPr lang="ko-KR" altLang="en-US" sz="4000" b="1">
                <a:solidFill>
                  <a:srgbClr val="FFC000"/>
                </a:solidFill>
                <a:ea typeface="맑은 고딕"/>
              </a:rPr>
              <a:t>안전사고 가능성 상승</a:t>
            </a:r>
          </a:p>
        </p:txBody>
      </p:sp>
    </p:spTree>
    <p:extLst>
      <p:ext uri="{BB962C8B-B14F-4D97-AF65-F5344CB8AC3E}">
        <p14:creationId xmlns:p14="http://schemas.microsoft.com/office/powerpoint/2010/main" val="1297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66960-FF03-404B-B0EB-069C0B471B9E}"/>
              </a:ext>
            </a:extLst>
          </p:cNvPr>
          <p:cNvSpPr txBox="1"/>
          <p:nvPr/>
        </p:nvSpPr>
        <p:spPr>
          <a:xfrm>
            <a:off x="504092" y="982784"/>
            <a:ext cx="567396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야간 행군</a:t>
            </a:r>
            <a:r>
              <a:rPr lang="ko-KR" altLang="en-US" sz="3200" b="1">
                <a:solidFill>
                  <a:schemeClr val="bg1"/>
                </a:solidFill>
                <a:ea typeface="맑은 고딕"/>
              </a:rPr>
              <a:t> 간 발생하는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48B9F-6EC9-44AE-A252-1C558B23451D}"/>
              </a:ext>
            </a:extLst>
          </p:cNvPr>
          <p:cNvSpPr txBox="1"/>
          <p:nvPr/>
        </p:nvSpPr>
        <p:spPr>
          <a:xfrm>
            <a:off x="572476" y="1744784"/>
            <a:ext cx="6709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1.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군장 균형이 안 맞는 경우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에 대한 파악이 어려움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097F-A2DF-4A1A-8BD0-69F8EC0864D7}"/>
              </a:ext>
            </a:extLst>
          </p:cNvPr>
          <p:cNvSpPr txBox="1"/>
          <p:nvPr/>
        </p:nvSpPr>
        <p:spPr>
          <a:xfrm>
            <a:off x="572476" y="3210168"/>
            <a:ext cx="7090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2.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지휘 계통이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행군 인원의 상태를 빠르게 파악하기 어려움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E01EF-0BDB-487F-B712-48FCCF233D84}"/>
              </a:ext>
            </a:extLst>
          </p:cNvPr>
          <p:cNvSpPr txBox="1"/>
          <p:nvPr/>
        </p:nvSpPr>
        <p:spPr>
          <a:xfrm>
            <a:off x="572476" y="4626708"/>
            <a:ext cx="812604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3.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과학화된 다른 군 훈련과 다르게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훈련 결과에 대한 분석이 어려움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90B5E-3356-4344-B4FE-7B56E9D1C9B8}"/>
              </a:ext>
            </a:extLst>
          </p:cNvPr>
          <p:cNvSpPr txBox="1"/>
          <p:nvPr/>
        </p:nvSpPr>
        <p:spPr>
          <a:xfrm>
            <a:off x="885093" y="2282092"/>
            <a:ext cx="971843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군장 균형이 안 맞는 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상황이 지속 될 경우, 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무게가 불균형하게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가해지면서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부상, 안전사고의 원인이 됨</a:t>
            </a:r>
            <a:endParaRPr lang="ko-KR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32DE6-4B99-456F-A00C-2D483422483C}"/>
              </a:ext>
            </a:extLst>
          </p:cNvPr>
          <p:cNvSpPr txBox="1"/>
          <p:nvPr/>
        </p:nvSpPr>
        <p:spPr>
          <a:xfrm>
            <a:off x="885093" y="3747476"/>
            <a:ext cx="971843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지휘관 또한 행군에 참여하고 있는 상황이기 때문에</a:t>
            </a: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행군 인원들의 상태를 빠르게 파악하기 어려움 =&gt; 안전사고 가능성 상승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1614F-25FA-48A5-B058-9390EC2F38A8}"/>
              </a:ext>
            </a:extLst>
          </p:cNvPr>
          <p:cNvSpPr txBox="1"/>
          <p:nvPr/>
        </p:nvSpPr>
        <p:spPr>
          <a:xfrm>
            <a:off x="885093" y="5164015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달성 여부로 평가되는 훈련인 만큼 훈련 결과에 대한 피드백이 어려움</a:t>
            </a:r>
          </a:p>
        </p:txBody>
      </p:sp>
    </p:spTree>
    <p:extLst>
      <p:ext uri="{BB962C8B-B14F-4D97-AF65-F5344CB8AC3E}">
        <p14:creationId xmlns:p14="http://schemas.microsoft.com/office/powerpoint/2010/main" val="10162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933B2-8B54-49DA-B610-5626F9D512C7}"/>
              </a:ext>
            </a:extLst>
          </p:cNvPr>
          <p:cNvSpPr txBox="1"/>
          <p:nvPr/>
        </p:nvSpPr>
        <p:spPr>
          <a:xfrm>
            <a:off x="2526323" y="2145323"/>
            <a:ext cx="739335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</a:rPr>
              <a:t>이 문제를 </a:t>
            </a:r>
            <a:endParaRPr lang="ko-KR" sz="4800">
              <a:solidFill>
                <a:schemeClr val="bg1"/>
              </a:solidFill>
              <a:ea typeface="맑은 고딕"/>
            </a:endParaRPr>
          </a:p>
          <a:p>
            <a:pPr algn="ctr"/>
            <a:r>
              <a:rPr lang="ko-KR" altLang="en-US" sz="4800" b="1">
                <a:solidFill>
                  <a:srgbClr val="FFC000"/>
                </a:solidFill>
              </a:rPr>
              <a:t>Arduino</a:t>
            </a:r>
            <a:r>
              <a:rPr lang="ko-KR" altLang="en-US" sz="4800">
                <a:solidFill>
                  <a:schemeClr val="bg1"/>
                </a:solidFill>
                <a:ea typeface="맑은 고딕"/>
              </a:rPr>
              <a:t>로 </a:t>
            </a:r>
          </a:p>
          <a:p>
            <a:pPr algn="ctr"/>
            <a:r>
              <a:rPr lang="ko-KR" altLang="en-US" sz="4800">
                <a:solidFill>
                  <a:schemeClr val="bg1"/>
                </a:solidFill>
                <a:ea typeface="맑은 고딕"/>
              </a:rPr>
              <a:t>해결할 수 있지 않을까?</a:t>
            </a:r>
          </a:p>
        </p:txBody>
      </p:sp>
    </p:spTree>
    <p:extLst>
      <p:ext uri="{BB962C8B-B14F-4D97-AF65-F5344CB8AC3E}">
        <p14:creationId xmlns:p14="http://schemas.microsoft.com/office/powerpoint/2010/main" val="28067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82D0D84-A376-4546-B764-42305FE7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31" y="1376386"/>
            <a:ext cx="4589585" cy="3606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86D1A-7AC4-43A8-A64F-86226DDE7E14}"/>
              </a:ext>
            </a:extLst>
          </p:cNvPr>
          <p:cNvSpPr txBox="1"/>
          <p:nvPr/>
        </p:nvSpPr>
        <p:spPr>
          <a:xfrm>
            <a:off x="3024554" y="5173784"/>
            <a:ext cx="593773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ea typeface="맑은 고딕"/>
              </a:rPr>
              <a:t>그렇게 1인팀으로 나오게 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30530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48B9F-6EC9-44AE-A252-1C558B23451D}"/>
              </a:ext>
            </a:extLst>
          </p:cNvPr>
          <p:cNvSpPr txBox="1"/>
          <p:nvPr/>
        </p:nvSpPr>
        <p:spPr>
          <a:xfrm>
            <a:off x="572476" y="1744784"/>
            <a:ext cx="6709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1.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군장 균형이 안 맞는 경우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에 대한 파악이 어려움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097F-A2DF-4A1A-8BD0-69F8EC0864D7}"/>
              </a:ext>
            </a:extLst>
          </p:cNvPr>
          <p:cNvSpPr txBox="1"/>
          <p:nvPr/>
        </p:nvSpPr>
        <p:spPr>
          <a:xfrm>
            <a:off x="572476" y="3210168"/>
            <a:ext cx="709050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2.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지휘 계통이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행군 인원의 상태를 빠르게 파악하기 어려움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E01EF-0BDB-487F-B712-48FCCF233D84}"/>
              </a:ext>
            </a:extLst>
          </p:cNvPr>
          <p:cNvSpPr txBox="1"/>
          <p:nvPr/>
        </p:nvSpPr>
        <p:spPr>
          <a:xfrm>
            <a:off x="572476" y="4626708"/>
            <a:ext cx="812604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3.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과학화된 다른 군 훈련과 다르게 </a:t>
            </a:r>
            <a:r>
              <a:rPr lang="ko-KR" altLang="en-US" sz="2000" b="1">
                <a:solidFill>
                  <a:srgbClr val="FFC000"/>
                </a:solidFill>
                <a:ea typeface="맑은 고딕"/>
              </a:rPr>
              <a:t>훈련 결과에 대한 분석이 어려움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70EC7-8880-4D34-973E-E0208F54645F}"/>
              </a:ext>
            </a:extLst>
          </p:cNvPr>
          <p:cNvSpPr txBox="1"/>
          <p:nvPr/>
        </p:nvSpPr>
        <p:spPr>
          <a:xfrm>
            <a:off x="875324" y="5027246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  <a:ea typeface="맑은 고딕"/>
              </a:rPr>
              <a:t>3축 </a:t>
            </a:r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자이로센서에서</a:t>
            </a:r>
            <a:r>
              <a:rPr lang="ko-KR" altLang="en-US" b="1">
                <a:solidFill>
                  <a:srgbClr val="FFC000"/>
                </a:solidFill>
                <a:ea typeface="맑은 고딕"/>
              </a:rPr>
              <a:t> 수집 된 데이터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를 코스 분석 등을 통해 다음 훈련에 반영한다면?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CE33-EFFC-42C9-96FD-1B7A1F1EE8BB}"/>
              </a:ext>
            </a:extLst>
          </p:cNvPr>
          <p:cNvSpPr txBox="1"/>
          <p:nvPr/>
        </p:nvSpPr>
        <p:spPr>
          <a:xfrm>
            <a:off x="875323" y="2194168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  <a:ea typeface="맑은 고딕"/>
              </a:rPr>
              <a:t>3축 </a:t>
            </a:r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자이로센서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이용해 군장이 기울어져 있을 때 경고를 주거나 군장을 고쳐 준다면?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3D34C-9FA5-4885-A89A-5C3BB8F95B23}"/>
              </a:ext>
            </a:extLst>
          </p:cNvPr>
          <p:cNvSpPr txBox="1"/>
          <p:nvPr/>
        </p:nvSpPr>
        <p:spPr>
          <a:xfrm>
            <a:off x="504092" y="982784"/>
            <a:ext cx="567396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ea typeface="맑은 고딕"/>
              </a:rPr>
              <a:t>초기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F1A41-BEA5-4FD2-B7C4-5B5D1A54EBF3}"/>
              </a:ext>
            </a:extLst>
          </p:cNvPr>
          <p:cNvSpPr txBox="1"/>
          <p:nvPr/>
        </p:nvSpPr>
        <p:spPr>
          <a:xfrm>
            <a:off x="875323" y="3602421"/>
            <a:ext cx="97184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심박센서와</a:t>
            </a:r>
            <a:r>
              <a:rPr lang="ko-KR" altLang="en-US" b="1">
                <a:solidFill>
                  <a:srgbClr val="FFC000"/>
                </a:solidFill>
                <a:ea typeface="맑은 고딕"/>
              </a:rPr>
              <a:t> </a:t>
            </a:r>
            <a:r>
              <a:rPr lang="ko-KR" altLang="en-US" b="1" err="1">
                <a:solidFill>
                  <a:srgbClr val="FFC000"/>
                </a:solidFill>
                <a:ea typeface="맑은 고딕"/>
              </a:rPr>
              <a:t>블루투스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이용해 행군 인원의 상태를 지휘관에게 빠르게 알려 준다면?</a:t>
            </a:r>
          </a:p>
        </p:txBody>
      </p:sp>
    </p:spTree>
    <p:extLst>
      <p:ext uri="{BB962C8B-B14F-4D97-AF65-F5344CB8AC3E}">
        <p14:creationId xmlns:p14="http://schemas.microsoft.com/office/powerpoint/2010/main" val="31721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90</cp:revision>
  <dcterms:created xsi:type="dcterms:W3CDTF">2012-07-30T17:18:39Z</dcterms:created>
  <dcterms:modified xsi:type="dcterms:W3CDTF">2018-10-25T08:12:47Z</dcterms:modified>
</cp:coreProperties>
</file>