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66" r:id="rId1"/>
  </p:sldMasterIdLst>
  <p:notesMasterIdLst>
    <p:notesMasterId r:id="rId15"/>
  </p:notesMasterIdLst>
  <p:sldIdLst>
    <p:sldId id="256" r:id="rId2"/>
    <p:sldId id="258" r:id="rId3"/>
    <p:sldId id="257" r:id="rId4"/>
    <p:sldId id="262" r:id="rId5"/>
    <p:sldId id="260" r:id="rId6"/>
    <p:sldId id="277" r:id="rId7"/>
    <p:sldId id="279" r:id="rId8"/>
    <p:sldId id="268" r:id="rId9"/>
    <p:sldId id="264" r:id="rId10"/>
    <p:sldId id="276" r:id="rId11"/>
    <p:sldId id="280" r:id="rId12"/>
    <p:sldId id="278" r:id="rId13"/>
    <p:sldId id="271" r:id="rId14"/>
  </p:sldIdLst>
  <p:sldSz cx="9144000" cy="6858000" type="screen4x3"/>
  <p:notesSz cx="6858000" cy="9144000"/>
  <p:embeddedFontLst>
    <p:embeddedFont>
      <p:font typeface="나눔바른고딕" charset="-127"/>
      <p:regular r:id="rId16"/>
      <p:bold r:id="rId17"/>
    </p:embeddedFont>
    <p:embeddedFont>
      <p:font typeface="나눔고딕 ExtraBold" charset="-127"/>
      <p:bold r:id="rId18"/>
    </p:embeddedFont>
    <p:embeddedFont>
      <p:font typeface="나눔고딕" charset="-127"/>
      <p:regular r:id="rId19"/>
      <p:bold r:id="rId20"/>
    </p:embeddedFont>
    <p:embeddedFont>
      <p:font typeface="배달의민족 한나" charset="-127"/>
      <p:regular r:id="rId21"/>
    </p:embeddedFont>
    <p:embeddedFont>
      <p:font typeface="맑은 고딕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알 수 없는 사용자1" initials="알 수 없는 사용자1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67" autoAdjust="0"/>
  </p:normalViewPr>
  <p:slideViewPr>
    <p:cSldViewPr>
      <p:cViewPr varScale="1">
        <p:scale>
          <a:sx n="116" d="100"/>
          <a:sy n="116" d="100"/>
        </p:scale>
        <p:origin x="-1500" y="-108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302E593-F8A6-41AD-BD32-97FABC820521}" type="datetime1">
              <a:rPr lang="ko-KR" altLang="en-US"/>
              <a:pPr lvl="0">
                <a:defRPr/>
              </a:pPr>
              <a:t>2019-10-25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A516F62-5E18-408E-A7D4-AEE8282E78A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목차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516F62-5E18-408E-A7D4-AEE8282E78A6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컬러 센스는 별로고 초음파 센서는 눈을 괴롭힐 여지가 있어 우선 보류</a:t>
            </a:r>
            <a:r>
              <a:rPr lang="en-US" altLang="ko-KR"/>
              <a:t>,</a:t>
            </a:r>
            <a:r>
              <a:rPr lang="ko-KR" altLang="en-US"/>
              <a:t> 브릭으로 할 것임을 암시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516F62-5E18-408E-A7D4-AEE8282E78A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컬러 센스는 별로고 초음파 센서는 눈을 괴롭힐 여지가 있어 우선 보류</a:t>
            </a:r>
            <a:r>
              <a:rPr lang="en-US" altLang="ko-KR"/>
              <a:t>,</a:t>
            </a:r>
            <a:r>
              <a:rPr lang="ko-KR" altLang="en-US"/>
              <a:t> 브릭으로 할 것임을 암시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516F62-5E18-408E-A7D4-AEE8282E78A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맨위 흰색 부분은 휴대폰을 거치하는 부분 그다음 라지모터와 미디엄모터로 작동을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516F62-5E18-408E-A7D4-AEE8282E78A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초음파 센서를 이용해 핸드폰과 사람의 </a:t>
            </a:r>
            <a:r>
              <a:rPr lang="en-US" altLang="ko-KR"/>
              <a:t>‘</a:t>
            </a:r>
            <a:r>
              <a:rPr lang="ko-KR" altLang="en-US"/>
              <a:t>몸</a:t>
            </a:r>
            <a:r>
              <a:rPr lang="en-US" altLang="ko-KR"/>
              <a:t>’</a:t>
            </a:r>
            <a:r>
              <a:rPr lang="ko-KR" altLang="en-US"/>
              <a:t> 사이의 거리를 측정한 후 그에 맞게 앞 뒤로 움직이는 거치대를 만들 것임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516F62-5E18-408E-A7D4-AEE8282E78A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맨위 흰색 부분은 휴대폰을 거치하는 부분 그다음 라지모터와 미디엄모터로 작동을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516F62-5E18-408E-A7D4-AEE8282E78A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컬러 센스는 별로고 초음파 센서는 눈을 괴롭힐 여지가 있어 우선 보류</a:t>
            </a:r>
            <a:r>
              <a:rPr lang="en-US" altLang="ko-KR"/>
              <a:t>,</a:t>
            </a:r>
            <a:r>
              <a:rPr lang="ko-KR" altLang="en-US"/>
              <a:t> 브릭으로 할 것임을 암시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516F62-5E18-408E-A7D4-AEE8282E78A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516F62-5E18-408E-A7D4-AEE8282E78A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컬러 센스는 별로고 초음파 센서는 눈을 괴롭힐 여지가 있어 우선 보류</a:t>
            </a:r>
            <a:r>
              <a:rPr lang="en-US" altLang="ko-KR"/>
              <a:t>,</a:t>
            </a:r>
            <a:r>
              <a:rPr lang="ko-KR" altLang="en-US"/>
              <a:t> 브릭으로 할 것임을 암시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516F62-5E18-408E-A7D4-AEE8282E78A6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"/>
              <a:ea typeface="배달의민족 한나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43707" y="2517289"/>
            <a:ext cx="52565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600" dirty="0" err="1" smtClean="0">
                <a:solidFill>
                  <a:schemeClr val="bg1"/>
                </a:solidFill>
                <a:latin typeface="배달의민족 한나"/>
                <a:ea typeface="배달의민족 한나"/>
              </a:rPr>
              <a:t>ArmyNote</a:t>
            </a:r>
            <a:endParaRPr lang="ko-KR" altLang="en-US" sz="6600" dirty="0">
              <a:solidFill>
                <a:schemeClr val="bg1"/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6016" y="4910280"/>
            <a:ext cx="360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 smtClean="0">
                <a:solidFill>
                  <a:schemeClr val="bg1"/>
                </a:solidFill>
                <a:ea typeface="나눔바른고딕"/>
              </a:rPr>
              <a:t>5</a:t>
            </a:r>
            <a:r>
              <a:rPr lang="ko-KR" altLang="en-US" b="1" dirty="0" smtClean="0">
                <a:solidFill>
                  <a:schemeClr val="bg1"/>
                </a:solidFill>
                <a:ea typeface="나눔바른고딕"/>
              </a:rPr>
              <a:t>포병여단 </a:t>
            </a:r>
            <a:r>
              <a:rPr lang="en-US" altLang="ko-KR" b="1" dirty="0" smtClean="0">
                <a:solidFill>
                  <a:schemeClr val="bg1"/>
                </a:solidFill>
                <a:ea typeface="나눔바른고딕"/>
              </a:rPr>
              <a:t>5</a:t>
            </a:r>
            <a:r>
              <a:rPr lang="ko-KR" altLang="en-US" b="1" dirty="0" err="1" smtClean="0">
                <a:solidFill>
                  <a:schemeClr val="bg1"/>
                </a:solidFill>
                <a:ea typeface="나눔바른고딕"/>
              </a:rPr>
              <a:t>포병단</a:t>
            </a:r>
            <a:r>
              <a:rPr lang="ko-KR" altLang="en-US" b="1" dirty="0" smtClean="0">
                <a:solidFill>
                  <a:schemeClr val="bg1"/>
                </a:solidFill>
                <a:ea typeface="나눔바른고딕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ea typeface="나눔바른고딕"/>
              </a:rPr>
              <a:t>101</a:t>
            </a:r>
            <a:r>
              <a:rPr lang="ko-KR" altLang="en-US" b="1" dirty="0" smtClean="0">
                <a:solidFill>
                  <a:schemeClr val="bg1"/>
                </a:solidFill>
                <a:ea typeface="나눔바른고딕"/>
              </a:rPr>
              <a:t>대대 </a:t>
            </a:r>
            <a:endParaRPr lang="en-US" altLang="ko-KR" b="1" dirty="0" smtClean="0">
              <a:solidFill>
                <a:schemeClr val="bg1"/>
              </a:solidFill>
              <a:ea typeface="나눔바른고딕"/>
            </a:endParaRPr>
          </a:p>
          <a:p>
            <a:pPr algn="r">
              <a:defRPr/>
            </a:pPr>
            <a:r>
              <a:rPr lang="ko-KR" altLang="en-US" b="1" dirty="0" smtClean="0">
                <a:solidFill>
                  <a:schemeClr val="bg1"/>
                </a:solidFill>
                <a:ea typeface="나눔바른고딕"/>
              </a:rPr>
              <a:t>일병 서재창</a:t>
            </a:r>
            <a:endParaRPr lang="ko-KR" altLang="en-US" b="1" dirty="0">
              <a:solidFill>
                <a:schemeClr val="bg1"/>
              </a:solidFill>
              <a:ea typeface="나눔바른고딕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"/>
                <a:ea typeface="배달의민족 한나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"/>
                <a:ea typeface="배달의민족 한나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/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15"/>
          <p:cNvSpPr txBox="1"/>
          <p:nvPr/>
        </p:nvSpPr>
        <p:spPr>
          <a:xfrm>
            <a:off x="388772" y="3806218"/>
            <a:ext cx="8143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b="1" dirty="0" err="1" smtClean="0">
                <a:solidFill>
                  <a:schemeClr val="bg1"/>
                </a:solidFill>
                <a:ea typeface="나눔바른고딕"/>
              </a:rPr>
              <a:t>위치현황판</a:t>
            </a:r>
            <a:endParaRPr lang="en-US" altLang="ko-KR" b="1" dirty="0" smtClean="0">
              <a:solidFill>
                <a:schemeClr val="bg1"/>
              </a:solidFill>
              <a:ea typeface="나눔바른고딕"/>
            </a:endParaRPr>
          </a:p>
          <a:p>
            <a:pPr algn="r">
              <a:defRPr/>
            </a:pPr>
            <a:r>
              <a:rPr lang="en-US" altLang="ko-KR" b="1" dirty="0" smtClean="0">
                <a:solidFill>
                  <a:schemeClr val="bg1"/>
                </a:solidFill>
                <a:ea typeface="나눔바른고딕"/>
              </a:rPr>
              <a:t>PX</a:t>
            </a:r>
            <a:r>
              <a:rPr lang="ko-KR" altLang="en-US" b="1" dirty="0" smtClean="0">
                <a:solidFill>
                  <a:schemeClr val="bg1"/>
                </a:solidFill>
                <a:ea typeface="나눔바른고딕"/>
              </a:rPr>
              <a:t>기능</a:t>
            </a:r>
            <a:endParaRPr lang="en-US" altLang="ko-KR" b="1" dirty="0" smtClean="0">
              <a:solidFill>
                <a:schemeClr val="bg1"/>
              </a:solidFill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>
          <a:xfrm>
            <a:off x="539056" y="404664"/>
            <a:ext cx="6841256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ko-KR" altLang="en-US" sz="3200" dirty="0">
                <a:solidFill>
                  <a:srgbClr val="FF6E57"/>
                </a:solidFill>
                <a:latin typeface="배달의민족 한나"/>
                <a:ea typeface="배달의민족 한나"/>
              </a:rPr>
              <a:t> </a:t>
            </a:r>
            <a:r>
              <a:rPr lang="en-US" altLang="ko-KR" sz="50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.</a:t>
            </a:r>
            <a:r>
              <a:rPr lang="ko-KR" altLang="en-US" sz="5400" b="1" dirty="0">
                <a:solidFill>
                  <a:srgbClr val="FF6E57"/>
                </a:solidFill>
                <a:latin typeface="배달의민족 한나"/>
                <a:ea typeface="배달의민족 한나"/>
              </a:rPr>
              <a:t> </a:t>
            </a:r>
            <a:r>
              <a:rPr lang="ko-KR" altLang="en-US" sz="5400" b="1" dirty="0" err="1">
                <a:solidFill>
                  <a:srgbClr val="FF6E57"/>
                </a:solidFill>
                <a:latin typeface="배달의민족 한나"/>
                <a:ea typeface="배달의민족 한나"/>
              </a:rPr>
              <a:t>어플</a:t>
            </a:r>
            <a:r>
              <a:rPr lang="ko-KR" altLang="en-US" sz="5400" b="1" dirty="0">
                <a:solidFill>
                  <a:srgbClr val="FF6E57"/>
                </a:solidFill>
                <a:latin typeface="배달의민족 한나"/>
                <a:ea typeface="배달의민족 한나"/>
              </a:rPr>
              <a:t> </a:t>
            </a:r>
            <a:r>
              <a:rPr lang="ko-KR" altLang="en-US" sz="54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소개</a:t>
            </a:r>
            <a:r>
              <a:rPr lang="en-US" altLang="ko-KR" sz="54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(</a:t>
            </a:r>
            <a:r>
              <a:rPr lang="ko-KR" altLang="en-US" sz="5400" b="1" dirty="0" err="1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위치현황판</a:t>
            </a:r>
            <a:r>
              <a:rPr lang="en-US" altLang="ko-KR" sz="54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)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35496" y="-27384"/>
            <a:ext cx="720080" cy="144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ko-KR" sz="8800" dirty="0" smtClean="0">
                <a:solidFill>
                  <a:srgbClr val="FF6E57"/>
                </a:solidFill>
                <a:latin typeface="나눔고딕 ExtraBold"/>
                <a:ea typeface="나눔고딕 ExtraBold"/>
              </a:rPr>
              <a:t>3</a:t>
            </a:r>
            <a:endParaRPr lang="en-US" altLang="ko-KR" sz="8800" dirty="0">
              <a:solidFill>
                <a:srgbClr val="FF6E57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340768"/>
            <a:ext cx="8856984" cy="0"/>
          </a:xfrm>
          <a:prstGeom prst="line">
            <a:avLst/>
          </a:prstGeom>
          <a:ln w="38100">
            <a:solidFill>
              <a:srgbClr val="FF6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각 삼각형 15"/>
          <p:cNvSpPr/>
          <p:nvPr/>
        </p:nvSpPr>
        <p:spPr>
          <a:xfrm rot="16200000">
            <a:off x="7487816" y="5198329"/>
            <a:ext cx="1656184" cy="1656184"/>
          </a:xfrm>
          <a:prstGeom prst="rtTriangle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993" y="1777972"/>
            <a:ext cx="2400021" cy="471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588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>
          <a:xfrm>
            <a:off x="539056" y="404664"/>
            <a:ext cx="5113064" cy="86177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ko-KR" altLang="en-US" sz="3200" dirty="0">
                <a:solidFill>
                  <a:srgbClr val="FF6E57"/>
                </a:solidFill>
                <a:latin typeface="배달의민족 한나"/>
                <a:ea typeface="배달의민족 한나"/>
              </a:rPr>
              <a:t> </a:t>
            </a:r>
            <a:r>
              <a:rPr lang="en-US" altLang="ko-KR" sz="50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.</a:t>
            </a:r>
            <a:r>
              <a:rPr lang="ko-KR" altLang="en-US" sz="4800" dirty="0">
                <a:latin typeface="배달의민족 한나"/>
                <a:ea typeface="배달의민족 한나"/>
              </a:rPr>
              <a:t> </a:t>
            </a:r>
            <a:r>
              <a:rPr lang="ko-KR" altLang="en-US" sz="4800" b="1" dirty="0" err="1">
                <a:solidFill>
                  <a:srgbClr val="FF6E57"/>
                </a:solidFill>
                <a:latin typeface="배달의민족 한나"/>
                <a:ea typeface="배달의민족 한나"/>
              </a:rPr>
              <a:t>어플</a:t>
            </a:r>
            <a:r>
              <a:rPr lang="ko-KR" altLang="en-US" sz="4800" b="1" dirty="0">
                <a:solidFill>
                  <a:srgbClr val="FF6E57"/>
                </a:solidFill>
                <a:latin typeface="배달의민족 한나"/>
                <a:ea typeface="배달의민족 한나"/>
              </a:rPr>
              <a:t> </a:t>
            </a:r>
            <a:r>
              <a:rPr lang="ko-KR" altLang="en-US" sz="48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소개</a:t>
            </a:r>
            <a:r>
              <a:rPr lang="en-US" altLang="ko-KR" sz="48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(PX)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35496" y="-27384"/>
            <a:ext cx="720080" cy="144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ko-KR" sz="8800" dirty="0" smtClean="0">
                <a:solidFill>
                  <a:srgbClr val="FF6E57"/>
                </a:solidFill>
                <a:latin typeface="나눔고딕 ExtraBold"/>
                <a:ea typeface="나눔고딕 ExtraBold"/>
              </a:rPr>
              <a:t>3</a:t>
            </a:r>
            <a:endParaRPr lang="en-US" altLang="ko-KR" sz="8800" dirty="0">
              <a:solidFill>
                <a:srgbClr val="FF6E57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340768"/>
            <a:ext cx="8856984" cy="0"/>
          </a:xfrm>
          <a:prstGeom prst="line">
            <a:avLst/>
          </a:prstGeom>
          <a:ln w="38100">
            <a:solidFill>
              <a:srgbClr val="FF6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각 삼각형 15"/>
          <p:cNvSpPr/>
          <p:nvPr/>
        </p:nvSpPr>
        <p:spPr>
          <a:xfrm rot="16200000">
            <a:off x="7487816" y="5198329"/>
            <a:ext cx="1656184" cy="1656184"/>
          </a:xfrm>
          <a:prstGeom prst="rtTriangle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993" y="1777972"/>
            <a:ext cx="2400021" cy="471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119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>
          <a:xfrm>
            <a:off x="539056" y="404664"/>
            <a:ext cx="5113064" cy="86177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ko-KR" altLang="en-US" sz="3200" dirty="0">
                <a:solidFill>
                  <a:srgbClr val="FF6E57"/>
                </a:solidFill>
                <a:latin typeface="배달의민족 한나"/>
                <a:ea typeface="배달의민족 한나"/>
              </a:rPr>
              <a:t> </a:t>
            </a:r>
            <a:r>
              <a:rPr lang="en-US" altLang="ko-KR" sz="50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.</a:t>
            </a:r>
            <a:r>
              <a:rPr lang="ko-KR" altLang="en-US" sz="50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향후 계획</a:t>
            </a:r>
            <a:endParaRPr lang="ko-KR" altLang="en-US" sz="4800" dirty="0">
              <a:latin typeface="배달의민족 한나"/>
              <a:ea typeface="배달의민족 한나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35496" y="-27384"/>
            <a:ext cx="720080" cy="144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ko-KR" sz="8800" dirty="0" smtClean="0">
                <a:solidFill>
                  <a:srgbClr val="FF6E57"/>
                </a:solidFill>
                <a:latin typeface="나눔고딕 ExtraBold"/>
                <a:ea typeface="나눔고딕 ExtraBold"/>
              </a:rPr>
              <a:t>4</a:t>
            </a:r>
            <a:endParaRPr lang="en-US" altLang="ko-KR" sz="8800" dirty="0">
              <a:solidFill>
                <a:srgbClr val="FF6E57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340768"/>
            <a:ext cx="8856984" cy="0"/>
          </a:xfrm>
          <a:prstGeom prst="line">
            <a:avLst/>
          </a:prstGeom>
          <a:ln w="38100">
            <a:solidFill>
              <a:srgbClr val="FF6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각 삼각형 15"/>
          <p:cNvSpPr/>
          <p:nvPr/>
        </p:nvSpPr>
        <p:spPr>
          <a:xfrm rot="16200000">
            <a:off x="7487816" y="5198329"/>
            <a:ext cx="1656184" cy="1656184"/>
          </a:xfrm>
          <a:prstGeom prst="rtTriangle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0044" y="1556792"/>
            <a:ext cx="8856451" cy="5112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500" b="1" dirty="0" smtClean="0">
                <a:solidFill>
                  <a:schemeClr val="accent6"/>
                </a:solidFill>
              </a:rPr>
              <a:t>장</a:t>
            </a:r>
            <a:r>
              <a:rPr lang="ko-KR" altLang="en-US" sz="2500" b="1" dirty="0">
                <a:solidFill>
                  <a:schemeClr val="accent6"/>
                </a:solidFill>
              </a:rPr>
              <a:t>병</a:t>
            </a:r>
            <a:r>
              <a:rPr lang="ko-KR" altLang="en-US" sz="2500" b="1" dirty="0" smtClean="0">
                <a:solidFill>
                  <a:schemeClr val="accent6"/>
                </a:solidFill>
              </a:rPr>
              <a:t>들의 부대 </a:t>
            </a:r>
            <a:r>
              <a:rPr lang="ko-KR" altLang="en-US" sz="2500" b="1" dirty="0" smtClean="0">
                <a:solidFill>
                  <a:schemeClr val="accent6"/>
                </a:solidFill>
              </a:rPr>
              <a:t>생활을 종합관리 </a:t>
            </a:r>
            <a:r>
              <a:rPr lang="ko-KR" altLang="en-US" sz="2500" b="1" dirty="0" smtClean="0">
                <a:solidFill>
                  <a:schemeClr val="accent6"/>
                </a:solidFill>
              </a:rPr>
              <a:t>및 </a:t>
            </a:r>
            <a:endParaRPr lang="en-US" altLang="ko-KR" sz="25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accent6"/>
                </a:solidFill>
              </a:rPr>
              <a:t> </a:t>
            </a:r>
            <a:r>
              <a:rPr lang="en-US" altLang="ko-KR" sz="2500" b="1" dirty="0" smtClean="0">
                <a:solidFill>
                  <a:schemeClr val="accent6"/>
                </a:solidFill>
              </a:rPr>
              <a:t>                           </a:t>
            </a:r>
            <a:r>
              <a:rPr lang="ko-KR" altLang="en-US" sz="2500" b="1" dirty="0" smtClean="0">
                <a:solidFill>
                  <a:schemeClr val="accent6"/>
                </a:solidFill>
              </a:rPr>
              <a:t>서류업무를 지원하는 </a:t>
            </a:r>
            <a:r>
              <a:rPr lang="ko-KR" altLang="en-US" sz="2500" b="1" dirty="0" err="1" smtClean="0">
                <a:solidFill>
                  <a:schemeClr val="accent6"/>
                </a:solidFill>
              </a:rPr>
              <a:t>어플로</a:t>
            </a:r>
            <a:r>
              <a:rPr lang="ko-KR" altLang="en-US" sz="2500" b="1" dirty="0" smtClean="0">
                <a:solidFill>
                  <a:schemeClr val="accent6"/>
                </a:solidFill>
              </a:rPr>
              <a:t> </a:t>
            </a:r>
            <a:r>
              <a:rPr lang="ko-KR" altLang="en-US" sz="2500" b="1" dirty="0" smtClean="0">
                <a:solidFill>
                  <a:schemeClr val="accent6"/>
                </a:solidFill>
              </a:rPr>
              <a:t>발전 </a:t>
            </a:r>
            <a:r>
              <a:rPr lang="ko-KR" altLang="en-US" sz="2500" b="1" dirty="0" smtClean="0">
                <a:solidFill>
                  <a:schemeClr val="accent6"/>
                </a:solidFill>
              </a:rPr>
              <a:t>계획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위치 </a:t>
            </a:r>
            <a:r>
              <a:rPr lang="ko-KR" altLang="en-US" b="1" dirty="0" err="1" smtClean="0"/>
              <a:t>현황판</a:t>
            </a:r>
            <a:r>
              <a:rPr lang="ko-KR" altLang="en-US" b="1" dirty="0" smtClean="0"/>
              <a:t> 기능을 개선해서 검색 조회 및 현재 위치를 바로 보고할 수 있게 </a:t>
            </a:r>
            <a:r>
              <a:rPr lang="ko-KR" altLang="en-US" b="1" dirty="0" smtClean="0"/>
              <a:t>수정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err="1" smtClean="0"/>
              <a:t>톡방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기능을 추가해서 공지나 보고용 </a:t>
            </a:r>
            <a:r>
              <a:rPr lang="ko-KR" altLang="en-US" b="1" dirty="0" err="1" smtClean="0"/>
              <a:t>톡방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개인 톡으로 원활한 </a:t>
            </a:r>
            <a:r>
              <a:rPr lang="ko-KR" altLang="en-US" b="1" dirty="0" smtClean="0"/>
              <a:t>소통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개인 </a:t>
            </a:r>
            <a:r>
              <a:rPr lang="ko-KR" altLang="en-US" b="1" dirty="0" smtClean="0"/>
              <a:t>정보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휴가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상벌점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병기본</a:t>
            </a:r>
            <a:r>
              <a:rPr lang="ko-KR" altLang="en-US" b="1" dirty="0" smtClean="0"/>
              <a:t> 현황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관리 기능을 </a:t>
            </a:r>
            <a:r>
              <a:rPr lang="ko-KR" altLang="en-US" b="1" dirty="0" smtClean="0"/>
              <a:t>추가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출타 관리 기능을 추가해 출타 관리와 관련된 업무효율성을 </a:t>
            </a:r>
            <a:r>
              <a:rPr lang="ko-KR" altLang="en-US" b="1" dirty="0" smtClean="0"/>
              <a:t>개선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웹 개발도 추가 진행하여 업무를 볼 때 기타 서류 작업에 보조하는 역할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41243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서재창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"/>
              <a:ea typeface="배달의민족 한나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>
                <a:solidFill>
                  <a:schemeClr val="bg1"/>
                </a:solidFill>
                <a:latin typeface="배달의민족 한나"/>
                <a:ea typeface="배달의민족 한나"/>
              </a:rPr>
              <a:t>INDEX.</a:t>
            </a:r>
            <a:endParaRPr lang="ko-KR" altLang="en-US" sz="3600">
              <a:solidFill>
                <a:schemeClr val="bg1"/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7584" y="2970351"/>
            <a:ext cx="1584176" cy="12464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선정 배경</a:t>
            </a:r>
            <a:endParaRPr lang="en-US" altLang="ko-KR" sz="2500" dirty="0" smtClean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pPr algn="ctr">
              <a:defRPr/>
            </a:pPr>
            <a:r>
              <a:rPr lang="en-US" altLang="ko-KR" sz="25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&amp;</a:t>
            </a:r>
            <a:endParaRPr lang="en-US" altLang="ko-KR" sz="2500" dirty="0" smtClean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pPr algn="ctr">
              <a:defRPr/>
            </a:pPr>
            <a:r>
              <a:rPr lang="ko-KR" altLang="en-US" sz="25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기획 의도</a:t>
            </a:r>
            <a:endParaRPr lang="ko-KR" altLang="en-US" sz="2500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37369" y="2924944"/>
            <a:ext cx="1490615" cy="12464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개발환경</a:t>
            </a:r>
            <a:endParaRPr lang="en-US" altLang="ko-KR" sz="2500" dirty="0" smtClean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pPr algn="ctr">
              <a:defRPr/>
            </a:pPr>
            <a:r>
              <a:rPr lang="ko-KR" altLang="en-US" sz="25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 </a:t>
            </a:r>
            <a:endParaRPr lang="en-US" altLang="ko-KR" sz="2500" dirty="0" smtClean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pPr algn="ctr">
              <a:defRPr/>
            </a:pPr>
            <a:r>
              <a:rPr lang="ko-KR" altLang="en-US" sz="25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소개</a:t>
            </a:r>
            <a:endParaRPr lang="ko-KR" altLang="en-US" sz="2500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46490" y="2911931"/>
            <a:ext cx="1425709" cy="12464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dirty="0" err="1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어플</a:t>
            </a:r>
            <a:endParaRPr lang="en-US" altLang="ko-KR" sz="2500" dirty="0" smtClean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pPr algn="ctr">
              <a:defRPr/>
            </a:pPr>
            <a:endParaRPr lang="en-US" altLang="ko-KR" sz="2500" dirty="0" smtClean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pPr algn="ctr">
              <a:defRPr/>
            </a:pPr>
            <a:r>
              <a:rPr lang="ko-KR" altLang="en-US" sz="25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소개</a:t>
            </a:r>
            <a:endParaRPr lang="ko-KR" altLang="en-US" sz="2500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895344" y="2924944"/>
            <a:ext cx="1152128" cy="12464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향후</a:t>
            </a:r>
            <a:endParaRPr lang="en-US" altLang="ko-KR" sz="2500" dirty="0" smtClean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pPr algn="ctr">
              <a:defRPr/>
            </a:pPr>
            <a:endParaRPr lang="en-US" altLang="ko-KR" sz="2500" dirty="0" smtClean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pPr algn="ctr">
              <a:defRPr/>
            </a:pPr>
            <a:r>
              <a:rPr lang="ko-KR" altLang="en-US" sz="25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계획</a:t>
            </a:r>
            <a:endParaRPr lang="ko-KR" altLang="en-US" sz="2500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98" name="직선 연결선 197"/>
          <p:cNvCxnSpPr/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582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배달의민족 한나"/>
                <a:ea typeface="배달의민족 한나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582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배달의민족 한나"/>
                <a:ea typeface="배달의민족 한나"/>
              </a:rPr>
              <a:t>2</a:t>
            </a:r>
            <a:endParaRPr lang="ko-KR" altLang="en-US">
              <a:solidFill>
                <a:schemeClr val="bg1"/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582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배달의민족 한나"/>
                <a:ea typeface="배달의민족 한나"/>
              </a:rPr>
              <a:t>3</a:t>
            </a:r>
            <a:endParaRPr lang="ko-KR" altLang="en-US">
              <a:solidFill>
                <a:schemeClr val="bg1"/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582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배달의민족 한나"/>
                <a:ea typeface="배달의민족 한나"/>
              </a:rPr>
              <a:t>4</a:t>
            </a:r>
            <a:endParaRPr lang="ko-KR" altLang="en-US">
              <a:solidFill>
                <a:schemeClr val="bg1"/>
              </a:solidFill>
              <a:latin typeface="배달의민족 한나"/>
              <a:ea typeface="배달의민족 한나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한나"/>
              <a:ea typeface="배달의민족 한나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43707" y="1474087"/>
            <a:ext cx="5256584" cy="1096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600">
                <a:solidFill>
                  <a:schemeClr val="bg1"/>
                </a:solidFill>
                <a:latin typeface="배달의민족 한나"/>
                <a:ea typeface="배달의민족 한나"/>
              </a:rPr>
              <a:t>역할 분담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764704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"/>
                <a:ea typeface="배달의민족 한나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한나"/>
                <a:ea typeface="배달의민족 한나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/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562718F7-ED0D-46E0-AD49-380676795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04024"/>
              </p:ext>
            </p:extLst>
          </p:nvPr>
        </p:nvGraphicFramePr>
        <p:xfrm>
          <a:off x="1523999" y="2924943"/>
          <a:ext cx="6096000" cy="266429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820280302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4248265249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8569538"/>
                  </a:ext>
                </a:extLst>
              </a:tr>
              <a:tr h="532859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서재창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개발환경 설정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1854987"/>
                  </a:ext>
                </a:extLst>
              </a:tr>
              <a:tr h="5328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설계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3676893"/>
                  </a:ext>
                </a:extLst>
              </a:tr>
              <a:tr h="5328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코딩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3676296"/>
                  </a:ext>
                </a:extLst>
              </a:tr>
              <a:tr h="5328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발표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PPT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제작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313628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>
          <a:xfrm>
            <a:off x="539056" y="404664"/>
            <a:ext cx="5113064" cy="86177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ko-KR" altLang="en-US" sz="3200" dirty="0">
                <a:solidFill>
                  <a:srgbClr val="FF6E57"/>
                </a:solidFill>
                <a:latin typeface="배달의민족 한나"/>
                <a:ea typeface="배달의민족 한나"/>
              </a:rPr>
              <a:t> </a:t>
            </a:r>
            <a:r>
              <a:rPr lang="en-US" altLang="ko-KR" sz="50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.</a:t>
            </a:r>
            <a:r>
              <a:rPr lang="ko-KR" altLang="en-US" sz="50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선정 배경</a:t>
            </a:r>
            <a:endParaRPr lang="en-US" altLang="ko-KR" sz="5000" b="1" dirty="0" smtClean="0">
              <a:solidFill>
                <a:srgbClr val="FF6E57"/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35496" y="-27384"/>
            <a:ext cx="720080" cy="144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ko-KR" sz="8800" dirty="0" smtClean="0">
                <a:solidFill>
                  <a:srgbClr val="FF6E57"/>
                </a:solidFill>
                <a:latin typeface="나눔고딕 ExtraBold"/>
                <a:ea typeface="나눔고딕 ExtraBold"/>
              </a:rPr>
              <a:t>1</a:t>
            </a:r>
            <a:endParaRPr lang="en-US" altLang="ko-KR" sz="8800" dirty="0">
              <a:solidFill>
                <a:srgbClr val="FF6E57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340768"/>
            <a:ext cx="8856984" cy="0"/>
          </a:xfrm>
          <a:prstGeom prst="line">
            <a:avLst/>
          </a:prstGeom>
          <a:ln w="38100">
            <a:solidFill>
              <a:srgbClr val="FF6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각 삼각형 15"/>
          <p:cNvSpPr/>
          <p:nvPr/>
        </p:nvSpPr>
        <p:spPr>
          <a:xfrm rot="16200000">
            <a:off x="7487816" y="5198329"/>
            <a:ext cx="1656184" cy="1656184"/>
          </a:xfrm>
          <a:prstGeom prst="rtTriangle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3615" y="1628801"/>
            <a:ext cx="8826876" cy="1017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부대 내에서 병사들이 이동할 때 항상 위치 </a:t>
            </a:r>
            <a:r>
              <a:rPr lang="ko-KR" altLang="en-US" sz="2000" b="1" dirty="0" err="1" smtClean="0"/>
              <a:t>현황판을</a:t>
            </a:r>
            <a:r>
              <a:rPr lang="ko-KR" altLang="en-US" sz="2000" b="1" dirty="0" smtClean="0"/>
              <a:t> 최신화해야 함</a:t>
            </a:r>
            <a:r>
              <a:rPr lang="en-US" altLang="ko-KR" sz="2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-&gt; </a:t>
            </a:r>
            <a:r>
              <a:rPr lang="ko-KR" altLang="en-US" sz="2000" b="1" dirty="0" smtClean="0">
                <a:solidFill>
                  <a:schemeClr val="accent6"/>
                </a:solidFill>
              </a:rPr>
              <a:t>다른 장소로 이동할 때 번거롭게 </a:t>
            </a:r>
            <a:r>
              <a:rPr lang="ko-KR" altLang="en-US" sz="2000" b="1" dirty="0" err="1" smtClean="0">
                <a:solidFill>
                  <a:schemeClr val="accent6"/>
                </a:solidFill>
              </a:rPr>
              <a:t>행정반을</a:t>
            </a:r>
            <a:r>
              <a:rPr lang="ko-KR" altLang="en-US" sz="2000" b="1" dirty="0" smtClean="0">
                <a:solidFill>
                  <a:schemeClr val="accent6"/>
                </a:solidFill>
              </a:rPr>
              <a:t> 들렀다가 이동해야 함</a:t>
            </a:r>
            <a:r>
              <a:rPr lang="en-US" altLang="ko-KR" sz="2000" b="1" dirty="0" smtClean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9513" y="3100325"/>
            <a:ext cx="8820978" cy="991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영내 </a:t>
            </a:r>
            <a:r>
              <a:rPr lang="en-US" altLang="ko-KR" b="1" dirty="0" smtClean="0"/>
              <a:t>PX</a:t>
            </a:r>
            <a:r>
              <a:rPr lang="ko-KR" altLang="en-US" b="1" dirty="0"/>
              <a:t>는</a:t>
            </a:r>
            <a:r>
              <a:rPr lang="ko-KR" altLang="en-US" b="1" dirty="0" smtClean="0"/>
              <a:t> 진열할 수 있는 공간이 제한되어 모든 품목을 진열할 수 없음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-&gt; </a:t>
            </a:r>
            <a:r>
              <a:rPr lang="ko-KR" altLang="en-US" b="1" dirty="0" smtClean="0">
                <a:solidFill>
                  <a:schemeClr val="accent6"/>
                </a:solidFill>
              </a:rPr>
              <a:t>장병들의 다양한 수요에 맞춰 주문 및 진열하기 어려움</a:t>
            </a:r>
            <a:r>
              <a:rPr lang="en-US" altLang="ko-KR" b="1" dirty="0" smtClean="0">
                <a:solidFill>
                  <a:schemeClr val="accent6"/>
                </a:solidFill>
              </a:rPr>
              <a:t>.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3" y="4581128"/>
            <a:ext cx="8820978" cy="931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PX </a:t>
            </a:r>
            <a:r>
              <a:rPr lang="ko-KR" altLang="en-US" b="1" dirty="0" smtClean="0"/>
              <a:t>이용 시간은 제한되어 있고 </a:t>
            </a:r>
            <a:r>
              <a:rPr lang="en-US" altLang="ko-KR" b="1" dirty="0" smtClean="0"/>
              <a:t>PX</a:t>
            </a:r>
            <a:r>
              <a:rPr lang="ko-KR" altLang="en-US" b="1" dirty="0" smtClean="0"/>
              <a:t>병 </a:t>
            </a:r>
            <a:r>
              <a:rPr lang="en-US" altLang="ko-KR" b="1" dirty="0" smtClean="0"/>
              <a:t>1~2</a:t>
            </a:r>
            <a:r>
              <a:rPr lang="ko-KR" altLang="en-US" b="1" dirty="0" smtClean="0"/>
              <a:t>명이 매장을 관리함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-&gt; </a:t>
            </a:r>
            <a:r>
              <a:rPr lang="en-US" altLang="ko-KR" b="1" dirty="0" smtClean="0">
                <a:solidFill>
                  <a:schemeClr val="accent6"/>
                </a:solidFill>
              </a:rPr>
              <a:t>PX</a:t>
            </a:r>
            <a:r>
              <a:rPr lang="ko-KR" altLang="en-US" b="1" dirty="0" smtClean="0">
                <a:solidFill>
                  <a:schemeClr val="accent6"/>
                </a:solidFill>
              </a:rPr>
              <a:t>병과 친하지 않으면 특별하게 필요한 물품을 제 때 맞춰서 구매하기 쉽지 </a:t>
            </a:r>
            <a:r>
              <a:rPr lang="ko-KR" altLang="en-US" b="1" dirty="0" smtClean="0">
                <a:solidFill>
                  <a:schemeClr val="accent6"/>
                </a:solidFill>
              </a:rPr>
              <a:t>않음</a:t>
            </a:r>
            <a:r>
              <a:rPr lang="en-US" altLang="ko-KR" b="1" dirty="0" smtClean="0">
                <a:solidFill>
                  <a:schemeClr val="accent6"/>
                </a:solidFill>
              </a:rPr>
              <a:t>.</a:t>
            </a:r>
            <a:endParaRPr lang="en-US" altLang="ko-KR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>
          <a:xfrm>
            <a:off x="539056" y="404664"/>
            <a:ext cx="4104456" cy="86177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ko-KR" altLang="en-US" sz="3200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  </a:t>
            </a:r>
            <a:r>
              <a:rPr lang="en-US" altLang="ko-KR" sz="50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. </a:t>
            </a:r>
            <a:r>
              <a:rPr lang="ko-KR" altLang="en-US" sz="50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기획의도</a:t>
            </a:r>
            <a:endParaRPr lang="ko-KR" altLang="en-US" sz="4800" b="1" dirty="0">
              <a:latin typeface="배달의민족 한나"/>
              <a:ea typeface="배달의민족 한나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35496" y="-27384"/>
            <a:ext cx="720080" cy="14256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ko-KR" sz="8800" dirty="0" smtClean="0">
                <a:solidFill>
                  <a:srgbClr val="FF6E57"/>
                </a:solidFill>
                <a:latin typeface="나눔고딕 ExtraBold"/>
                <a:ea typeface="나눔고딕 ExtraBold"/>
              </a:rPr>
              <a:t>1</a:t>
            </a:r>
            <a:endParaRPr lang="en-US" altLang="ko-KR" sz="8800" dirty="0">
              <a:solidFill>
                <a:srgbClr val="FF6E57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340768"/>
            <a:ext cx="8856984" cy="0"/>
          </a:xfrm>
          <a:prstGeom prst="line">
            <a:avLst/>
          </a:prstGeom>
          <a:ln w="38100">
            <a:solidFill>
              <a:srgbClr val="FF6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각 삼각형 15"/>
          <p:cNvSpPr/>
          <p:nvPr/>
        </p:nvSpPr>
        <p:spPr>
          <a:xfrm rot="16200000">
            <a:off x="7487816" y="5198329"/>
            <a:ext cx="1656184" cy="1656184"/>
          </a:xfrm>
          <a:prstGeom prst="rtTriangle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34742" y="3239676"/>
            <a:ext cx="890285" cy="86948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974981" y="5453754"/>
            <a:ext cx="4108404" cy="791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500" b="1" dirty="0" smtClean="0"/>
              <a:t>영</a:t>
            </a:r>
            <a:r>
              <a:rPr lang="ko-KR" altLang="en-US" sz="2500" b="1" dirty="0"/>
              <a:t>내</a:t>
            </a:r>
            <a:r>
              <a:rPr lang="en-US" altLang="ko-KR" sz="2500" b="1" dirty="0" smtClean="0"/>
              <a:t>PX </a:t>
            </a:r>
            <a:r>
              <a:rPr lang="ko-KR" altLang="en-US" sz="2500" b="1" dirty="0" smtClean="0"/>
              <a:t>기능</a:t>
            </a:r>
            <a:endParaRPr lang="ko-KR" altLang="en-US" sz="2500" b="1" dirty="0"/>
          </a:p>
        </p:txBody>
      </p:sp>
      <p:sp>
        <p:nvSpPr>
          <p:cNvPr id="11" name="직사각형 10"/>
          <p:cNvSpPr/>
          <p:nvPr/>
        </p:nvSpPr>
        <p:spPr>
          <a:xfrm>
            <a:off x="405580" y="5381521"/>
            <a:ext cx="3343621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500" b="1" dirty="0" smtClean="0"/>
              <a:t> 위치 </a:t>
            </a:r>
            <a:r>
              <a:rPr lang="ko-KR" altLang="en-US" sz="2500" b="1" dirty="0" err="1" smtClean="0"/>
              <a:t>현황판</a:t>
            </a:r>
            <a:r>
              <a:rPr lang="ko-KR" altLang="en-US" sz="2500" b="1" dirty="0" smtClean="0"/>
              <a:t> 기능</a:t>
            </a:r>
            <a:endParaRPr lang="ko-KR" altLang="en-US" sz="2500" b="1" dirty="0"/>
          </a:p>
        </p:txBody>
      </p:sp>
      <p:pic>
        <p:nvPicPr>
          <p:cNvPr id="2050" name="Picture 2" descr="ë¶ë ìì¹íí©í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367240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ìë´PX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82731"/>
            <a:ext cx="3919144" cy="258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>
          <a:xfrm>
            <a:off x="539056" y="404664"/>
            <a:ext cx="5113064" cy="86177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ko-KR" altLang="en-US" sz="3200" dirty="0">
                <a:solidFill>
                  <a:srgbClr val="FF6E57"/>
                </a:solidFill>
                <a:latin typeface="배달의민족 한나"/>
                <a:ea typeface="배달의민족 한나"/>
              </a:rPr>
              <a:t> </a:t>
            </a:r>
            <a:r>
              <a:rPr lang="en-US" altLang="ko-KR" sz="50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.</a:t>
            </a:r>
            <a:r>
              <a:rPr lang="ko-KR" altLang="en-US" sz="50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개발환경</a:t>
            </a:r>
            <a:endParaRPr lang="ko-KR" altLang="en-US" sz="4800" dirty="0">
              <a:latin typeface="배달의민족 한나"/>
              <a:ea typeface="배달의민족 한나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35496" y="-27384"/>
            <a:ext cx="720080" cy="14256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ko-KR" sz="8800" dirty="0" smtClean="0">
                <a:solidFill>
                  <a:srgbClr val="FF6E57"/>
                </a:solidFill>
                <a:latin typeface="나눔고딕 ExtraBold"/>
                <a:ea typeface="나눔고딕 ExtraBold"/>
              </a:rPr>
              <a:t>2</a:t>
            </a:r>
            <a:endParaRPr lang="en-US" altLang="ko-KR" sz="8800" dirty="0">
              <a:solidFill>
                <a:srgbClr val="FF6E57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340768"/>
            <a:ext cx="8856984" cy="0"/>
          </a:xfrm>
          <a:prstGeom prst="line">
            <a:avLst/>
          </a:prstGeom>
          <a:ln w="38100">
            <a:solidFill>
              <a:srgbClr val="FF6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각 삼각형 15"/>
          <p:cNvSpPr/>
          <p:nvPr/>
        </p:nvSpPr>
        <p:spPr>
          <a:xfrm rot="16200000">
            <a:off x="7487816" y="5198329"/>
            <a:ext cx="1656184" cy="1656184"/>
          </a:xfrm>
          <a:prstGeom prst="rtTriangle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2622097"/>
            <a:ext cx="4320480" cy="3769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716016" y="2622097"/>
            <a:ext cx="4320480" cy="3769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841" y="2852936"/>
            <a:ext cx="3067051" cy="61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3889" y="3804445"/>
            <a:ext cx="3131004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mariadb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7966"/>
            <a:ext cx="2438400" cy="202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 descr="java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2039" y="2786679"/>
            <a:ext cx="1170831" cy="1170831"/>
          </a:xfrm>
          <a:prstGeom prst="rect">
            <a:avLst/>
          </a:prstGeom>
        </p:spPr>
      </p:pic>
      <p:pic>
        <p:nvPicPr>
          <p:cNvPr id="1028" name="Picture 4" descr="ìëë¡ì´ë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109" y="4292912"/>
            <a:ext cx="2289276" cy="124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¤íë§ íë ììí¬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786679"/>
            <a:ext cx="2366200" cy="11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batis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424869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ìëë¡ì´ë ì¤íëì¤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836" y="4913570"/>
            <a:ext cx="1872568" cy="12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122446" y="2127047"/>
            <a:ext cx="2508780" cy="6459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500" b="1" dirty="0" smtClean="0">
                <a:solidFill>
                  <a:schemeClr val="bg1"/>
                </a:solidFill>
              </a:rPr>
              <a:t>개발 도구</a:t>
            </a:r>
            <a:endParaRPr lang="en-US" altLang="ko-KR" sz="3500" b="1" dirty="0" smtClean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932038" y="2152998"/>
            <a:ext cx="3888433" cy="6459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500" b="1" dirty="0" smtClean="0">
                <a:solidFill>
                  <a:schemeClr val="bg1"/>
                </a:solidFill>
              </a:rPr>
              <a:t>개발 언어 및 </a:t>
            </a:r>
            <a:r>
              <a:rPr lang="en-US" altLang="ko-KR" sz="3500" b="1" dirty="0" smtClean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44990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>
          <a:xfrm>
            <a:off x="539056" y="404664"/>
            <a:ext cx="6625232" cy="86177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ko-KR" altLang="en-US" sz="3200" dirty="0">
                <a:solidFill>
                  <a:srgbClr val="FF6E57"/>
                </a:solidFill>
                <a:latin typeface="배달의민족 한나"/>
                <a:ea typeface="배달의민족 한나"/>
              </a:rPr>
              <a:t> </a:t>
            </a:r>
            <a:r>
              <a:rPr lang="en-US" altLang="ko-KR" sz="50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. </a:t>
            </a:r>
            <a:r>
              <a:rPr lang="ko-KR" altLang="en-US" sz="5000" b="1" dirty="0" err="1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어플</a:t>
            </a:r>
            <a:r>
              <a:rPr lang="ko-KR" altLang="en-US" sz="50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 소개</a:t>
            </a:r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35496" y="-27384"/>
            <a:ext cx="720080" cy="144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ko-KR" sz="8800" dirty="0" smtClean="0">
                <a:solidFill>
                  <a:srgbClr val="FF6E57"/>
                </a:solidFill>
                <a:latin typeface="나눔고딕 ExtraBold"/>
                <a:ea typeface="나눔고딕 ExtraBold"/>
              </a:rPr>
              <a:t>3</a:t>
            </a:r>
            <a:endParaRPr lang="en-US" altLang="ko-KR" sz="8800" dirty="0">
              <a:solidFill>
                <a:srgbClr val="FF6E57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340768"/>
            <a:ext cx="8856984" cy="0"/>
          </a:xfrm>
          <a:prstGeom prst="line">
            <a:avLst/>
          </a:prstGeom>
          <a:ln w="38100">
            <a:solidFill>
              <a:srgbClr val="FF6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각 삼각형 15"/>
          <p:cNvSpPr/>
          <p:nvPr/>
        </p:nvSpPr>
        <p:spPr>
          <a:xfrm rot="16200000">
            <a:off x="7487816" y="5198329"/>
            <a:ext cx="1656184" cy="1656184"/>
          </a:xfrm>
          <a:prstGeom prst="rtTriangle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3431" y="1988840"/>
            <a:ext cx="2016224" cy="78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LoginActivity</a:t>
            </a:r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591780" y="1594184"/>
            <a:ext cx="2016224" cy="78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RegisterActivity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33431" y="4149078"/>
            <a:ext cx="2016224" cy="78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MainActivity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2591780" y="4149079"/>
            <a:ext cx="2016224" cy="78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LocationState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Fragment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2591780" y="5200932"/>
            <a:ext cx="2016224" cy="78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PXFragment</a:t>
            </a:r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2591780" y="2671527"/>
            <a:ext cx="2016224" cy="78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SearchPwActivity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5076056" y="5877272"/>
            <a:ext cx="2016224" cy="78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OrderResult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Activity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5076056" y="4653136"/>
            <a:ext cx="2016224" cy="78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Order</a:t>
            </a:r>
            <a:r>
              <a:rPr lang="en-US" altLang="ko-KR" dirty="0" err="1" smtClean="0"/>
              <a:t>Activity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5076056" y="3411586"/>
            <a:ext cx="2016224" cy="78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DemandResul</a:t>
            </a:r>
            <a:endParaRPr lang="en-US" altLang="ko-KR" dirty="0"/>
          </a:p>
          <a:p>
            <a:pPr algn="ctr"/>
            <a:r>
              <a:rPr lang="en-US" altLang="ko-KR" dirty="0" err="1" smtClean="0"/>
              <a:t>tActivity</a:t>
            </a:r>
            <a:endParaRPr lang="en-US" altLang="ko-KR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5070622" y="2276872"/>
            <a:ext cx="2016224" cy="78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DemandActivity</a:t>
            </a: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1403648" y="2778151"/>
            <a:ext cx="0" cy="137092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249655" y="2141599"/>
            <a:ext cx="34212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420717" y="2141599"/>
            <a:ext cx="0" cy="92458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20717" y="4437112"/>
            <a:ext cx="2249" cy="115847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860032" y="5301208"/>
            <a:ext cx="0" cy="86409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4" idx="1"/>
          </p:cNvCxnSpPr>
          <p:nvPr/>
        </p:nvCxnSpPr>
        <p:spPr>
          <a:xfrm>
            <a:off x="2420717" y="3066183"/>
            <a:ext cx="171063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249655" y="4426376"/>
            <a:ext cx="34212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22" idx="1"/>
          </p:cNvCxnSpPr>
          <p:nvPr/>
        </p:nvCxnSpPr>
        <p:spPr>
          <a:xfrm>
            <a:off x="2422966" y="5595587"/>
            <a:ext cx="168814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860032" y="2639759"/>
            <a:ext cx="0" cy="134830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608004" y="5301208"/>
            <a:ext cx="462618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839313" y="6146403"/>
            <a:ext cx="216024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4860032" y="3988060"/>
            <a:ext cx="19530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8" idx="1"/>
          </p:cNvCxnSpPr>
          <p:nvPr/>
        </p:nvCxnSpPr>
        <p:spPr>
          <a:xfrm flipH="1">
            <a:off x="4860032" y="2671528"/>
            <a:ext cx="21059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862853" y="3930280"/>
            <a:ext cx="0" cy="137092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964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>
          <a:xfrm>
            <a:off x="755576" y="437763"/>
            <a:ext cx="3528392" cy="86177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ko-KR" altLang="en-US" sz="3200" dirty="0">
                <a:solidFill>
                  <a:srgbClr val="FF6E57"/>
                </a:solidFill>
                <a:latin typeface="배달의민족 한나"/>
                <a:ea typeface="배달의민족 한나"/>
              </a:rPr>
              <a:t> </a:t>
            </a:r>
            <a:r>
              <a:rPr lang="en-US" altLang="ko-KR" sz="5000" b="1" dirty="0">
                <a:solidFill>
                  <a:srgbClr val="FF6E57"/>
                </a:solidFill>
                <a:latin typeface="배달의민족 한나"/>
                <a:ea typeface="배달의민족 한나"/>
              </a:rPr>
              <a:t>.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107504" y="-27384"/>
            <a:ext cx="720080" cy="14256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ko-KR" sz="8800">
                <a:solidFill>
                  <a:srgbClr val="FF6E57"/>
                </a:solidFill>
                <a:latin typeface="나눔고딕 ExtraBold"/>
                <a:ea typeface="나눔고딕 ExtraBold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340768"/>
            <a:ext cx="8856984" cy="0"/>
          </a:xfrm>
          <a:prstGeom prst="line">
            <a:avLst/>
          </a:prstGeom>
          <a:ln w="38100">
            <a:solidFill>
              <a:srgbClr val="FF6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>
          <a:xfrm>
            <a:off x="1115616" y="276841"/>
            <a:ext cx="5040560" cy="86177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ko-KR" altLang="en-US" sz="4800" b="1" dirty="0" err="1">
                <a:solidFill>
                  <a:srgbClr val="FF6E57"/>
                </a:solidFill>
                <a:latin typeface="배달의민족 한나"/>
                <a:ea typeface="배달의민족 한나"/>
              </a:rPr>
              <a:t>어플</a:t>
            </a:r>
            <a:r>
              <a:rPr lang="ko-KR" altLang="en-US" sz="4800" b="1" dirty="0">
                <a:solidFill>
                  <a:srgbClr val="FF6E57"/>
                </a:solidFill>
                <a:latin typeface="배달의민족 한나"/>
                <a:ea typeface="배달의민족 한나"/>
              </a:rPr>
              <a:t> </a:t>
            </a:r>
            <a:r>
              <a:rPr lang="ko-KR" altLang="en-US" sz="48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소개</a:t>
            </a:r>
            <a:r>
              <a:rPr lang="en-US" altLang="ko-KR" sz="48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(</a:t>
            </a:r>
            <a:r>
              <a:rPr lang="ko-KR" altLang="en-US" sz="48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시작</a:t>
            </a:r>
            <a:r>
              <a:rPr lang="en-US" altLang="ko-KR" sz="48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)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16" name="직각 삼각형 15"/>
          <p:cNvSpPr/>
          <p:nvPr/>
        </p:nvSpPr>
        <p:spPr>
          <a:xfrm rot="16200000">
            <a:off x="7487816" y="5198329"/>
            <a:ext cx="1656184" cy="1656184"/>
          </a:xfrm>
          <a:prstGeom prst="rtTriangle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7"/>
            <a:ext cx="2398973" cy="4715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7"/>
            <a:ext cx="2400020" cy="471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>
          <a:xfrm>
            <a:off x="539056" y="404664"/>
            <a:ext cx="6625232" cy="86177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ko-KR" altLang="en-US" sz="3200" dirty="0">
                <a:solidFill>
                  <a:srgbClr val="FF6E57"/>
                </a:solidFill>
                <a:latin typeface="배달의민족 한나"/>
                <a:ea typeface="배달의민족 한나"/>
              </a:rPr>
              <a:t> </a:t>
            </a:r>
            <a:r>
              <a:rPr lang="en-US" altLang="ko-KR" sz="50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.</a:t>
            </a:r>
            <a:r>
              <a:rPr lang="ko-KR" altLang="en-US" sz="4800" dirty="0">
                <a:latin typeface="배달의민족 한나"/>
                <a:ea typeface="배달의민족 한나"/>
              </a:rPr>
              <a:t> </a:t>
            </a:r>
            <a:r>
              <a:rPr lang="ko-KR" altLang="en-US" sz="4800" b="1" dirty="0" err="1">
                <a:solidFill>
                  <a:srgbClr val="FF6E57"/>
                </a:solidFill>
                <a:latin typeface="배달의민족 한나"/>
                <a:ea typeface="배달의민족 한나"/>
              </a:rPr>
              <a:t>어플</a:t>
            </a:r>
            <a:r>
              <a:rPr lang="ko-KR" altLang="en-US" sz="4800" b="1" dirty="0">
                <a:solidFill>
                  <a:srgbClr val="FF6E57"/>
                </a:solidFill>
                <a:latin typeface="배달의민족 한나"/>
                <a:ea typeface="배달의민족 한나"/>
              </a:rPr>
              <a:t> </a:t>
            </a:r>
            <a:r>
              <a:rPr lang="ko-KR" altLang="en-US" sz="48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소개</a:t>
            </a:r>
            <a:r>
              <a:rPr lang="en-US" altLang="ko-KR" sz="48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(</a:t>
            </a:r>
            <a:r>
              <a:rPr lang="ko-KR" altLang="en-US" sz="48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등록</a:t>
            </a:r>
            <a:r>
              <a:rPr lang="en-US" altLang="ko-KR" sz="4800" b="1" dirty="0" smtClean="0">
                <a:solidFill>
                  <a:srgbClr val="FF6E57"/>
                </a:solidFill>
                <a:latin typeface="배달의민족 한나"/>
                <a:ea typeface="배달의민족 한나"/>
              </a:rPr>
              <a:t>)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35496" y="-27384"/>
            <a:ext cx="720080" cy="144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ko-KR" sz="8800" dirty="0" smtClean="0">
                <a:solidFill>
                  <a:srgbClr val="FF6E57"/>
                </a:solidFill>
                <a:latin typeface="나눔고딕 ExtraBold"/>
                <a:ea typeface="나눔고딕 ExtraBold"/>
              </a:rPr>
              <a:t>3</a:t>
            </a:r>
            <a:endParaRPr lang="en-US" altLang="ko-KR" sz="8800" dirty="0">
              <a:solidFill>
                <a:srgbClr val="FF6E57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340768"/>
            <a:ext cx="8856984" cy="0"/>
          </a:xfrm>
          <a:prstGeom prst="line">
            <a:avLst/>
          </a:prstGeom>
          <a:ln w="38100">
            <a:solidFill>
              <a:srgbClr val="FF6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각 삼각형 15"/>
          <p:cNvSpPr/>
          <p:nvPr/>
        </p:nvSpPr>
        <p:spPr>
          <a:xfrm rot="16200000">
            <a:off x="7487816" y="5198329"/>
            <a:ext cx="1656184" cy="1656184"/>
          </a:xfrm>
          <a:prstGeom prst="rtTriangle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25732"/>
            <a:ext cx="2398973" cy="4715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30636"/>
            <a:ext cx="2398973" cy="4715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3" y="1825733"/>
            <a:ext cx="2401468" cy="471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389</Words>
  <Application>Microsoft Office PowerPoint</Application>
  <PresentationFormat>화면 슬라이드 쇼(4:3)</PresentationFormat>
  <Paragraphs>105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Arial</vt:lpstr>
      <vt:lpstr>나눔바른고딕</vt:lpstr>
      <vt:lpstr>나눔고딕 ExtraBold</vt:lpstr>
      <vt:lpstr>나눔고딕</vt:lpstr>
      <vt:lpstr>배달의민족 한나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Admin</cp:lastModifiedBy>
  <cp:revision>151</cp:revision>
  <dcterms:created xsi:type="dcterms:W3CDTF">2014-05-20T10:28:59Z</dcterms:created>
  <dcterms:modified xsi:type="dcterms:W3CDTF">2019-10-24T22:49:49Z</dcterms:modified>
  <cp:version>1000.0000.01</cp:version>
</cp:coreProperties>
</file>