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9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4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7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73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7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7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2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74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79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0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1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9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0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7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music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052" y="1744274"/>
            <a:ext cx="1663074" cy="16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566026" y="3339886"/>
            <a:ext cx="2993127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6600" b="1" kern="0" dirty="0" smtClean="0">
                <a:ln w="3175">
                  <a:noFill/>
                </a:ln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LEBPS</a:t>
            </a:r>
          </a:p>
          <a:p>
            <a:pPr algn="ctr" latinLnBrk="0">
              <a:defRPr/>
            </a:pPr>
            <a:r>
              <a:rPr lang="en-US" altLang="ko-KR" sz="1600" kern="0" dirty="0" smtClean="0">
                <a:solidFill>
                  <a:schemeClr val="bg1"/>
                </a:solidFill>
              </a:rPr>
              <a:t>Learning English By Pop Song</a:t>
            </a:r>
            <a:endParaRPr lang="en-US" altLang="ko-KR" sz="16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18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9817" y="76632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53621" y="501152"/>
            <a:ext cx="2288433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6.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다국어 지원 기능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-2163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chemeClr val="bg1"/>
                </a:solidFill>
              </a:rPr>
              <a:t>사용법 </a:t>
            </a:r>
            <a:r>
              <a:rPr lang="en-US" altLang="ko-KR" sz="2800" b="1" kern="0" dirty="0">
                <a:solidFill>
                  <a:schemeClr val="bg1"/>
                </a:solidFill>
              </a:rPr>
              <a:t>&amp; </a:t>
            </a:r>
            <a:r>
              <a:rPr lang="ko-KR" altLang="en-US" sz="2800" b="1" kern="0" dirty="0">
                <a:solidFill>
                  <a:schemeClr val="bg1"/>
                </a:solidFill>
              </a:rPr>
              <a:t>기능</a:t>
            </a:r>
            <a:endParaRPr lang="en-US" altLang="ko-KR" sz="2800" b="1" kern="0" dirty="0">
              <a:solidFill>
                <a:schemeClr val="bg1"/>
              </a:solidFill>
            </a:endParaRPr>
          </a:p>
        </p:txBody>
      </p:sp>
      <p:sp>
        <p:nvSpPr>
          <p:cNvPr id="3" name="AutoShape 8" descr="Musixmatc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71016" y="2121045"/>
            <a:ext cx="3420767" cy="3069573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팝송을 번역하고 싶은 사람은 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한국인 뿐만이 아닙니다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LEBPS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는 스마트폰의 기본언어 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정보를 통해서 해당 국가에 따라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언어를 지원하는 다국어 기능을 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가지고 있습니다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현재 일본어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,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중국어 지원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)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 </a:t>
            </a:r>
            <a:endParaRPr lang="en-US" altLang="ko-KR" sz="1600" b="1" dirty="0" smtClean="0">
              <a:solidFill>
                <a:srgbClr val="00B0F0"/>
              </a:solidFill>
            </a:endParaRPr>
          </a:p>
        </p:txBody>
      </p:sp>
      <p:sp>
        <p:nvSpPr>
          <p:cNvPr id="2" name="AutoShape 8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0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2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4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292" name="Picture 4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15" y="1798692"/>
            <a:ext cx="1762835" cy="37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" y="1798691"/>
            <a:ext cx="1762835" cy="37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enter image description 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350" y="1798692"/>
            <a:ext cx="1762835" cy="371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enter image description he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39" y="1798692"/>
            <a:ext cx="1762835" cy="371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63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9817" y="76632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53621" y="501152"/>
            <a:ext cx="2288433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1. Flow-Chart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제작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-2163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schemeClr val="bg1"/>
                </a:solidFill>
              </a:rPr>
              <a:t>개발과정</a:t>
            </a:r>
            <a:endParaRPr lang="en-US" altLang="ko-KR" sz="2800" b="1" kern="0" dirty="0" smtClean="0">
              <a:solidFill>
                <a:schemeClr val="bg1"/>
              </a:solidFill>
            </a:endParaRPr>
          </a:p>
        </p:txBody>
      </p:sp>
      <p:sp>
        <p:nvSpPr>
          <p:cNvPr id="3" name="AutoShape 8" descr="Musixmatc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8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0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2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4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19" name="Picture 3" descr="C:\Users\Admin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238487"/>
            <a:ext cx="8584428" cy="483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9057503" y="1238487"/>
            <a:ext cx="2718719" cy="4876801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본격적인 개발 전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온라인 캠프 선발과정에서 제작한 계발계획서를 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바탕으로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Flow-chart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를 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제작하여 구현해야 할 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기능들을 구체적으로 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정의 하였습니다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73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9817" y="76632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53621" y="501152"/>
            <a:ext cx="2288433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. Class-Diagram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제작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-2163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schemeClr val="bg1"/>
                </a:solidFill>
              </a:rPr>
              <a:t>개발과정</a:t>
            </a:r>
            <a:endParaRPr lang="en-US" altLang="ko-KR" sz="2800" b="1" kern="0" dirty="0" smtClean="0">
              <a:solidFill>
                <a:schemeClr val="bg1"/>
              </a:solidFill>
            </a:endParaRPr>
          </a:p>
        </p:txBody>
      </p:sp>
      <p:sp>
        <p:nvSpPr>
          <p:cNvPr id="3" name="AutoShape 8" descr="Musixmatc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8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0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2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4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057503" y="1238487"/>
            <a:ext cx="2718719" cy="4876801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Flow-Chart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를 바탕으로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기능을 구현할 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클래스를 정의하여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개발 도중 클래스가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혼동되고 수정되어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시간이 지체되는 것을 방지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.</a:t>
            </a:r>
          </a:p>
        </p:txBody>
      </p:sp>
      <p:pic>
        <p:nvPicPr>
          <p:cNvPr id="10242" name="Picture 2" descr="C:\Users\Admin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1651556"/>
            <a:ext cx="7933091" cy="400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3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9816" y="76632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53621" y="501152"/>
            <a:ext cx="2288433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1.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경쟁 앱과 비교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-2163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schemeClr val="bg1"/>
                </a:solidFill>
              </a:rPr>
              <a:t>독창성</a:t>
            </a:r>
            <a:endParaRPr lang="en-US" altLang="ko-KR" sz="2800" b="1" kern="0" dirty="0" smtClean="0">
              <a:solidFill>
                <a:schemeClr val="bg1"/>
              </a:solidFill>
            </a:endParaRPr>
          </a:p>
        </p:txBody>
      </p:sp>
      <p:sp>
        <p:nvSpPr>
          <p:cNvPr id="3" name="AutoShape 8" descr="Musixmatc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8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0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2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4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38336" y="840259"/>
            <a:ext cx="5737888" cy="5552303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B0F0"/>
                </a:solidFill>
              </a:rPr>
              <a:t>해당 앱의 단점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00B0F0"/>
                </a:solidFill>
              </a:rPr>
              <a:t>1.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팝송의 제한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B0F0"/>
                </a:solidFill>
              </a:rPr>
              <a:t>이 제한적으로 손수 번역되어있어 소비자가 원하는 팝송 선택 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x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가능성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( LEBPS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는 구글 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ML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번역을 통해 번역하므로 제한 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x )</a:t>
            </a:r>
          </a:p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00B0F0"/>
                </a:solidFill>
              </a:rPr>
              <a:t>2.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단어 문법 분석 기능 제한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B0F0"/>
                </a:solidFill>
              </a:rPr>
              <a:t>이 또한 손수 제작하여 일부 단어에 제한됨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accent2"/>
                </a:solidFill>
              </a:rPr>
              <a:t>(LEBPS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는 자연어 처리를 통해 모든 단어의 문법 분석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00B0F0"/>
                </a:solidFill>
              </a:rPr>
              <a:t>3.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단어장 및 나만의 단어장 기능 부재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B0F0"/>
                </a:solidFill>
              </a:rPr>
              <a:t>영어를 공부 할 때는  단어공부가 필수적이지만 이를 지원하는 기능 부재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accent2"/>
                </a:solidFill>
              </a:rPr>
              <a:t>(LEBPS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는 지원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)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00B0F0"/>
                </a:solidFill>
              </a:rPr>
              <a:t>4.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단어 테스트 기능 부재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B0F0"/>
                </a:solidFill>
              </a:rPr>
              <a:t>이 또한 단어공부에 필수적이지만 부재 </a:t>
            </a:r>
            <a:r>
              <a:rPr lang="en-US" altLang="ko-KR" sz="1100" b="1" dirty="0">
                <a:solidFill>
                  <a:schemeClr val="accent2"/>
                </a:solidFill>
              </a:rPr>
              <a:t>(LEBPS</a:t>
            </a:r>
            <a:r>
              <a:rPr lang="ko-KR" altLang="en-US" sz="1100" b="1" dirty="0">
                <a:solidFill>
                  <a:schemeClr val="accent2"/>
                </a:solidFill>
              </a:rPr>
              <a:t>는 지원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)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00B0F0"/>
                </a:solidFill>
              </a:rPr>
              <a:t>5.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굳이 필요 없는 영상 모음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B0F0"/>
                </a:solidFill>
              </a:rPr>
              <a:t>영어영상이 모음들은 단순히 유튜브에 영어공부라고 검색된 정보들을 크롤링해서 가져올 뿐임 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(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유튜브에서 검색하면 되는 기능을 굳이 제공</a:t>
            </a:r>
            <a:r>
              <a:rPr lang="en-US" altLang="ko-KR" sz="1100" b="1" dirty="0">
                <a:solidFill>
                  <a:srgbClr val="00B0F0"/>
                </a:solidFill>
              </a:rPr>
              <a:t> 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)</a:t>
            </a:r>
            <a:endParaRPr lang="en-US" altLang="ko-KR" sz="11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rgbClr val="00B0F0"/>
              </a:solidFill>
            </a:endParaRPr>
          </a:p>
        </p:txBody>
      </p:sp>
      <p:pic>
        <p:nvPicPr>
          <p:cNvPr id="11267" name="Picture 3" descr="C:\Users\Admin\Desktop\Screenshot_20191025-032138_  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55" y="1811909"/>
            <a:ext cx="1679763" cy="354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Admin\Desktop\Screenshot_20191025-032036_  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718" y="1818099"/>
            <a:ext cx="1673897" cy="353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Admin\Desktop\Screenshot_20191025-032054_  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15" y="1811909"/>
            <a:ext cx="1673897" cy="353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9859" y="955589"/>
            <a:ext cx="3598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B0F0"/>
                </a:solidFill>
              </a:rPr>
              <a:t>사진의 앱은 </a:t>
            </a:r>
            <a:r>
              <a:rPr lang="en-US" altLang="ko-KR" sz="1400" b="1" dirty="0">
                <a:solidFill>
                  <a:srgbClr val="00B0F0"/>
                </a:solidFill>
              </a:rPr>
              <a:t>LEBPS</a:t>
            </a:r>
            <a:r>
              <a:rPr lang="ko-KR" altLang="en-US" sz="1400" b="1" dirty="0">
                <a:solidFill>
                  <a:srgbClr val="00B0F0"/>
                </a:solidFill>
              </a:rPr>
              <a:t>와 비슷한 앱 중 구글 플레이에서 가장 많이 다운로드 한 </a:t>
            </a:r>
            <a:endParaRPr lang="en-US" altLang="ko-KR" sz="1400" b="1" dirty="0" smtClean="0">
              <a:solidFill>
                <a:srgbClr val="00B0F0"/>
              </a:solidFill>
            </a:endParaRPr>
          </a:p>
          <a:p>
            <a:r>
              <a:rPr lang="en-US" altLang="ko-KR" sz="1400" b="1" dirty="0" smtClean="0">
                <a:solidFill>
                  <a:srgbClr val="00B0F0"/>
                </a:solidFill>
              </a:rPr>
              <a:t>“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팝송으로 영어공부하기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” 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앱이다</a:t>
            </a:r>
            <a:r>
              <a:rPr lang="en-US" altLang="ko-KR" sz="1400" b="1" dirty="0">
                <a:solidFill>
                  <a:srgbClr val="00B0F0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16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9816" y="76632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53621" y="501152"/>
            <a:ext cx="2288433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1200" b="1" dirty="0">
                <a:solidFill>
                  <a:schemeClr val="bg1"/>
                </a:solidFill>
              </a:rPr>
              <a:t>발전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가능성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&amp; </a:t>
            </a:r>
            <a:r>
              <a:rPr lang="ko-KR" altLang="en-US" sz="1200" b="1" dirty="0">
                <a:solidFill>
                  <a:schemeClr val="bg1"/>
                </a:solidFill>
              </a:rPr>
              <a:t>활용성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-2163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발전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가능성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&amp; </a:t>
            </a:r>
            <a:r>
              <a:rPr lang="ko-KR" altLang="en-US" sz="2800" b="1" dirty="0">
                <a:solidFill>
                  <a:schemeClr val="bg1"/>
                </a:solidFill>
              </a:rPr>
              <a:t>활용성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3" name="AutoShape 8" descr="Musixmatc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8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0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2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4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34248" y="922637"/>
            <a:ext cx="3598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</a:rPr>
              <a:t>LEBPS</a:t>
            </a:r>
            <a:r>
              <a:rPr lang="ko-KR" altLang="en-US" sz="1400" b="1" dirty="0" smtClean="0">
                <a:solidFill>
                  <a:schemeClr val="accent2"/>
                </a:solidFill>
              </a:rPr>
              <a:t>의 발전 가능성은 앱이</a:t>
            </a:r>
            <a:endParaRPr lang="en-US" altLang="ko-KR" sz="1400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accent2"/>
                </a:solidFill>
              </a:rPr>
              <a:t> 아니라 사용된 내부 알고리즘 자</a:t>
            </a:r>
            <a:r>
              <a:rPr lang="ko-KR" altLang="en-US" sz="1400" b="1" dirty="0">
                <a:solidFill>
                  <a:schemeClr val="accent2"/>
                </a:solidFill>
              </a:rPr>
              <a:t>체</a:t>
            </a:r>
            <a:r>
              <a:rPr lang="ko-KR" altLang="en-US" sz="1400" b="1" dirty="0" smtClean="0">
                <a:solidFill>
                  <a:schemeClr val="accent2"/>
                </a:solidFill>
              </a:rPr>
              <a:t>입니다</a:t>
            </a:r>
            <a:r>
              <a:rPr lang="en-US" altLang="ko-KR" sz="1400" b="1" dirty="0" smtClean="0">
                <a:solidFill>
                  <a:schemeClr val="accent2"/>
                </a:solidFill>
              </a:rPr>
              <a:t>.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17" name="Picture 3" descr="C:\Users\Admin\Desktop\Playlis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40" y="2176692"/>
            <a:ext cx="754074" cy="75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3847069" y="2166550"/>
            <a:ext cx="2817342" cy="774358"/>
          </a:xfrm>
          <a:prstGeom prst="roundRect">
            <a:avLst/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DD5"/>
                </a:solidFill>
              </a:rPr>
              <a:t>LEBPS </a:t>
            </a:r>
            <a:r>
              <a:rPr lang="ko-KR" altLang="en-US" sz="1600" b="1" dirty="0" smtClean="0">
                <a:solidFill>
                  <a:srgbClr val="00BDD5"/>
                </a:solidFill>
              </a:rPr>
              <a:t>단어 분석 알고리즘</a:t>
            </a:r>
            <a:endParaRPr lang="en-US" altLang="ko-KR" sz="1600" b="1" dirty="0" smtClean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DD5"/>
                </a:solidFill>
              </a:rPr>
              <a:t>( English -&gt; Korean )</a:t>
            </a:r>
            <a:endParaRPr lang="ko-KR" altLang="en-US" sz="1600" b="1" dirty="0">
              <a:solidFill>
                <a:srgbClr val="00BDD5"/>
              </a:solidFill>
            </a:endParaRPr>
          </a:p>
        </p:txBody>
      </p:sp>
      <p:cxnSp>
        <p:nvCxnSpPr>
          <p:cNvPr id="12" name="직선 화살표 연결선 11"/>
          <p:cNvCxnSpPr>
            <a:stCxn id="17" idx="3"/>
            <a:endCxn id="10" idx="1"/>
          </p:cNvCxnSpPr>
          <p:nvPr/>
        </p:nvCxnSpPr>
        <p:spPr>
          <a:xfrm>
            <a:off x="2656314" y="2553729"/>
            <a:ext cx="11907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7599402" y="1610185"/>
            <a:ext cx="1972964" cy="576649"/>
          </a:xfrm>
          <a:prstGeom prst="roundRect">
            <a:avLst/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DD5"/>
                </a:solidFill>
              </a:rPr>
              <a:t>전체 문장 번역</a:t>
            </a:r>
            <a:endParaRPr lang="ko-KR" altLang="en-US" sz="1600" b="1" dirty="0">
              <a:solidFill>
                <a:srgbClr val="00BDD5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599402" y="2265404"/>
            <a:ext cx="2994457" cy="576649"/>
          </a:xfrm>
          <a:prstGeom prst="roundRect">
            <a:avLst/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smtClean="0">
                <a:solidFill>
                  <a:srgbClr val="00BDD5"/>
                </a:solidFill>
              </a:rPr>
              <a:t>문장에서 중요한 동명사 추출 </a:t>
            </a:r>
            <a:endParaRPr lang="ko-KR" altLang="en-US" sz="1600" b="1" dirty="0">
              <a:solidFill>
                <a:srgbClr val="00BDD5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99402" y="2940908"/>
            <a:ext cx="1972964" cy="576649"/>
          </a:xfrm>
          <a:prstGeom prst="roundRect">
            <a:avLst/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DD5"/>
                </a:solidFill>
              </a:rPr>
              <a:t>전체 문법 분석</a:t>
            </a:r>
            <a:endParaRPr lang="ko-KR" altLang="en-US" sz="1600" b="1" dirty="0">
              <a:solidFill>
                <a:srgbClr val="00BDD5"/>
              </a:solidFill>
            </a:endParaRPr>
          </a:p>
        </p:txBody>
      </p:sp>
      <p:cxnSp>
        <p:nvCxnSpPr>
          <p:cNvPr id="27" name="꺾인 연결선 26"/>
          <p:cNvCxnSpPr>
            <a:stCxn id="10" idx="3"/>
            <a:endCxn id="21" idx="1"/>
          </p:cNvCxnSpPr>
          <p:nvPr/>
        </p:nvCxnSpPr>
        <p:spPr>
          <a:xfrm flipV="1">
            <a:off x="6664411" y="1898510"/>
            <a:ext cx="934991" cy="6552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0" idx="3"/>
            <a:endCxn id="24" idx="1"/>
          </p:cNvCxnSpPr>
          <p:nvPr/>
        </p:nvCxnSpPr>
        <p:spPr>
          <a:xfrm>
            <a:off x="6664411" y="2553729"/>
            <a:ext cx="934991" cy="6755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0" idx="3"/>
            <a:endCxn id="23" idx="1"/>
          </p:cNvCxnSpPr>
          <p:nvPr/>
        </p:nvCxnSpPr>
        <p:spPr>
          <a:xfrm>
            <a:off x="6664411" y="2553729"/>
            <a:ext cx="9349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736685" y="3621649"/>
            <a:ext cx="10998347" cy="2493640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00B0F0"/>
                </a:solidFill>
              </a:rPr>
              <a:t>LEBPS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에서 사용되는 알고리즘은 원문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,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원문 언어 타입</a:t>
            </a:r>
            <a:r>
              <a:rPr lang="en-US" altLang="ko-KR" sz="1100" b="1" dirty="0">
                <a:solidFill>
                  <a:srgbClr val="00B0F0"/>
                </a:solidFill>
              </a:rPr>
              <a:t>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그리고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번역 언어 타입을 설정해서 작동합니다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1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B0F0"/>
                </a:solidFill>
              </a:rPr>
              <a:t>그렇다면 만약 원문에 가사 대신 수능영어 지문을 넣으면 어떻게 될까요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/>
                </a:solidFill>
              </a:rPr>
              <a:t>팝송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 분석 어플리케이션에서 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수능영어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 분석 어플리케이션으로 완전히 탈바꿈하게 됩니다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B0F0"/>
                </a:solidFill>
              </a:rPr>
              <a:t>만약 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target_Language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를 한국어가 아니라 중국어로 설정하면 어떻게 될까요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00B0F0"/>
                </a:solidFill>
              </a:rPr>
              <a:t>LEBPS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는 바로 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중국인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을 위한 팝송 분석 어플리케이션으로 바뀔 수 있습니다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. (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다국어 지원기능 또한 이 덕분에 가능했습니다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.)</a:t>
            </a:r>
          </a:p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B0F0"/>
                </a:solidFill>
              </a:rPr>
              <a:t>이러한 호환성 덕분에 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LEBPS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알고리즘은 제작자에 따라 다양한 어플리케이션을 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2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차적으로 생산할 수 있는 발전 가능성을 가지고 있습니다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300" b="1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32242" y="3067650"/>
            <a:ext cx="21112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String original = lyrics</a:t>
            </a:r>
            <a:endParaRPr lang="ko-KR" alt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3847069" y="3067650"/>
            <a:ext cx="31232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String source_Language = English</a:t>
            </a:r>
          </a:p>
          <a:p>
            <a:r>
              <a:rPr lang="en-US" altLang="ko-KR" sz="1500" dirty="0" smtClean="0"/>
              <a:t>String target_Language = Korean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10652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64444" y="1275355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64444" y="1275355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764444" y="1275355"/>
            <a:ext cx="1880558" cy="1880558"/>
            <a:chOff x="5708291" y="1967371"/>
            <a:chExt cx="1880558" cy="188055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rgbClr val="00BDD5"/>
                  </a:solidFill>
                </a:rPr>
                <a:t>LEBPS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00BDD5"/>
                  </a:solidFill>
                </a:rPr>
                <a:t>제작 배경</a:t>
              </a:r>
              <a:endParaRPr lang="en-US" altLang="ko-KR" sz="1600" b="1" dirty="0">
                <a:solidFill>
                  <a:srgbClr val="00BDD5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00BDD5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=""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5323698" y="1275355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사용법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&amp;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882952" y="1275355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개발과정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59960" y="3627881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차별성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&amp;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독창성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619214" y="3627881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발전 가능성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323698" y="1275355"/>
            <a:ext cx="1880558" cy="1880558"/>
            <a:chOff x="5708291" y="1967371"/>
            <a:chExt cx="1880558" cy="188055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00BDD5"/>
                  </a:solidFill>
                </a:rPr>
                <a:t>사용법 </a:t>
              </a:r>
              <a:r>
                <a:rPr lang="en-US" altLang="ko-KR" sz="1600" b="1" dirty="0" smtClean="0">
                  <a:solidFill>
                    <a:srgbClr val="00BDD5"/>
                  </a:solidFill>
                </a:rPr>
                <a:t>&amp; </a:t>
              </a:r>
              <a:r>
                <a:rPr lang="ko-KR" altLang="en-US" sz="1600" b="1" dirty="0" smtClean="0">
                  <a:solidFill>
                    <a:srgbClr val="00BDD5"/>
                  </a:solidFill>
                </a:rPr>
                <a:t>기능</a:t>
              </a:r>
              <a:endParaRPr lang="en-US" altLang="ko-KR" sz="1600" b="1" dirty="0">
                <a:solidFill>
                  <a:srgbClr val="00BDD5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00BDD5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=""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7882952" y="1275355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882952" y="1275355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7882952" y="1275355"/>
            <a:ext cx="1880558" cy="1880558"/>
            <a:chOff x="5708291" y="1967371"/>
            <a:chExt cx="1880558" cy="1880558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00BDD5"/>
                  </a:solidFill>
                </a:rPr>
                <a:t>개발 과정</a:t>
              </a:r>
              <a:endParaRPr lang="en-US" altLang="ko-KR" sz="1600" b="1" dirty="0">
                <a:solidFill>
                  <a:srgbClr val="00BDD5"/>
                </a:solidFill>
              </a:endParaRPr>
            </a:p>
          </p:txBody>
        </p:sp>
        <p:sp>
          <p:nvSpPr>
            <p:cNvPr id="31" name="자유형 30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00BDD5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32" name="자유형 31">
              <a:extLst>
                <a:ext uri="{FF2B5EF4-FFF2-40B4-BE49-F238E27FC236}">
                  <a16:creationId xmlns=""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4059960" y="3627881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059960" y="3627881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059960" y="3627881"/>
            <a:ext cx="1880558" cy="1880558"/>
            <a:chOff x="5708291" y="1967371"/>
            <a:chExt cx="1880558" cy="188055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00BDD5"/>
                  </a:solidFill>
                </a:rPr>
                <a:t>독창성</a:t>
              </a:r>
              <a:endParaRPr lang="en-US" altLang="ko-KR" sz="1600" b="1" dirty="0">
                <a:solidFill>
                  <a:srgbClr val="00BDD5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00BDD5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38" name="자유형 37">
              <a:extLst>
                <a:ext uri="{FF2B5EF4-FFF2-40B4-BE49-F238E27FC236}">
                  <a16:creationId xmlns=""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6644773" y="3642929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644773" y="3642929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6644773" y="3642929"/>
            <a:ext cx="1880558" cy="1880558"/>
            <a:chOff x="5708291" y="1967371"/>
            <a:chExt cx="1880558" cy="188055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srgbClr val="00BDD5"/>
                  </a:solidFill>
                </a:rPr>
                <a:t>발전 가능성</a:t>
              </a:r>
              <a:endParaRPr lang="en-US" altLang="ko-KR" sz="1600" b="1" dirty="0">
                <a:solidFill>
                  <a:srgbClr val="00BDD5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00BDD5"/>
                  </a:solidFill>
                </a:rPr>
                <a:t>&amp; </a:t>
              </a:r>
              <a:r>
                <a:rPr lang="ko-KR" altLang="en-US" sz="1600" b="1" dirty="0" smtClean="0">
                  <a:solidFill>
                    <a:srgbClr val="00BDD5"/>
                  </a:solidFill>
                </a:rPr>
                <a:t>활용성</a:t>
              </a:r>
              <a:endParaRPr lang="en-US" altLang="ko-KR" sz="1600" b="1" dirty="0">
                <a:solidFill>
                  <a:srgbClr val="00BDD5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00BDD5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44" name="자유형 43">
              <a:extLst>
                <a:ext uri="{FF2B5EF4-FFF2-40B4-BE49-F238E27FC236}">
                  <a16:creationId xmlns=""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436812" y="172206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 smtClean="0">
                <a:solidFill>
                  <a:schemeClr val="bg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78655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34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760932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DD5"/>
                </a:solidFill>
              </a:rPr>
              <a:t>우리는 대학에 오고 나서 자연스러운 원어민 영어를 공부하기 위해서는 </a:t>
            </a:r>
            <a:endParaRPr lang="en-US" altLang="ko-KR" sz="1600" b="1" dirty="0" smtClean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DD5"/>
                </a:solidFill>
              </a:rPr>
              <a:t>팝송을 자주 듣거나 미국 드라마를 자주 들은</a:t>
            </a:r>
            <a:r>
              <a:rPr lang="ko-KR" altLang="en-US" sz="1600" b="1" dirty="0" smtClean="0">
                <a:solidFill>
                  <a:srgbClr val="00BDD5"/>
                </a:solidFill>
              </a:rPr>
              <a:t>기억이 있습니다</a:t>
            </a:r>
            <a:r>
              <a:rPr lang="en-US" altLang="ko-KR" sz="1600" b="1" dirty="0" smtClean="0">
                <a:solidFill>
                  <a:srgbClr val="00BDD5"/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DD5"/>
                </a:solidFill>
              </a:rPr>
              <a:t>평소에 유튜브에서 팝송을 듣기에 번역본은 물론 가사를 일일이 찾기가 힘들었고</a:t>
            </a:r>
            <a:endParaRPr lang="en-US" altLang="ko-KR" sz="1600" b="1" dirty="0" smtClean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DD5"/>
                </a:solidFill>
              </a:rPr>
              <a:t>단어 공부를 하기 위해서 모르는 단어를 하나하나 검색하고 </a:t>
            </a:r>
            <a:r>
              <a:rPr lang="ko-KR" altLang="en-US" sz="1600" b="1" dirty="0">
                <a:solidFill>
                  <a:srgbClr val="00BDD5"/>
                </a:solidFill>
              </a:rPr>
              <a:t>메</a:t>
            </a:r>
            <a:r>
              <a:rPr lang="ko-KR" altLang="en-US" sz="1600" b="1" dirty="0" smtClean="0">
                <a:solidFill>
                  <a:srgbClr val="00BDD5"/>
                </a:solidFill>
              </a:rPr>
              <a:t>모하는 것 또한 매우 귀찮았습니다</a:t>
            </a:r>
            <a:r>
              <a:rPr lang="en-US" altLang="ko-KR" sz="1600" b="1" dirty="0" smtClean="0">
                <a:solidFill>
                  <a:srgbClr val="00BDD5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DD5"/>
                </a:solidFill>
              </a:rPr>
              <a:t>그래서 팝송으로 영어를 공부하고 싶은 군 장병</a:t>
            </a:r>
            <a:r>
              <a:rPr lang="en-US" altLang="ko-KR" sz="1600" b="1" dirty="0" smtClean="0">
                <a:solidFill>
                  <a:srgbClr val="00BDD5"/>
                </a:solidFill>
              </a:rPr>
              <a:t>, </a:t>
            </a:r>
            <a:r>
              <a:rPr lang="ko-KR" altLang="en-US" sz="1600" b="1" dirty="0" smtClean="0">
                <a:solidFill>
                  <a:srgbClr val="00BDD5"/>
                </a:solidFill>
              </a:rPr>
              <a:t>대학생 그리고 수 많은 사람들을 위해서</a:t>
            </a:r>
            <a:endParaRPr lang="en-US" altLang="ko-KR" sz="1600" b="1" dirty="0" smtClean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DD5"/>
                </a:solidFill>
              </a:rPr>
              <a:t>이번 기회에 </a:t>
            </a:r>
            <a:r>
              <a:rPr lang="en-US" altLang="ko-KR" sz="1600" b="1" dirty="0" smtClean="0">
                <a:solidFill>
                  <a:srgbClr val="00BDD5"/>
                </a:solidFill>
              </a:rPr>
              <a:t>LEBPS ( Learning English By Pop Song )</a:t>
            </a:r>
            <a:r>
              <a:rPr lang="ko-KR" altLang="en-US" sz="1600" b="1" dirty="0" smtClean="0">
                <a:solidFill>
                  <a:srgbClr val="00BDD5"/>
                </a:solidFill>
              </a:rPr>
              <a:t>을 제작하게 되었습니다</a:t>
            </a:r>
            <a:r>
              <a:rPr lang="en-US" altLang="ko-KR" sz="1600" b="1" dirty="0" smtClean="0">
                <a:solidFill>
                  <a:srgbClr val="00BDD5"/>
                </a:solidFill>
              </a:rPr>
              <a:t>.</a:t>
            </a: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495756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LEBPS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제작배경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460728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628593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pic>
        <p:nvPicPr>
          <p:cNvPr id="2050" name="Picture 2" descr="C:\Users\Admin\Desktop\다운로드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154" y="2695139"/>
            <a:ext cx="707251" cy="79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Playlist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86" y="2618299"/>
            <a:ext cx="852928" cy="8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0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 smtClean="0">
                <a:solidFill>
                  <a:schemeClr val="bg1"/>
                </a:solidFill>
              </a:rPr>
              <a:t>LEBPS </a:t>
            </a:r>
            <a:r>
              <a:rPr lang="ko-KR" altLang="en-US" sz="2800" b="1" kern="0" dirty="0" smtClean="0">
                <a:solidFill>
                  <a:schemeClr val="bg1"/>
                </a:solidFill>
              </a:rPr>
              <a:t>제작배경</a:t>
            </a:r>
            <a:endParaRPr lang="en-US" altLang="ko-KR" sz="2800" b="1" kern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2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9817" y="76632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53621" y="501152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1.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음악 검색 기능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-2163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schemeClr val="bg1"/>
                </a:solidFill>
              </a:rPr>
              <a:t>사용법 </a:t>
            </a:r>
            <a:r>
              <a:rPr lang="en-US" altLang="ko-KR" sz="2800" b="1" kern="0" dirty="0" smtClean="0">
                <a:solidFill>
                  <a:schemeClr val="bg1"/>
                </a:solidFill>
              </a:rPr>
              <a:t>&amp; </a:t>
            </a:r>
            <a:r>
              <a:rPr lang="ko-KR" altLang="en-US" sz="2800" b="1" kern="0" dirty="0" smtClean="0">
                <a:solidFill>
                  <a:schemeClr val="bg1"/>
                </a:solidFill>
              </a:rPr>
              <a:t>기능</a:t>
            </a:r>
            <a:endParaRPr lang="en-US" altLang="ko-KR" sz="2800" b="1" kern="0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91" y="1756238"/>
            <a:ext cx="1679983" cy="353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4" y="1756237"/>
            <a:ext cx="1679983" cy="353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nter image description 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57" y="1756238"/>
            <a:ext cx="1679983" cy="353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Musixmatc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293064" y="1128793"/>
            <a:ext cx="3852729" cy="5270239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 smtClean="0">
              <a:solidFill>
                <a:srgbClr val="00B0F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1.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제목과 아티스트를 입력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2.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버튼 클릭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3. Musixmatch API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를 통해서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B0F0"/>
                </a:solidFill>
              </a:rPr>
              <a:t>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 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해당 음악 검색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B0F0"/>
                </a:solidFill>
              </a:rPr>
              <a:t>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  </a:t>
            </a:r>
            <a:r>
              <a:rPr lang="ko-KR" altLang="en-US" sz="1600" b="1" u="sng" dirty="0" smtClean="0">
                <a:solidFill>
                  <a:srgbClr val="00B0F0"/>
                </a:solidFill>
              </a:rPr>
              <a:t>제목</a:t>
            </a:r>
            <a:r>
              <a:rPr lang="en-US" altLang="ko-KR" sz="1600" b="1" u="sng" dirty="0" smtClean="0">
                <a:solidFill>
                  <a:srgbClr val="00B0F0"/>
                </a:solidFill>
              </a:rPr>
              <a:t>, </a:t>
            </a:r>
            <a:r>
              <a:rPr lang="ko-KR" altLang="en-US" sz="1600" b="1" u="sng" dirty="0" smtClean="0">
                <a:solidFill>
                  <a:srgbClr val="00B0F0"/>
                </a:solidFill>
              </a:rPr>
              <a:t>아티스트가 완전히 일치하지</a:t>
            </a:r>
            <a:endParaRPr lang="en-US" altLang="ko-KR" sz="1600" b="1" u="sng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   </a:t>
            </a:r>
            <a:r>
              <a:rPr lang="ko-KR" altLang="en-US" sz="1600" b="1" u="sng" dirty="0" smtClean="0">
                <a:solidFill>
                  <a:srgbClr val="00B0F0"/>
                </a:solidFill>
              </a:rPr>
              <a:t>않아도 비슷한 음악 검색 가능 </a:t>
            </a:r>
            <a:endParaRPr lang="en-US" altLang="ko-KR" sz="1600" b="1" u="sng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4.</a:t>
            </a:r>
            <a:r>
              <a:rPr lang="ko-KR" altLang="en-US" sz="1600" b="1" dirty="0">
                <a:solidFill>
                  <a:srgbClr val="00B0F0"/>
                </a:solidFill>
              </a:rPr>
              <a:t>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검색된 음악정보가 다운로드 되며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리스트에 추가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82" name="Picture 10" descr="C:\Users\Admin\Desktop\캡처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603" y="1308562"/>
            <a:ext cx="17716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37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9817" y="76632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53621" y="501152"/>
            <a:ext cx="2288433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2.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음악 실행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&amp;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인기 추천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-2163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schemeClr val="bg1"/>
                </a:solidFill>
              </a:rPr>
              <a:t>사용법 </a:t>
            </a:r>
            <a:r>
              <a:rPr lang="en-US" altLang="ko-KR" sz="2800" b="1" kern="0" dirty="0" smtClean="0">
                <a:solidFill>
                  <a:schemeClr val="bg1"/>
                </a:solidFill>
              </a:rPr>
              <a:t>&amp; </a:t>
            </a:r>
            <a:r>
              <a:rPr lang="ko-KR" altLang="en-US" sz="2800" b="1" kern="0" dirty="0" smtClean="0">
                <a:solidFill>
                  <a:schemeClr val="bg1"/>
                </a:solidFill>
              </a:rPr>
              <a:t>기능</a:t>
            </a:r>
            <a:endParaRPr lang="en-US" altLang="ko-KR" sz="2800" b="1" kern="0" dirty="0" smtClean="0">
              <a:solidFill>
                <a:schemeClr val="bg1"/>
              </a:solidFill>
            </a:endParaRPr>
          </a:p>
        </p:txBody>
      </p:sp>
      <p:pic>
        <p:nvPicPr>
          <p:cNvPr id="3078" name="Picture 6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55" y="1177449"/>
            <a:ext cx="1679983" cy="353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Musixmatc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60434" y="5104316"/>
            <a:ext cx="4366054" cy="895973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B0F0"/>
                </a:solidFill>
              </a:rPr>
              <a:t>재생 버튼을 클릭하여</a:t>
            </a:r>
            <a:endParaRPr lang="en-US" altLang="ko-KR" sz="12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B0F0"/>
                </a:solidFill>
              </a:rPr>
              <a:t>유튜브로 음악실행 가능</a:t>
            </a:r>
            <a:endParaRPr lang="en-US" altLang="ko-KR" sz="1200" b="1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00B0F0"/>
                </a:solidFill>
              </a:rPr>
              <a:t>( 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백그라운드 실행으로 음악을 들으며 앱 사용 가능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4098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38" y="1177449"/>
            <a:ext cx="1679983" cy="353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nter image description 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01" y="1177449"/>
            <a:ext cx="1679983" cy="353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nter image description he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85" y="1162816"/>
            <a:ext cx="1686928" cy="355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nter image description he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713" y="1162816"/>
            <a:ext cx="1679984" cy="353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6609222" y="5104315"/>
            <a:ext cx="4366054" cy="895973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아티스트만 입력 한 경우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해당 아티스트의 인기 있는 음악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10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개 검색</a:t>
            </a:r>
            <a:endParaRPr lang="en-US" altLang="ko-KR" sz="16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94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9817" y="76632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53621" y="501152"/>
            <a:ext cx="2288433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3.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가사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번역본 제공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-2163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schemeClr val="bg1"/>
                </a:solidFill>
              </a:rPr>
              <a:t>사용법 </a:t>
            </a:r>
            <a:r>
              <a:rPr lang="en-US" altLang="ko-KR" sz="2800" b="1" kern="0" dirty="0" smtClean="0">
                <a:solidFill>
                  <a:schemeClr val="bg1"/>
                </a:solidFill>
              </a:rPr>
              <a:t>&amp; </a:t>
            </a:r>
            <a:r>
              <a:rPr lang="ko-KR" altLang="en-US" sz="2800" b="1" kern="0" dirty="0" smtClean="0">
                <a:solidFill>
                  <a:schemeClr val="bg1"/>
                </a:solidFill>
              </a:rPr>
              <a:t>기능</a:t>
            </a:r>
            <a:endParaRPr lang="en-US" altLang="ko-KR" sz="2800" b="1" kern="0" dirty="0" smtClean="0">
              <a:solidFill>
                <a:schemeClr val="bg1"/>
              </a:solidFill>
            </a:endParaRPr>
          </a:p>
        </p:txBody>
      </p:sp>
      <p:sp>
        <p:nvSpPr>
          <p:cNvPr id="3" name="AutoShape 8" descr="Musixmatc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31892" y="1123487"/>
            <a:ext cx="3443416" cy="4876801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 smtClean="0">
              <a:solidFill>
                <a:srgbClr val="00B0F0"/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0F0"/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solidFill>
                  <a:srgbClr val="00B0F0"/>
                </a:solidFill>
              </a:rPr>
              <a:t>리스트 중 하나의 음악을 클릭하면 다운받은 음악정보에서 가사를 추출해 보여준다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.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 smtClean="0">
              <a:solidFill>
                <a:srgbClr val="00B0F0"/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sz="1600" b="1" dirty="0" smtClean="0">
                <a:solidFill>
                  <a:srgbClr val="00B0F0"/>
                </a:solidFill>
              </a:rPr>
              <a:t>Google Translation API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를   이용해서 가사를 번역하여    보여준다 </a:t>
            </a:r>
            <a:endParaRPr lang="en-US" altLang="ko-KR" sz="1600" b="1" dirty="0" smtClean="0">
              <a:solidFill>
                <a:srgbClr val="00B0F0"/>
              </a:solidFill>
            </a:endParaRPr>
          </a:p>
        </p:txBody>
      </p:sp>
      <p:pic>
        <p:nvPicPr>
          <p:cNvPr id="5122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43" y="1123486"/>
            <a:ext cx="23145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1123487"/>
            <a:ext cx="23145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nter image description 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1123487"/>
            <a:ext cx="23145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0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2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4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35" name="Picture 15" descr="C:\Users\Admin\Desktop\다운로드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202" y="1367482"/>
            <a:ext cx="1138795" cy="113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6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9817" y="76632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53621" y="501152"/>
            <a:ext cx="2288433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4. </a:t>
            </a:r>
            <a:r>
              <a:rPr lang="ko-KR" altLang="en-US" sz="1200" b="1" dirty="0"/>
              <a:t>단어장</a:t>
            </a:r>
            <a:r>
              <a:rPr lang="en-US" altLang="ko-KR" sz="1200" b="1" dirty="0"/>
              <a:t>, </a:t>
            </a:r>
            <a:r>
              <a:rPr lang="ko-KR" altLang="en-US" sz="1200" b="1" dirty="0" smtClean="0"/>
              <a:t>문법분석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-2163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schemeClr val="bg1"/>
                </a:solidFill>
              </a:rPr>
              <a:t>사용법 </a:t>
            </a:r>
            <a:r>
              <a:rPr lang="en-US" altLang="ko-KR" sz="2800" b="1" kern="0" dirty="0" smtClean="0">
                <a:solidFill>
                  <a:schemeClr val="bg1"/>
                </a:solidFill>
              </a:rPr>
              <a:t>&amp; </a:t>
            </a:r>
            <a:r>
              <a:rPr lang="ko-KR" altLang="en-US" sz="2800" b="1" kern="0" dirty="0" smtClean="0">
                <a:solidFill>
                  <a:schemeClr val="bg1"/>
                </a:solidFill>
              </a:rPr>
              <a:t>기능</a:t>
            </a:r>
            <a:endParaRPr lang="en-US" altLang="ko-KR" sz="2800" b="1" kern="0" dirty="0" smtClean="0">
              <a:solidFill>
                <a:schemeClr val="bg1"/>
              </a:solidFill>
            </a:endParaRPr>
          </a:p>
        </p:txBody>
      </p:sp>
      <p:sp>
        <p:nvSpPr>
          <p:cNvPr id="3" name="AutoShape 8" descr="Musixmatc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891844" y="1123487"/>
            <a:ext cx="3674079" cy="4876801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 smtClean="0">
              <a:solidFill>
                <a:srgbClr val="00B0F0"/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1. Google ML Natural Language API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를 통해서 영어 가사 문법 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분석하여 가사와 맵핑하여 제공</a:t>
            </a:r>
            <a:endParaRPr lang="en-US" altLang="ko-KR" sz="1600" b="1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2.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분석된 가사에서 중요한 동명사를 추출하여 단어장을 제작하여 제공 </a:t>
            </a:r>
            <a:endParaRPr lang="en-US" altLang="ko-KR" sz="1600" b="1" dirty="0" smtClean="0">
              <a:solidFill>
                <a:srgbClr val="00B0F0"/>
              </a:solidFill>
            </a:endParaRPr>
          </a:p>
        </p:txBody>
      </p:sp>
      <p:sp>
        <p:nvSpPr>
          <p:cNvPr id="2" name="AutoShape 8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0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2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4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20" y="1123486"/>
            <a:ext cx="23145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795" y="1123487"/>
            <a:ext cx="23145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Admin\Desktop\다운로드 (3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49" y="1278323"/>
            <a:ext cx="1143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5" descr="C:\Users\Admin\Desktop\다운로드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374" y="1278323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27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9817" y="76632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53621" y="501152"/>
            <a:ext cx="2288433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4.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나만의 단어장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-2163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schemeClr val="bg1"/>
                </a:solidFill>
              </a:rPr>
              <a:t>사용법 </a:t>
            </a:r>
            <a:r>
              <a:rPr lang="en-US" altLang="ko-KR" sz="2800" b="1" kern="0" dirty="0" smtClean="0">
                <a:solidFill>
                  <a:schemeClr val="bg1"/>
                </a:solidFill>
              </a:rPr>
              <a:t>&amp; </a:t>
            </a:r>
            <a:r>
              <a:rPr lang="ko-KR" altLang="en-US" sz="2800" b="1" kern="0" dirty="0" smtClean="0">
                <a:solidFill>
                  <a:schemeClr val="bg1"/>
                </a:solidFill>
              </a:rPr>
              <a:t>기능</a:t>
            </a:r>
            <a:endParaRPr lang="en-US" altLang="ko-KR" sz="2800" b="1" kern="0" dirty="0" smtClean="0">
              <a:solidFill>
                <a:schemeClr val="bg1"/>
              </a:solidFill>
            </a:endParaRPr>
          </a:p>
        </p:txBody>
      </p:sp>
      <p:sp>
        <p:nvSpPr>
          <p:cNvPr id="3" name="AutoShape 8" descr="Musixmatc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891844" y="1123487"/>
            <a:ext cx="3674079" cy="4876801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1.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단어장에서 </a:t>
            </a:r>
            <a:r>
              <a:rPr lang="ko-KR" altLang="en-US" sz="1600" b="1" dirty="0">
                <a:solidFill>
                  <a:srgbClr val="00B0F0"/>
                </a:solidFill>
              </a:rPr>
              <a:t>자신이 원하는 단어를 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클릭할 </a:t>
            </a:r>
            <a:r>
              <a:rPr lang="ko-KR" altLang="en-US" sz="1600" b="1" dirty="0">
                <a:solidFill>
                  <a:srgbClr val="00B0F0"/>
                </a:solidFill>
              </a:rPr>
              <a:t>경우 나만의 단어장에 추가되어 자주 보고 외우고 싶은 단어를 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따로 </a:t>
            </a:r>
            <a:r>
              <a:rPr lang="ko-KR" altLang="en-US" sz="1600" b="1" dirty="0">
                <a:solidFill>
                  <a:srgbClr val="00B0F0"/>
                </a:solidFill>
              </a:rPr>
              <a:t>볼 수 있습니다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2.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나만의 </a:t>
            </a:r>
            <a:r>
              <a:rPr lang="ko-KR" altLang="en-US" sz="1600" b="1" dirty="0">
                <a:solidFill>
                  <a:srgbClr val="00B0F0"/>
                </a:solidFill>
              </a:rPr>
              <a:t>단어장에서 하나의 단어를 꾹 누르면 삭제 확인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메시지가 </a:t>
            </a:r>
            <a:r>
              <a:rPr lang="ko-KR" altLang="en-US" sz="1600" b="1" dirty="0">
                <a:solidFill>
                  <a:srgbClr val="00B0F0"/>
                </a:solidFill>
              </a:rPr>
              <a:t>생성되며 </a:t>
            </a:r>
            <a:r>
              <a:rPr lang="en-US" altLang="ko-KR" sz="1600" b="1" dirty="0">
                <a:solidFill>
                  <a:srgbClr val="00B0F0"/>
                </a:solidFill>
              </a:rPr>
              <a:t>"</a:t>
            </a:r>
            <a:r>
              <a:rPr lang="ko-KR" altLang="en-US" sz="1600" b="1" dirty="0">
                <a:solidFill>
                  <a:srgbClr val="00B0F0"/>
                </a:solidFill>
              </a:rPr>
              <a:t>확인</a:t>
            </a:r>
            <a:r>
              <a:rPr lang="en-US" altLang="ko-KR" sz="1600" b="1" dirty="0">
                <a:solidFill>
                  <a:srgbClr val="00B0F0"/>
                </a:solidFill>
              </a:rPr>
              <a:t>"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버튼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을 </a:t>
            </a:r>
            <a:r>
              <a:rPr lang="ko-KR" altLang="en-US" sz="1600" b="1" dirty="0">
                <a:solidFill>
                  <a:srgbClr val="00B0F0"/>
                </a:solidFill>
              </a:rPr>
              <a:t>누를 경우 해당 단어가 나만의 단어장에서 삭제됩니다</a:t>
            </a:r>
            <a:r>
              <a:rPr lang="en-US" altLang="ko-KR" sz="1600" b="1" dirty="0">
                <a:solidFill>
                  <a:srgbClr val="00B0F0"/>
                </a:solidFill>
              </a:rPr>
              <a:t>.</a:t>
            </a:r>
            <a:endParaRPr lang="en-US" altLang="ko-KR" sz="1600" b="1" dirty="0" smtClean="0">
              <a:solidFill>
                <a:srgbClr val="00B0F0"/>
              </a:solidFill>
            </a:endParaRPr>
          </a:p>
        </p:txBody>
      </p:sp>
      <p:sp>
        <p:nvSpPr>
          <p:cNvPr id="2" name="AutoShape 8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0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2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4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0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7" y="1123487"/>
            <a:ext cx="23145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892" y="1123486"/>
            <a:ext cx="23145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enter image description 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467" y="1123485"/>
            <a:ext cx="23145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7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9817" y="76632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53621" y="501152"/>
            <a:ext cx="2288433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5.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오늘의 단어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03AD5BD4-0D98-4306-AD39-B06A516B230D}"/>
              </a:ext>
            </a:extLst>
          </p:cNvPr>
          <p:cNvSpPr/>
          <p:nvPr/>
        </p:nvSpPr>
        <p:spPr>
          <a:xfrm>
            <a:off x="3343461" y="-21633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schemeClr val="bg1"/>
                </a:solidFill>
              </a:rPr>
              <a:t>사용법 </a:t>
            </a:r>
            <a:r>
              <a:rPr lang="en-US" altLang="ko-KR" sz="2800" b="1" kern="0" dirty="0" smtClean="0">
                <a:solidFill>
                  <a:schemeClr val="bg1"/>
                </a:solidFill>
              </a:rPr>
              <a:t>&amp; </a:t>
            </a:r>
            <a:r>
              <a:rPr lang="ko-KR" altLang="en-US" sz="2800" b="1" kern="0" dirty="0" smtClean="0">
                <a:solidFill>
                  <a:schemeClr val="bg1"/>
                </a:solidFill>
              </a:rPr>
              <a:t>기능</a:t>
            </a:r>
            <a:endParaRPr lang="en-US" altLang="ko-KR" sz="2800" b="1" kern="0" dirty="0" smtClean="0">
              <a:solidFill>
                <a:schemeClr val="bg1"/>
              </a:solidFill>
            </a:endParaRPr>
          </a:p>
        </p:txBody>
      </p:sp>
      <p:sp>
        <p:nvSpPr>
          <p:cNvPr id="3" name="AutoShape 8" descr="Musixmatch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06044" y="1123486"/>
            <a:ext cx="3674079" cy="4876801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1."</a:t>
            </a:r>
            <a:r>
              <a:rPr lang="ko-KR" altLang="en-US" sz="1600" b="1" dirty="0">
                <a:solidFill>
                  <a:srgbClr val="00B0F0"/>
                </a:solidFill>
              </a:rPr>
              <a:t>오늘의 단어를 맞춰주세요</a:t>
            </a:r>
            <a:r>
              <a:rPr lang="en-US" altLang="ko-KR" sz="1600" b="1" dirty="0">
                <a:solidFill>
                  <a:srgbClr val="00B0F0"/>
                </a:solidFill>
              </a:rPr>
              <a:t>" </a:t>
            </a:r>
            <a:r>
              <a:rPr lang="ko-KR" altLang="en-US" sz="1600" b="1" dirty="0">
                <a:solidFill>
                  <a:srgbClr val="00B0F0"/>
                </a:solidFill>
              </a:rPr>
              <a:t>버튼을 클릭하여 단어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테스트 가능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B0F0"/>
                </a:solidFill>
              </a:rPr>
              <a:t>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 </a:t>
            </a:r>
            <a:r>
              <a:rPr lang="en-US" altLang="ko-KR" sz="1600" b="1" dirty="0">
                <a:solidFill>
                  <a:srgbClr val="00B0F0"/>
                </a:solidFill>
              </a:rPr>
              <a:t>10</a:t>
            </a:r>
            <a:r>
              <a:rPr lang="ko-KR" altLang="en-US" sz="1600" b="1" dirty="0">
                <a:solidFill>
                  <a:srgbClr val="00B0F0"/>
                </a:solidFill>
              </a:rPr>
              <a:t>개 이하 일 경우 클릭 시 </a:t>
            </a:r>
            <a:r>
              <a:rPr lang="en-US" altLang="ko-KR" sz="1600" b="1" dirty="0">
                <a:solidFill>
                  <a:srgbClr val="00B0F0"/>
                </a:solidFill>
              </a:rPr>
              <a:t>10</a:t>
            </a:r>
            <a:r>
              <a:rPr lang="ko-KR" altLang="en-US" sz="1600" b="1" dirty="0">
                <a:solidFill>
                  <a:srgbClr val="00B0F0"/>
                </a:solidFill>
              </a:rPr>
              <a:t>개 이상의 단어를 추가하라는 매세지가 생성됩니다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.)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B0F0"/>
                </a:solidFill>
              </a:rPr>
              <a:t>2.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단어 </a:t>
            </a:r>
            <a:r>
              <a:rPr lang="ko-KR" altLang="en-US" sz="1600" b="1" dirty="0">
                <a:solidFill>
                  <a:srgbClr val="00B0F0"/>
                </a:solidFill>
              </a:rPr>
              <a:t>테스트 액티비티에서는 </a:t>
            </a:r>
            <a:r>
              <a:rPr lang="en-US" altLang="ko-KR" sz="1600" b="1" dirty="0">
                <a:solidFill>
                  <a:srgbClr val="00B0F0"/>
                </a:solidFill>
              </a:rPr>
              <a:t>10</a:t>
            </a:r>
            <a:r>
              <a:rPr lang="ko-KR" altLang="en-US" sz="1600" b="1" dirty="0">
                <a:solidFill>
                  <a:srgbClr val="00B0F0"/>
                </a:solidFill>
              </a:rPr>
              <a:t>개의 단어가 무작위로 선별되고 한 단어 당 </a:t>
            </a:r>
            <a:r>
              <a:rPr lang="en-US" altLang="ko-KR" sz="1600" b="1" dirty="0">
                <a:solidFill>
                  <a:srgbClr val="00B0F0"/>
                </a:solidFill>
              </a:rPr>
              <a:t>4</a:t>
            </a:r>
            <a:r>
              <a:rPr lang="ko-KR" altLang="en-US" sz="1600" b="1" dirty="0">
                <a:solidFill>
                  <a:srgbClr val="00B0F0"/>
                </a:solidFill>
              </a:rPr>
              <a:t>가지 뜻을 골라 맞출 수 있는 기능을 제공합니다</a:t>
            </a:r>
            <a:r>
              <a:rPr lang="en-US" altLang="ko-KR" sz="1600" b="1" dirty="0">
                <a:solidFill>
                  <a:srgbClr val="00B0F0"/>
                </a:solidFill>
              </a:rPr>
              <a:t>.</a:t>
            </a:r>
            <a:endParaRPr lang="en-US" altLang="ko-KR" sz="1600" b="1" dirty="0" smtClean="0">
              <a:solidFill>
                <a:srgbClr val="00B0F0"/>
              </a:solidFill>
            </a:endParaRPr>
          </a:p>
        </p:txBody>
      </p:sp>
      <p:sp>
        <p:nvSpPr>
          <p:cNvPr id="2" name="AutoShape 8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0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2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4" descr="google translate api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66" y="1217431"/>
            <a:ext cx="23145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341" y="1217431"/>
            <a:ext cx="23145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69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BDD5"/>
          </a:solidFill>
        </a:ln>
      </a:spPr>
      <a:bodyPr rtlCol="0" anchor="ctr"/>
      <a:lstStyle>
        <a:defPPr algn="ctr">
          <a:lnSpc>
            <a:spcPct val="150000"/>
          </a:lnSpc>
          <a:defRPr sz="1600" b="1" dirty="0">
            <a:solidFill>
              <a:srgbClr val="00BDD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743</Words>
  <Application>Microsoft Office PowerPoint</Application>
  <PresentationFormat>사용자 지정</PresentationFormat>
  <Paragraphs>162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14</cp:revision>
  <dcterms:created xsi:type="dcterms:W3CDTF">2019-07-12T03:33:07Z</dcterms:created>
  <dcterms:modified xsi:type="dcterms:W3CDTF">2019-10-24T19:06:22Z</dcterms:modified>
</cp:coreProperties>
</file>