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67" r:id="rId5"/>
    <p:sldId id="271" r:id="rId6"/>
    <p:sldId id="266" r:id="rId7"/>
    <p:sldId id="270" r:id="rId8"/>
    <p:sldId id="272" r:id="rId9"/>
    <p:sldId id="26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EB"/>
    <a:srgbClr val="888CA6"/>
    <a:srgbClr val="545871"/>
    <a:srgbClr val="D9D9D9"/>
    <a:srgbClr val="ACD4CE"/>
    <a:srgbClr val="5AD0D4"/>
    <a:srgbClr val="FF3300"/>
    <a:srgbClr val="5F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17" d="100"/>
          <a:sy n="117" d="100"/>
        </p:scale>
        <p:origin x="-1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2455522"/>
            <a:ext cx="8191500" cy="3107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5562600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8059" y="4249284"/>
            <a:ext cx="1387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이준호</a:t>
            </a:r>
            <a:endParaRPr lang="en-US" altLang="ko-KR" sz="1050" b="1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912160" y="3238489"/>
            <a:ext cx="983735" cy="98373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78462" y="2212584"/>
            <a:ext cx="463088" cy="463088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xmlns="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6012926" y="2358057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55970" y="871283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545871"/>
                </a:solidFill>
              </a:rPr>
              <a:t>Miracle Diary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545871"/>
                </a:solidFill>
              </a:rPr>
              <a:t>습관적인 일기 쓰기로 성공하기</a:t>
            </a:r>
            <a:endParaRPr lang="ko-KR" altLang="en-US" sz="4800" kern="0" dirty="0">
              <a:solidFill>
                <a:srgbClr val="545871"/>
              </a:solidFill>
            </a:endParaRPr>
          </a:p>
        </p:txBody>
      </p:sp>
      <p:pic>
        <p:nvPicPr>
          <p:cNvPr id="13" name="Picture 3" descr="C:\Users\Admin\Downloads\splash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96" y="977584"/>
            <a:ext cx="783191" cy="78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443381" y="4249284"/>
            <a:ext cx="13879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차재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050" b="1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67482" y="3238489"/>
            <a:ext cx="983735" cy="98373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0812" y="4249284"/>
            <a:ext cx="13879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이진영</a:t>
            </a:r>
            <a:endParaRPr lang="en-US" altLang="ko-KR" sz="1050" b="1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84913" y="3238489"/>
            <a:ext cx="983735" cy="98373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63090" y="4249284"/>
            <a:ext cx="13879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정홍주</a:t>
            </a:r>
            <a:endParaRPr lang="en-US" altLang="ko-KR" sz="1050" b="1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487191" y="3238489"/>
            <a:ext cx="983735" cy="98373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98923" y="2419968"/>
            <a:ext cx="4610147" cy="4055650"/>
            <a:chOff x="3750082" y="872591"/>
            <a:chExt cx="5862455" cy="5157334"/>
          </a:xfrm>
        </p:grpSpPr>
        <p:sp>
          <p:nvSpPr>
            <p:cNvPr id="57" name="자유형: 도형 14">
              <a:extLst>
                <a:ext uri="{FF2B5EF4-FFF2-40B4-BE49-F238E27FC236}">
                  <a16:creationId xmlns="" xmlns:a16="http://schemas.microsoft.com/office/drawing/2014/main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1" y="3973642"/>
              <a:ext cx="1936442" cy="1925771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5" y="3089608"/>
              <a:ext cx="1794287" cy="2940317"/>
              <a:chOff x="4734157" y="1378095"/>
              <a:chExt cx="2468563" cy="4045260"/>
            </a:xfrm>
            <a:effectLst/>
          </p:grpSpPr>
          <p:sp>
            <p:nvSpPr>
              <p:cNvPr id="59" name="Freeform 12">
                <a:extLst>
                  <a:ext uri="{FF2B5EF4-FFF2-40B4-BE49-F238E27FC236}">
                    <a16:creationId xmlns="" xmlns:a16="http://schemas.microsoft.com/office/drawing/2014/main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="" xmlns:a16="http://schemas.microsoft.com/office/drawing/2014/main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97580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>
              <a:extLst>
                <a:ext uri="{FF2B5EF4-FFF2-40B4-BE49-F238E27FC236}">
                  <a16:creationId xmlns="" xmlns:a16="http://schemas.microsoft.com/office/drawing/2014/main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>
              <a:extLst>
                <a:ext uri="{FF2B5EF4-FFF2-40B4-BE49-F238E27FC236}">
                  <a16:creationId xmlns="" xmlns:a16="http://schemas.microsoft.com/office/drawing/2014/main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>
              <a:extLst>
                <a:ext uri="{FF2B5EF4-FFF2-40B4-BE49-F238E27FC236}">
                  <a16:creationId xmlns="" xmlns:a16="http://schemas.microsoft.com/office/drawing/2014/main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4" y="673991"/>
              <a:ext cx="1538982" cy="1936181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>
              <a:extLst>
                <a:ext uri="{FF2B5EF4-FFF2-40B4-BE49-F238E27FC236}">
                  <a16:creationId xmlns="" xmlns:a16="http://schemas.microsoft.com/office/drawing/2014/main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8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>
              <a:extLst>
                <a:ext uri="{FF2B5EF4-FFF2-40B4-BE49-F238E27FC236}">
                  <a16:creationId xmlns="" xmlns:a16="http://schemas.microsoft.com/office/drawing/2014/main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4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>
              <a:extLst>
                <a:ext uri="{FF2B5EF4-FFF2-40B4-BE49-F238E27FC236}">
                  <a16:creationId xmlns="" xmlns:a16="http://schemas.microsoft.com/office/drawing/2014/main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4406909" y="1136434"/>
            <a:ext cx="337804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다이어리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플랫폼을 </a:t>
            </a:r>
            <a:r>
              <a:rPr lang="en-US" altLang="ko-KR" sz="1200" u="sng" dirty="0" smtClean="0">
                <a:solidFill>
                  <a:prstClr val="white">
                    <a:lumMod val="50000"/>
                  </a:prstClr>
                </a:solidFill>
              </a:rPr>
              <a:t>GPS</a:t>
            </a:r>
            <a:r>
              <a:rPr lang="ko-KR" altLang="en-US" sz="1200" u="sng" dirty="0" smtClean="0">
                <a:solidFill>
                  <a:prstClr val="white">
                    <a:lumMod val="50000"/>
                  </a:prstClr>
                </a:solidFill>
              </a:rPr>
              <a:t>기반 장소 메모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lang="ko-KR" altLang="en-US" sz="1200" u="sng" dirty="0" smtClean="0">
                <a:solidFill>
                  <a:prstClr val="white">
                    <a:lumMod val="50000"/>
                  </a:prstClr>
                </a:solidFill>
              </a:rPr>
              <a:t>음성 인식 메모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를 이용하여 편리성을 극대화시키고 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AR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시대플랫폼의 선두주자로 나선다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1061357" y="4310203"/>
            <a:ext cx="330214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빅데이터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분석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해시태그를 분석하여 사용자 성향을 알아내고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u="sng" dirty="0" smtClean="0">
                <a:solidFill>
                  <a:prstClr val="white">
                    <a:lumMod val="50000"/>
                  </a:prstClr>
                </a:solidFill>
              </a:rPr>
              <a:t>비슷한 성향을 가진 사용자끼리 연결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해준다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또한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기업이 </a:t>
            </a:r>
            <a:r>
              <a:rPr lang="ko-KR" altLang="en-US" sz="1200" u="sng" dirty="0" smtClean="0">
                <a:solidFill>
                  <a:prstClr val="white">
                    <a:lumMod val="50000"/>
                  </a:prstClr>
                </a:solidFill>
              </a:rPr>
              <a:t>사용자 맞춤 광고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를 이용한 부가 수익을 창출한다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8849645" y="3790860"/>
            <a:ext cx="309470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커뮤니티 도입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사용자끼리 연결해 자기 계발 정보를 공유할 수 있게 한다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오픈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소스 도입 이후 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IT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계 혁신적인 발전처럼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u="sng" dirty="0" smtClean="0">
                <a:solidFill>
                  <a:prstClr val="white">
                    <a:lumMod val="50000"/>
                  </a:prstClr>
                </a:solidFill>
              </a:rPr>
              <a:t>자기 계발 속도 향상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을 촉진시켜준다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사업 개요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미래 지향성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2824843" y="732065"/>
            <a:ext cx="18733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추가할 점</a:t>
            </a:r>
            <a:endParaRPr lang="en-US" altLang="ko-KR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 rot="20933332">
            <a:off x="4430175" y="4788958"/>
            <a:ext cx="1041124" cy="342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 rot="4244926">
            <a:off x="5606981" y="2904875"/>
            <a:ext cx="1041124" cy="3057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 rot="9035326">
            <a:off x="7568222" y="3648871"/>
            <a:ext cx="1048485" cy="350988"/>
          </a:xfrm>
          <a:prstGeom prst="roundRect">
            <a:avLst>
              <a:gd name="adj" fmla="val 451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 rot="11374796">
            <a:off x="7773180" y="4810049"/>
            <a:ext cx="1041124" cy="511935"/>
          </a:xfrm>
          <a:prstGeom prst="roundRect">
            <a:avLst>
              <a:gd name="adj" fmla="val 31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22" name="Picture 2" descr="C:\Users\Admin\Desktop\ppt\image\iconmonstr-shar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42" y="400548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ppt\image\iconmonstr-bell-14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98" y="2659045"/>
            <a:ext cx="833290" cy="8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11"/>
          <p:cNvSpPr>
            <a:spLocks noEditPoints="1"/>
          </p:cNvSpPr>
          <p:nvPr/>
        </p:nvSpPr>
        <p:spPr bwMode="auto">
          <a:xfrm flipH="1">
            <a:off x="4604917" y="4462686"/>
            <a:ext cx="668871" cy="8211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>
            <a:extLst>
              <a:ext uri="{FF2B5EF4-FFF2-40B4-BE49-F238E27FC236}">
                <a16:creationId xmlns:a16="http://schemas.microsoft.com/office/drawing/2014/main" xmlns="" id="{AE7814AA-57A7-42DC-B5BC-FBF9EFCB53B7}"/>
              </a:ext>
            </a:extLst>
          </p:cNvPr>
          <p:cNvSpPr/>
          <p:nvPr/>
        </p:nvSpPr>
        <p:spPr>
          <a:xfrm rot="8228563">
            <a:off x="103118" y="2889671"/>
            <a:ext cx="436852" cy="1564937"/>
          </a:xfrm>
          <a:custGeom>
            <a:avLst/>
            <a:gdLst>
              <a:gd name="connsiteX0" fmla="*/ 0 w 436852"/>
              <a:gd name="connsiteY0" fmla="*/ 1564937 h 1564937"/>
              <a:gd name="connsiteX1" fmla="*/ 0 w 436852"/>
              <a:gd name="connsiteY1" fmla="*/ 218426 h 1564937"/>
              <a:gd name="connsiteX2" fmla="*/ 218426 w 436852"/>
              <a:gd name="connsiteY2" fmla="*/ 0 h 1564937"/>
              <a:gd name="connsiteX3" fmla="*/ 436852 w 436852"/>
              <a:gd name="connsiteY3" fmla="*/ 218426 h 1564937"/>
              <a:gd name="connsiteX4" fmla="*/ 436852 w 436852"/>
              <a:gd name="connsiteY4" fmla="*/ 579143 h 156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852" h="1564937">
                <a:moveTo>
                  <a:pt x="0" y="1564937"/>
                </a:moveTo>
                <a:lnTo>
                  <a:pt x="0" y="218426"/>
                </a:lnTo>
                <a:cubicBezTo>
                  <a:pt x="0" y="97793"/>
                  <a:pt x="97793" y="0"/>
                  <a:pt x="218426" y="0"/>
                </a:cubicBezTo>
                <a:cubicBezTo>
                  <a:pt x="339059" y="0"/>
                  <a:pt x="436852" y="97793"/>
                  <a:pt x="436852" y="218426"/>
                </a:cubicBezTo>
                <a:lnTo>
                  <a:pt x="436852" y="579143"/>
                </a:lnTo>
                <a:close/>
              </a:path>
            </a:pathLst>
          </a:custGeom>
          <a:solidFill>
            <a:srgbClr val="802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5D79D694-5640-49E7-8A59-EBAF7A9897F4}"/>
              </a:ext>
            </a:extLst>
          </p:cNvPr>
          <p:cNvSpPr/>
          <p:nvPr/>
        </p:nvSpPr>
        <p:spPr>
          <a:xfrm rot="7699612">
            <a:off x="5860552" y="1939668"/>
            <a:ext cx="436852" cy="280151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70A12F"/>
              </a:gs>
              <a:gs pos="0">
                <a:srgbClr val="D2A00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2014F29F-0A39-4CC5-89C0-1668EF8D4DE7}"/>
              </a:ext>
            </a:extLst>
          </p:cNvPr>
          <p:cNvSpPr/>
          <p:nvPr/>
        </p:nvSpPr>
        <p:spPr>
          <a:xfrm rot="7893431">
            <a:off x="8971485" y="1975844"/>
            <a:ext cx="436852" cy="26722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0A12F"/>
              </a:gs>
              <a:gs pos="100000">
                <a:srgbClr val="0299C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3081A216-D035-4407-BA6B-7058CAECE186}"/>
              </a:ext>
            </a:extLst>
          </p:cNvPr>
          <p:cNvSpPr/>
          <p:nvPr/>
        </p:nvSpPr>
        <p:spPr>
          <a:xfrm rot="7932164">
            <a:off x="11819892" y="2087819"/>
            <a:ext cx="436852" cy="204826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6117BB"/>
              </a:gs>
              <a:gs pos="0">
                <a:srgbClr val="0299C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FDF0AC9-4DAC-44E2-8DD9-FEDBEE9E226D}"/>
              </a:ext>
            </a:extLst>
          </p:cNvPr>
          <p:cNvSpPr/>
          <p:nvPr/>
        </p:nvSpPr>
        <p:spPr>
          <a:xfrm rot="8051889">
            <a:off x="2666546" y="2050005"/>
            <a:ext cx="436852" cy="2603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7290F"/>
              </a:gs>
              <a:gs pos="100000">
                <a:srgbClr val="D2A0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7878F9E-9E12-4FDF-ACC1-52A9D3217226}"/>
              </a:ext>
            </a:extLst>
          </p:cNvPr>
          <p:cNvSpPr/>
          <p:nvPr/>
        </p:nvSpPr>
        <p:spPr>
          <a:xfrm>
            <a:off x="0" y="2735077"/>
            <a:ext cx="12192000" cy="120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xmlns="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8958400" y="2819934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55089" y="2738100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8360" y="3119026"/>
            <a:ext cx="124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기획의도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5753" y="3119026"/>
            <a:ext cx="124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4590" y="3119026"/>
            <a:ext cx="124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서비스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09726" y="3119026"/>
            <a:ext cx="124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</a:rPr>
              <a:t>향후계획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lc="http://schemas.openxmlformats.org/drawingml/2006/lockedCanvas" xmlns=""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1288631" y="4334730"/>
            <a:ext cx="0" cy="480458"/>
          </a:xfrm>
          <a:prstGeom prst="line">
            <a:avLst/>
          </a:prstGeom>
          <a:ln w="28575">
            <a:solidFill>
              <a:schemeClr val="bg1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462280" y="767494"/>
            <a:ext cx="3199777" cy="6694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시장 특성 분석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시장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특성 분석 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다이어리 </a:t>
            </a:r>
            <a:r>
              <a:rPr lang="ko-KR" altLang="en-US" sz="11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주요 이용자는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4173116" y="1798642"/>
            <a:ext cx="0" cy="480458"/>
          </a:xfrm>
          <a:prstGeom prst="line">
            <a:avLst/>
          </a:prstGeom>
          <a:ln w="28575">
            <a:solidFill>
              <a:schemeClr val="bg1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58023" y="4941280"/>
            <a:ext cx="3044565" cy="1177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제품 및 서비스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기능은 어떤 것이 있는가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형태 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실제 </a:t>
            </a:r>
            <a:r>
              <a:rPr lang="ko-KR" altLang="en-US" sz="11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앱은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어떻게 구동되는가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lc="http://schemas.openxmlformats.org/drawingml/2006/lockedCanvas" xmlns=""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7816794" y="4304724"/>
            <a:ext cx="0" cy="480458"/>
          </a:xfrm>
          <a:prstGeom prst="line">
            <a:avLst/>
          </a:prstGeom>
          <a:ln w="28575">
            <a:solidFill>
              <a:schemeClr val="bg1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83440" y="767494"/>
            <a:ext cx="30936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미래 지향성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추가할 점 </a:t>
            </a:r>
            <a:r>
              <a:rPr lang="en-US" altLang="ko-KR" sz="1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향후 어떤 기능이 추가되어야 하는가</a:t>
            </a:r>
            <a:r>
              <a:rPr lang="en-US" altLang="ko-KR" sz="1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lc="http://schemas.openxmlformats.org/drawingml/2006/lockedCanvas" xmlns=""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10525365" y="1798642"/>
            <a:ext cx="0" cy="480458"/>
          </a:xfrm>
          <a:prstGeom prst="line">
            <a:avLst/>
          </a:prstGeom>
          <a:ln w="28575">
            <a:solidFill>
              <a:schemeClr val="bg1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자유형: 도형 48">
            <a:extLst>
              <a:ext uri="{FF2B5EF4-FFF2-40B4-BE49-F238E27FC236}">
                <a16:creationId xmlns:a16="http://schemas.microsoft.com/office/drawing/2014/main" xmlns="" id="{FB69AE04-F49D-47F3-A3BB-41588AC0F545}"/>
              </a:ext>
            </a:extLst>
          </p:cNvPr>
          <p:cNvSpPr/>
          <p:nvPr/>
        </p:nvSpPr>
        <p:spPr>
          <a:xfrm>
            <a:off x="10036345" y="2354840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미래 지향성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D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5" y="2824245"/>
            <a:ext cx="429983" cy="429983"/>
          </a:xfrm>
          <a:prstGeom prst="rect">
            <a:avLst/>
          </a:prstGeom>
        </p:spPr>
      </p:pic>
      <p:sp>
        <p:nvSpPr>
          <p:cNvPr id="68" name="자유형: 도형 46">
            <a:extLst>
              <a:ext uri="{FF2B5EF4-FFF2-40B4-BE49-F238E27FC236}">
                <a16:creationId xmlns:a16="http://schemas.microsoft.com/office/drawing/2014/main" xmlns="" id="{95E0A90E-B7C5-4312-B0DC-8B5AA339D93B}"/>
              </a:ext>
            </a:extLst>
          </p:cNvPr>
          <p:cNvSpPr/>
          <p:nvPr/>
        </p:nvSpPr>
        <p:spPr>
          <a:xfrm>
            <a:off x="7002019" y="2354840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solidFill>
            <a:srgbClr val="8CC63E"/>
          </a:solidFill>
          <a:ln>
            <a:noFill/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제</a:t>
            </a:r>
            <a:r>
              <a:rPr lang="ko-KR" altLang="en-US" sz="1100" dirty="0">
                <a:solidFill>
                  <a:prstClr val="white"/>
                </a:solidFill>
              </a:rPr>
              <a:t>품</a:t>
            </a:r>
            <a:r>
              <a:rPr lang="ko-KR" altLang="en-US" sz="1100" dirty="0" smtClean="0">
                <a:solidFill>
                  <a:prstClr val="white"/>
                </a:solidFill>
              </a:rPr>
              <a:t> 및 서비스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C</a:t>
            </a:r>
          </a:p>
        </p:txBody>
      </p:sp>
      <p:grpSp>
        <p:nvGrpSpPr>
          <p:cNvPr id="69" name="Group 20">
            <a:extLst>
              <a:ext uri="{FF2B5EF4-FFF2-40B4-BE49-F238E27FC236}">
                <a16:creationId xmlns:a16="http://schemas.microsoft.com/office/drawing/2014/main" xmlns="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0000" y="2774134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xmlns="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xmlns="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xmlns="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xmlns="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4" name="자유형: 도형 37">
            <a:extLst>
              <a:ext uri="{FF2B5EF4-FFF2-40B4-BE49-F238E27FC236}">
                <a16:creationId xmlns:a16="http://schemas.microsoft.com/office/drawing/2014/main" xmlns="" id="{0D2C81F3-4922-4DEC-B8A2-0208E5AB5118}"/>
              </a:ext>
            </a:extLst>
          </p:cNvPr>
          <p:cNvSpPr/>
          <p:nvPr/>
        </p:nvSpPr>
        <p:spPr>
          <a:xfrm>
            <a:off x="3727384" y="2392545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시장 환경 분석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B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xmlns="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4253058" y="2794425"/>
            <a:ext cx="383875" cy="3403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6" name="자유형: 도형 29">
            <a:extLst>
              <a:ext uri="{FF2B5EF4-FFF2-40B4-BE49-F238E27FC236}">
                <a16:creationId xmlns:a16="http://schemas.microsoft.com/office/drawing/2014/main" xmlns="" id="{2F0E6149-D8FB-4E0D-83CF-FF41A6E05FDF}"/>
              </a:ext>
            </a:extLst>
          </p:cNvPr>
          <p:cNvSpPr/>
          <p:nvPr/>
        </p:nvSpPr>
        <p:spPr>
          <a:xfrm>
            <a:off x="756068" y="2379332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gradFill flip="none" rotWithShape="1">
            <a:gsLst>
              <a:gs pos="0">
                <a:srgbClr val="F05235">
                  <a:shade val="30000"/>
                  <a:satMod val="115000"/>
                </a:srgbClr>
              </a:gs>
              <a:gs pos="10000">
                <a:srgbClr val="F05235">
                  <a:shade val="67500"/>
                  <a:satMod val="115000"/>
                </a:srgbClr>
              </a:gs>
              <a:gs pos="100000">
                <a:srgbClr val="F0523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기획 의도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A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77" name="Freeform 36">
            <a:extLst>
              <a:ext uri="{FF2B5EF4-FFF2-40B4-BE49-F238E27FC236}">
                <a16:creationId xmlns:a16="http://schemas.microsoft.com/office/drawing/2014/main" xmlns="" id="{D833A328-8F36-4133-B0BA-0D594EF38C66}"/>
              </a:ext>
            </a:extLst>
          </p:cNvPr>
          <p:cNvSpPr>
            <a:spLocks noEditPoints="1"/>
          </p:cNvSpPr>
          <p:nvPr/>
        </p:nvSpPr>
        <p:spPr bwMode="auto">
          <a:xfrm>
            <a:off x="1369170" y="2788821"/>
            <a:ext cx="209020" cy="35155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8296" y="4941280"/>
            <a:ext cx="287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기획 의도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기획 배경 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왜 시작 했는가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1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서비스 </a:t>
            </a:r>
            <a:r>
              <a:rPr lang="ko-KR" altLang="en-US" sz="11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컨셉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어떤 도움을 줄 수 있는가</a:t>
            </a:r>
            <a:r>
              <a:rPr lang="en-US" altLang="ko-KR" sz="11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1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9146284" y="1026262"/>
            <a:ext cx="1630751" cy="2423020"/>
          </a:xfrm>
          <a:prstGeom prst="roundRect">
            <a:avLst>
              <a:gd name="adj" fmla="val 6516"/>
            </a:avLst>
          </a:prstGeom>
          <a:solidFill>
            <a:srgbClr val="545871"/>
          </a:solidFill>
          <a:ln>
            <a:solidFill>
              <a:srgbClr val="5458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53543" y="1026262"/>
            <a:ext cx="1630751" cy="2423020"/>
          </a:xfrm>
          <a:prstGeom prst="roundRect">
            <a:avLst>
              <a:gd name="adj" fmla="val 6516"/>
            </a:avLst>
          </a:prstGeom>
          <a:solidFill>
            <a:srgbClr val="545871"/>
          </a:solidFill>
          <a:ln>
            <a:solidFill>
              <a:srgbClr val="5458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12176" y="1660146"/>
            <a:ext cx="3874075" cy="126406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성공한 사람들의 공통점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습관적인 일기 작성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96126" y="1470020"/>
            <a:ext cx="380252" cy="380252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 flipH="1">
            <a:off x="2121818" y="1916432"/>
            <a:ext cx="668871" cy="8211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기</a:t>
            </a:r>
            <a:r>
              <a:rPr lang="ko-KR" altLang="en-US" sz="2400" b="1" i="1" kern="0" dirty="0">
                <a:solidFill>
                  <a:srgbClr val="545871"/>
                </a:solidFill>
              </a:rPr>
              <a:t>획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 의도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9451" y="1103901"/>
            <a:ext cx="1450878" cy="22713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타이탄의 도구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21" y="1086968"/>
            <a:ext cx="1450878" cy="22713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71316" y="3690257"/>
            <a:ext cx="414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글로 남기는 것의 중요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12176" y="4901367"/>
            <a:ext cx="3874075" cy="126406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망각의 동물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망각을 억제할 도구 필요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96126" y="4711241"/>
            <a:ext cx="380252" cy="380252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028" name="Picture 4" descr="C:\Users\Admin\Desktop\ppt\image\iconmonstr-user-1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14" y="5444726"/>
            <a:ext cx="613589" cy="61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ppt\image\iconmonstr-help-1-2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08" y="5091493"/>
            <a:ext cx="552134" cy="55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esktop\ppt\image\iconmonstr-book-19-2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81" y="4578631"/>
            <a:ext cx="1021637" cy="102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십자형 13"/>
          <p:cNvSpPr/>
          <p:nvPr/>
        </p:nvSpPr>
        <p:spPr>
          <a:xfrm rot="2700000">
            <a:off x="7163451" y="4557303"/>
            <a:ext cx="1064293" cy="1064293"/>
          </a:xfrm>
          <a:prstGeom prst="plus">
            <a:avLst>
              <a:gd name="adj" fmla="val 4334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71316" y="5975231"/>
            <a:ext cx="414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일기를 썼다는 사실마저 망각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algn="ctr"/>
            <a:r>
              <a:rPr lang="ko-KR" altLang="en-US" sz="1600" dirty="0" smtClean="0">
                <a:solidFill>
                  <a:srgbClr val="545871"/>
                </a:solidFill>
              </a:rPr>
              <a:t>항상 가지고 다니는 </a:t>
            </a:r>
            <a:r>
              <a:rPr lang="ko-KR" altLang="en-US" sz="1600" dirty="0" err="1" smtClean="0">
                <a:solidFill>
                  <a:srgbClr val="545871"/>
                </a:solidFill>
              </a:rPr>
              <a:t>스마트폰이라면</a:t>
            </a:r>
            <a:r>
              <a:rPr lang="en-US" altLang="ko-KR" sz="1600" dirty="0" smtClean="0">
                <a:solidFill>
                  <a:srgbClr val="545871"/>
                </a:solidFill>
              </a:rPr>
              <a:t>?</a:t>
            </a:r>
            <a:endParaRPr lang="ko-KR" altLang="en-US" sz="1600" dirty="0">
              <a:solidFill>
                <a:srgbClr val="545871"/>
              </a:solidFill>
            </a:endParaRPr>
          </a:p>
        </p:txBody>
      </p:sp>
      <p:pic>
        <p:nvPicPr>
          <p:cNvPr id="1034" name="Picture 10" descr="C:\Users\Admin\Desktop\ppt\image\iconmonstr-arrow-57-2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477">
            <a:off x="8610001" y="4303903"/>
            <a:ext cx="1108239" cy="8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\Desktop\ppt\image\iconmonstr-smartphone-9-2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70" y="4336880"/>
            <a:ext cx="1367567" cy="13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기</a:t>
            </a:r>
            <a:r>
              <a:rPr lang="ko-KR" altLang="en-US" sz="800" dirty="0">
                <a:solidFill>
                  <a:srgbClr val="888CA6"/>
                </a:solidFill>
              </a:rPr>
              <a:t>획</a:t>
            </a:r>
            <a:r>
              <a:rPr lang="ko-KR" altLang="en-US" sz="800" dirty="0" smtClean="0">
                <a:solidFill>
                  <a:srgbClr val="888CA6"/>
                </a:solidFill>
              </a:rPr>
              <a:t> 의도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216730" y="694187"/>
            <a:ext cx="1142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기획 배경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기</a:t>
            </a:r>
            <a:r>
              <a:rPr lang="ko-KR" altLang="en-US" sz="2400" b="1" i="1" kern="0" dirty="0">
                <a:solidFill>
                  <a:srgbClr val="545871"/>
                </a:solidFill>
              </a:rPr>
              <a:t>획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 의도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51502" y="2705575"/>
            <a:ext cx="145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시간 뒤</a:t>
            </a:r>
            <a:endParaRPr lang="ko-KR" altLang="en-US" sz="1600" dirty="0">
              <a:solidFill>
                <a:srgbClr val="545871"/>
              </a:solidFill>
            </a:endParaRPr>
          </a:p>
        </p:txBody>
      </p:sp>
      <p:pic>
        <p:nvPicPr>
          <p:cNvPr id="1035" name="Picture 11" descr="C:\Users\Admin\Desktop\ppt\image\iconmonstr-smartphone-9-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08" y="1983194"/>
            <a:ext cx="1367567" cy="13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기</a:t>
            </a:r>
            <a:r>
              <a:rPr lang="ko-KR" altLang="en-US" sz="800" dirty="0">
                <a:solidFill>
                  <a:srgbClr val="888CA6"/>
                </a:solidFill>
              </a:rPr>
              <a:t>획</a:t>
            </a:r>
            <a:r>
              <a:rPr lang="ko-KR" altLang="en-US" sz="800" dirty="0" smtClean="0">
                <a:solidFill>
                  <a:srgbClr val="888CA6"/>
                </a:solidFill>
              </a:rPr>
              <a:t> 의도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1646007" y="945494"/>
            <a:ext cx="70274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i="1" dirty="0" err="1" smtClean="0">
                <a:solidFill>
                  <a:prstClr val="white">
                    <a:lumMod val="50000"/>
                  </a:prstClr>
                </a:solidFill>
              </a:rPr>
              <a:t>알람</a:t>
            </a:r>
            <a:endParaRPr lang="en-US" altLang="ko-KR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0" name="Picture 2" descr="C:\Users\Admin\Desktop\ppt\image\iconmonstr-quote-5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525">
            <a:off x="1497549" y="958018"/>
            <a:ext cx="219146" cy="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ppt\image\iconmonstr-quote-7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525">
            <a:off x="2359289" y="1217219"/>
            <a:ext cx="219146" cy="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1458258" y="3608271"/>
            <a:ext cx="9797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i="1" dirty="0" smtClean="0">
                <a:solidFill>
                  <a:prstClr val="white">
                    <a:lumMod val="50000"/>
                  </a:prstClr>
                </a:solidFill>
              </a:rPr>
              <a:t>성취감</a:t>
            </a:r>
            <a:endParaRPr lang="en-US" altLang="ko-KR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1" name="Picture 2" descr="C:\Users\Admin\Desktop\ppt\image\iconmonstr-quote-5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525">
            <a:off x="1440416" y="3620795"/>
            <a:ext cx="219146" cy="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\Desktop\ppt\image\iconmonstr-quote-7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525">
            <a:off x="2408288" y="3879996"/>
            <a:ext cx="219146" cy="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1216092" y="4116102"/>
            <a:ext cx="5715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i="1" dirty="0" smtClean="0">
                <a:solidFill>
                  <a:prstClr val="white">
                    <a:lumMod val="50000"/>
                  </a:prstClr>
                </a:solidFill>
              </a:rPr>
              <a:t>게임 시스템을 통해 </a:t>
            </a:r>
            <a:r>
              <a:rPr lang="ko-KR" altLang="en-US" sz="1200" i="1" u="sng" dirty="0" smtClean="0">
                <a:solidFill>
                  <a:prstClr val="white">
                    <a:lumMod val="50000"/>
                  </a:prstClr>
                </a:solidFill>
              </a:rPr>
              <a:t>성장을 직접 눈으로 볼 수 있게</a:t>
            </a:r>
            <a:r>
              <a:rPr lang="ko-KR" altLang="en-US" sz="1200" i="1" dirty="0" smtClean="0">
                <a:solidFill>
                  <a:prstClr val="white">
                    <a:lumMod val="50000"/>
                  </a:prstClr>
                </a:solidFill>
              </a:rPr>
              <a:t> 합니다</a:t>
            </a:r>
            <a:r>
              <a:rPr lang="en-US" altLang="ko-KR" sz="1200" i="1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1216092" y="1419025"/>
            <a:ext cx="397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i="1" dirty="0" err="1" smtClean="0">
                <a:solidFill>
                  <a:prstClr val="white">
                    <a:lumMod val="50000"/>
                  </a:prstClr>
                </a:solidFill>
              </a:rPr>
              <a:t>알람을</a:t>
            </a:r>
            <a:r>
              <a:rPr lang="ko-KR" altLang="en-US" sz="1200" i="1" dirty="0" smtClean="0">
                <a:solidFill>
                  <a:prstClr val="white">
                    <a:lumMod val="50000"/>
                  </a:prstClr>
                </a:solidFill>
              </a:rPr>
              <a:t> 통해 </a:t>
            </a:r>
            <a:r>
              <a:rPr lang="ko-KR" altLang="en-US" sz="1200" i="1" u="sng" dirty="0" smtClean="0">
                <a:solidFill>
                  <a:prstClr val="white">
                    <a:lumMod val="50000"/>
                  </a:prstClr>
                </a:solidFill>
              </a:rPr>
              <a:t>습관 및 할 일을 망각하지 않게</a:t>
            </a:r>
            <a:r>
              <a:rPr lang="ko-KR" altLang="en-US" sz="1200" i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i="1" dirty="0">
                <a:solidFill>
                  <a:prstClr val="white">
                    <a:lumMod val="50000"/>
                  </a:prstClr>
                </a:solidFill>
              </a:rPr>
              <a:t>합</a:t>
            </a:r>
            <a:r>
              <a:rPr lang="ko-KR" altLang="en-US" sz="1200" i="1" dirty="0" smtClean="0">
                <a:solidFill>
                  <a:prstClr val="white">
                    <a:lumMod val="50000"/>
                  </a:prstClr>
                </a:solidFill>
              </a:rPr>
              <a:t>니다</a:t>
            </a:r>
            <a:r>
              <a:rPr lang="en-US" altLang="ko-KR" sz="1200" i="1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2" name="Picture 4" descr="C:\Users\Admin\Desktop\ppt\image\iconmonstr-smartphone-17-2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1938949"/>
            <a:ext cx="1105180" cy="110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C:\Users\Admin\Desktop\ppt\image\iconmonstr-arrow-57-2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477">
            <a:off x="3722809" y="1952248"/>
            <a:ext cx="1108239" cy="8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216730" y="694187"/>
            <a:ext cx="11429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서비스 </a:t>
            </a:r>
            <a:r>
              <a:rPr lang="ko-KR" altLang="en-US" sz="1400" b="1" i="1" dirty="0" err="1" smtClean="0">
                <a:solidFill>
                  <a:prstClr val="white">
                    <a:lumMod val="50000"/>
                  </a:prstClr>
                </a:solidFill>
              </a:rPr>
              <a:t>컨셉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6" name="Picture 8" descr="C:\Users\Admin\Desktop\ppt\image\iconmonstr-construction-1-2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02" y="1931528"/>
            <a:ext cx="1104594" cy="11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dmin\Desktop\ppt\image\iconmonstr-arrow-12-2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24" y="2146947"/>
            <a:ext cx="897182" cy="8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C:\Users\Admin\Desktop\ppt\image\iconmonstr-arrow-57-2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477">
            <a:off x="9094905" y="1952248"/>
            <a:ext cx="1108239" cy="8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9164119" y="2691717"/>
            <a:ext cx="111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자기 전</a:t>
            </a:r>
            <a:endParaRPr lang="ko-KR" altLang="en-US" sz="1600" dirty="0">
              <a:solidFill>
                <a:srgbClr val="545871"/>
              </a:solidFill>
            </a:endParaRPr>
          </a:p>
        </p:txBody>
      </p:sp>
      <p:pic>
        <p:nvPicPr>
          <p:cNvPr id="2059" name="Picture 11" descr="C:\Users\Admin\Desktop\ppt\image\iconmonstr-smartphone-7-24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393" y="1857255"/>
            <a:ext cx="1126217" cy="11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0276504" y="3044129"/>
            <a:ext cx="142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내일 할 일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알람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설정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Picture 11" descr="C:\Users\Admin\Desktop\ppt\image\iconmonstr-smartphone-7-24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13" y="4877175"/>
            <a:ext cx="1126217" cy="11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66748" y="3181484"/>
            <a:ext cx="184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 입력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06135" y="6145116"/>
            <a:ext cx="184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매일 일기 작성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60" name="Picture 12" descr="C:\Users\Admin\Desktop\ppt\image\iconmonstr-plus-2-24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08239" y="5030735"/>
            <a:ext cx="1003537" cy="10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680992" y="4840005"/>
            <a:ext cx="642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400" b="1" dirty="0" smtClean="0">
                <a:solidFill>
                  <a:srgbClr val="5AD0D4"/>
                </a:solidFill>
              </a:rPr>
              <a:t>N</a:t>
            </a:r>
          </a:p>
        </p:txBody>
      </p:sp>
      <p:pic>
        <p:nvPicPr>
          <p:cNvPr id="61" name="Picture 10" descr="C:\Users\Admin\Desktop\ppt\image\iconmonstr-arrow-57-2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477">
            <a:off x="6451053" y="5032946"/>
            <a:ext cx="1108239" cy="8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Admin\Desktop\ppt\image\iconmonstr-customer-3-24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20" y="4746545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8294060" y="6156684"/>
            <a:ext cx="225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Level up!</a:t>
            </a:r>
            <a:endParaRPr lang="ko-KR" altLang="en-US" sz="1600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208315" y="1302120"/>
            <a:ext cx="2441122" cy="1779889"/>
          </a:xfrm>
          <a:prstGeom prst="roundRect">
            <a:avLst>
              <a:gd name="adj" fmla="val 6516"/>
            </a:avLst>
          </a:prstGeom>
          <a:solidFill>
            <a:srgbClr val="545871"/>
          </a:solidFill>
          <a:ln>
            <a:solidFill>
              <a:srgbClr val="5458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시장 특성 분석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사업 개요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458579" y="1302120"/>
            <a:ext cx="2082503" cy="1836756"/>
            <a:chOff x="5194810" y="1474116"/>
            <a:chExt cx="2622465" cy="2313000"/>
          </a:xfrm>
        </p:grpSpPr>
        <p:sp>
          <p:nvSpPr>
            <p:cNvPr id="41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43" name="직사각형 42"/>
          <p:cNvSpPr/>
          <p:nvPr/>
        </p:nvSpPr>
        <p:spPr>
          <a:xfrm>
            <a:off x="7537917" y="1462214"/>
            <a:ext cx="26603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시장 고객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자기 계발을 효율성을 추구하는 사람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맞춤형 인재를 구하는 회사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기업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맞춤형 광고를 제공하는 마케팅 대행사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xmlns="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7679" y="1752082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xmlns="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xmlns="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161863" y="2224959"/>
            <a:ext cx="63030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USER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14400000">
            <a:off x="3980464" y="3659866"/>
            <a:ext cx="2082502" cy="1836756"/>
            <a:chOff x="5194811" y="1474116"/>
            <a:chExt cx="2622464" cy="2313000"/>
          </a:xfrm>
        </p:grpSpPr>
        <p:sp>
          <p:nvSpPr>
            <p:cNvPr id="52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54" name="그룹 53"/>
          <p:cNvGrpSpPr/>
          <p:nvPr/>
        </p:nvGrpSpPr>
        <p:grpSpPr>
          <a:xfrm rot="7200000">
            <a:off x="6866747" y="3732406"/>
            <a:ext cx="2082503" cy="1836756"/>
            <a:chOff x="5194810" y="1474116"/>
            <a:chExt cx="2622465" cy="2313000"/>
          </a:xfrm>
        </p:grpSpPr>
        <p:sp>
          <p:nvSpPr>
            <p:cNvPr id="55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57" name="직사각형 56"/>
          <p:cNvSpPr/>
          <p:nvPr/>
        </p:nvSpPr>
        <p:spPr>
          <a:xfrm>
            <a:off x="3028951" y="5444124"/>
            <a:ext cx="32561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시장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규모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자기 개발 </a:t>
            </a: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운로드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이상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- 20~30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 인구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1400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 중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예비 사용 고객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예측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10%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핸드폰 보급률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91%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고려하여 예비 고객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127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40826" y="5414563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경쟁 요소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 시스템을 이용한 발전 가시화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반복 알림 체크리스트를 통한 편의성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78855" y="4641379"/>
            <a:ext cx="91864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MARKET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585439" y="4649745"/>
            <a:ext cx="53251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APP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028951" y="703564"/>
            <a:ext cx="20660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시장 특성 분석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099" name="Picture 3" descr="C:\Users\Admin\Desktop\ppt\image\iconmonstr-marketing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52" y="4121746"/>
            <a:ext cx="476257" cy="4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esktop\ppt\image\iconmonstr-android-os-4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38" y="4090203"/>
            <a:ext cx="517003" cy="5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_x498109168" descr="EMB00000d6c59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9091EA-BC14-414D-BB1B-8904E9AA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93" y="1419177"/>
            <a:ext cx="2217366" cy="14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315" y="3329916"/>
            <a:ext cx="2441122" cy="20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제품 및 서비스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사업 개요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992337" y="694187"/>
            <a:ext cx="11429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err="1" smtClean="0">
                <a:solidFill>
                  <a:prstClr val="white">
                    <a:lumMod val="50000"/>
                  </a:prstClr>
                </a:solidFill>
              </a:rPr>
              <a:t>앱</a:t>
            </a: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 구조도 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Rectangle 34"/>
          <p:cNvSpPr/>
          <p:nvPr/>
        </p:nvSpPr>
        <p:spPr>
          <a:xfrm>
            <a:off x="3640254" y="3675029"/>
            <a:ext cx="1029600" cy="320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MAIN</a:t>
            </a:r>
            <a:endParaRPr lang="en-US" altLang="ko-KR" sz="1100" b="1" kern="1200" dirty="0" smtClean="0">
              <a:solidFill>
                <a:schemeClr val="bg1"/>
              </a:solidFill>
            </a:endParaRPr>
          </a:p>
        </p:txBody>
      </p:sp>
      <p:sp>
        <p:nvSpPr>
          <p:cNvPr id="43" name="Rectangle 28"/>
          <p:cNvSpPr/>
          <p:nvPr/>
        </p:nvSpPr>
        <p:spPr>
          <a:xfrm>
            <a:off x="5440657" y="2197126"/>
            <a:ext cx="1029600" cy="320400"/>
          </a:xfrm>
          <a:prstGeom prst="rect">
            <a:avLst/>
          </a:prstGeom>
          <a:solidFill>
            <a:srgbClr val="FBA431"/>
          </a:solidFill>
          <a:ln>
            <a:solidFill>
              <a:srgbClr val="FBA4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습</a:t>
            </a:r>
            <a:r>
              <a:rPr lang="ko-KR" altLang="en-US" sz="1100" b="1" dirty="0">
                <a:solidFill>
                  <a:schemeClr val="bg1"/>
                </a:solidFill>
              </a:rPr>
              <a:t>관</a:t>
            </a:r>
            <a:endParaRPr lang="en-US" sz="1100" b="1" kern="1200" dirty="0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470257" y="2357327"/>
            <a:ext cx="226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4" idx="2"/>
            <a:endCxn id="96" idx="0"/>
          </p:cNvCxnSpPr>
          <p:nvPr/>
        </p:nvCxnSpPr>
        <p:spPr>
          <a:xfrm>
            <a:off x="4155054" y="3995429"/>
            <a:ext cx="0" cy="32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7"/>
          <p:cNvSpPr/>
          <p:nvPr/>
        </p:nvSpPr>
        <p:spPr>
          <a:xfrm>
            <a:off x="7012071" y="1958705"/>
            <a:ext cx="610839" cy="313363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kern="1200" dirty="0" smtClean="0">
                <a:solidFill>
                  <a:schemeClr val="tx1"/>
                </a:solidFill>
              </a:rPr>
              <a:t>글쓰기</a:t>
            </a:r>
            <a:endParaRPr lang="en-US" altLang="ko-KR" sz="1000" kern="1200" dirty="0" smtClean="0">
              <a:solidFill>
                <a:schemeClr val="tx1"/>
              </a:solidFill>
            </a:endParaRPr>
          </a:p>
        </p:txBody>
      </p:sp>
      <p:sp>
        <p:nvSpPr>
          <p:cNvPr id="93" name="Rectangle 28"/>
          <p:cNvSpPr/>
          <p:nvPr/>
        </p:nvSpPr>
        <p:spPr>
          <a:xfrm>
            <a:off x="5440657" y="3108600"/>
            <a:ext cx="1029600" cy="320400"/>
          </a:xfrm>
          <a:prstGeom prst="rect">
            <a:avLst/>
          </a:prstGeom>
          <a:solidFill>
            <a:srgbClr val="FBA431"/>
          </a:solidFill>
          <a:ln>
            <a:solidFill>
              <a:srgbClr val="FBA4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kern="1200" dirty="0" smtClean="0">
                <a:solidFill>
                  <a:schemeClr val="bg1"/>
                </a:solidFill>
              </a:rPr>
              <a:t>일기</a:t>
            </a:r>
            <a:endParaRPr lang="en-US" sz="1100" b="1" kern="1200" dirty="0">
              <a:solidFill>
                <a:schemeClr val="bg1"/>
              </a:solidFill>
            </a:endParaRPr>
          </a:p>
        </p:txBody>
      </p:sp>
      <p:sp>
        <p:nvSpPr>
          <p:cNvPr id="94" name="Rectangle 28"/>
          <p:cNvSpPr/>
          <p:nvPr/>
        </p:nvSpPr>
        <p:spPr>
          <a:xfrm>
            <a:off x="5429155" y="5040484"/>
            <a:ext cx="1029600" cy="320400"/>
          </a:xfrm>
          <a:prstGeom prst="rect">
            <a:avLst/>
          </a:prstGeom>
          <a:solidFill>
            <a:srgbClr val="FBA431"/>
          </a:solidFill>
          <a:ln>
            <a:solidFill>
              <a:srgbClr val="FBA4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알림설</a:t>
            </a:r>
            <a:r>
              <a:rPr lang="ko-KR" altLang="en-US" sz="1100" b="1" dirty="0" err="1">
                <a:solidFill>
                  <a:schemeClr val="bg1"/>
                </a:solidFill>
              </a:rPr>
              <a:t>정</a:t>
            </a:r>
            <a:endParaRPr lang="en-US" sz="1100" b="1" kern="1200" dirty="0">
              <a:solidFill>
                <a:schemeClr val="bg1"/>
              </a:solidFill>
            </a:endParaRPr>
          </a:p>
        </p:txBody>
      </p:sp>
      <p:sp>
        <p:nvSpPr>
          <p:cNvPr id="95" name="Rectangle 28"/>
          <p:cNvSpPr/>
          <p:nvPr/>
        </p:nvSpPr>
        <p:spPr>
          <a:xfrm>
            <a:off x="5429155" y="4085888"/>
            <a:ext cx="1029600" cy="320400"/>
          </a:xfrm>
          <a:prstGeom prst="rect">
            <a:avLst/>
          </a:prstGeom>
          <a:solidFill>
            <a:srgbClr val="FBA431"/>
          </a:solidFill>
          <a:ln>
            <a:solidFill>
              <a:srgbClr val="FBA4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달</a:t>
            </a:r>
            <a:r>
              <a:rPr lang="ko-KR" altLang="en-US" sz="1100" b="1" dirty="0">
                <a:solidFill>
                  <a:schemeClr val="bg1"/>
                </a:solidFill>
              </a:rPr>
              <a:t>력</a:t>
            </a:r>
            <a:endParaRPr lang="en-US" sz="1100" b="1" kern="1200" dirty="0">
              <a:solidFill>
                <a:schemeClr val="bg1"/>
              </a:solidFill>
            </a:endParaRPr>
          </a:p>
        </p:txBody>
      </p:sp>
      <p:sp>
        <p:nvSpPr>
          <p:cNvPr id="96" name="Rectangle 37"/>
          <p:cNvSpPr/>
          <p:nvPr/>
        </p:nvSpPr>
        <p:spPr>
          <a:xfrm>
            <a:off x="3849634" y="4324922"/>
            <a:ext cx="610839" cy="313363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kern="1200" dirty="0" smtClean="0">
                <a:solidFill>
                  <a:schemeClr val="tx1"/>
                </a:solidFill>
              </a:rPr>
              <a:t>레벨</a:t>
            </a:r>
            <a:endParaRPr lang="en-US" altLang="ko-KR" sz="1000" kern="12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endCxn id="43" idx="1"/>
          </p:cNvCxnSpPr>
          <p:nvPr/>
        </p:nvCxnSpPr>
        <p:spPr>
          <a:xfrm flipV="1">
            <a:off x="5122485" y="2357326"/>
            <a:ext cx="3181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5122485" y="2357327"/>
            <a:ext cx="0" cy="282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5122485" y="3268799"/>
            <a:ext cx="3181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5122485" y="4246088"/>
            <a:ext cx="3181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5122485" y="5190720"/>
            <a:ext cx="3181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669854" y="3841242"/>
            <a:ext cx="452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6696572" y="2114940"/>
            <a:ext cx="0" cy="4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51" idx="1"/>
          </p:cNvCxnSpPr>
          <p:nvPr/>
        </p:nvCxnSpPr>
        <p:spPr>
          <a:xfrm>
            <a:off x="6693899" y="2107253"/>
            <a:ext cx="318172" cy="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6" idx="1"/>
          </p:cNvCxnSpPr>
          <p:nvPr/>
        </p:nvCxnSpPr>
        <p:spPr>
          <a:xfrm>
            <a:off x="6705772" y="2574916"/>
            <a:ext cx="308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37"/>
          <p:cNvSpPr/>
          <p:nvPr/>
        </p:nvSpPr>
        <p:spPr>
          <a:xfrm>
            <a:off x="7014373" y="2418234"/>
            <a:ext cx="610839" cy="313363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kern="1200" dirty="0" smtClean="0">
                <a:solidFill>
                  <a:schemeClr val="tx1"/>
                </a:solidFill>
              </a:rPr>
              <a:t>관리</a:t>
            </a:r>
            <a:endParaRPr lang="en-US" altLang="ko-KR" sz="1000" kern="1200" dirty="0" smtClean="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6479457" y="3268800"/>
            <a:ext cx="226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7"/>
          <p:cNvSpPr/>
          <p:nvPr/>
        </p:nvSpPr>
        <p:spPr>
          <a:xfrm>
            <a:off x="7021271" y="2870178"/>
            <a:ext cx="610839" cy="313363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kern="1200" dirty="0" smtClean="0">
                <a:solidFill>
                  <a:schemeClr val="tx1"/>
                </a:solidFill>
              </a:rPr>
              <a:t>글쓰기</a:t>
            </a:r>
            <a:endParaRPr lang="en-US" altLang="ko-KR" sz="1000" kern="12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6705772" y="3026413"/>
            <a:ext cx="0" cy="4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703099" y="3018726"/>
            <a:ext cx="318172" cy="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39" idx="1"/>
          </p:cNvCxnSpPr>
          <p:nvPr/>
        </p:nvCxnSpPr>
        <p:spPr>
          <a:xfrm>
            <a:off x="6714972" y="3486389"/>
            <a:ext cx="308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37"/>
          <p:cNvSpPr/>
          <p:nvPr/>
        </p:nvSpPr>
        <p:spPr>
          <a:xfrm>
            <a:off x="7023573" y="3329707"/>
            <a:ext cx="610839" cy="313363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kern="1200" dirty="0" smtClean="0">
                <a:solidFill>
                  <a:schemeClr val="tx1"/>
                </a:solidFill>
              </a:rPr>
              <a:t>관리</a:t>
            </a:r>
            <a:endParaRPr lang="en-US" altLang="ko-KR" sz="1000" kern="1200" dirty="0" smtClean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>
            <a:stCxn id="94" idx="3"/>
          </p:cNvCxnSpPr>
          <p:nvPr/>
        </p:nvCxnSpPr>
        <p:spPr>
          <a:xfrm flipV="1">
            <a:off x="6458755" y="5196138"/>
            <a:ext cx="318172" cy="4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37"/>
          <p:cNvSpPr/>
          <p:nvPr/>
        </p:nvSpPr>
        <p:spPr>
          <a:xfrm>
            <a:off x="6776927" y="5050447"/>
            <a:ext cx="845983" cy="313363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알림설</a:t>
            </a:r>
            <a:r>
              <a:rPr lang="ko-KR" altLang="en-US" sz="1000">
                <a:solidFill>
                  <a:schemeClr val="tx1"/>
                </a:solidFill>
              </a:rPr>
              <a:t>정</a:t>
            </a:r>
            <a:endParaRPr lang="en-US" altLang="ko-KR" sz="1000" kern="12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 flipV="1">
            <a:off x="5943955" y="3429000"/>
            <a:ext cx="11502" cy="65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78" y="1351155"/>
            <a:ext cx="2003912" cy="41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제품 및 서비스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사업 개요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992337" y="694187"/>
            <a:ext cx="11429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서비스 형태 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75" name="Picture 3" descr="C:\Users\Admin\Desktop\ppt\image\캡쳐\메인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15" y="1356382"/>
            <a:ext cx="1968303" cy="41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 rot="2992276">
            <a:off x="1716494" y="104679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달 92"/>
          <p:cNvSpPr/>
          <p:nvPr/>
        </p:nvSpPr>
        <p:spPr>
          <a:xfrm rot="19709017">
            <a:off x="1634854" y="503096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달 93"/>
          <p:cNvSpPr/>
          <p:nvPr/>
        </p:nvSpPr>
        <p:spPr>
          <a:xfrm rot="12445352">
            <a:off x="3585480" y="4984714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달 94"/>
          <p:cNvSpPr/>
          <p:nvPr/>
        </p:nvSpPr>
        <p:spPr>
          <a:xfrm rot="8381967">
            <a:off x="3503839" y="109255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0364" y="1366186"/>
            <a:ext cx="1956282" cy="41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달 97"/>
          <p:cNvSpPr/>
          <p:nvPr/>
        </p:nvSpPr>
        <p:spPr>
          <a:xfrm rot="2992276">
            <a:off x="4371233" y="105390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달 98"/>
          <p:cNvSpPr/>
          <p:nvPr/>
        </p:nvSpPr>
        <p:spPr>
          <a:xfrm rot="19709017">
            <a:off x="4305921" y="5038072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달 99"/>
          <p:cNvSpPr/>
          <p:nvPr/>
        </p:nvSpPr>
        <p:spPr>
          <a:xfrm rot="12445352">
            <a:off x="6240219" y="4991826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달 100"/>
          <p:cNvSpPr/>
          <p:nvPr/>
        </p:nvSpPr>
        <p:spPr>
          <a:xfrm rot="8381967">
            <a:off x="6158578" y="109966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4592052" y="5654837"/>
            <a:ext cx="16329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메모 설정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104" name="달 103"/>
          <p:cNvSpPr/>
          <p:nvPr/>
        </p:nvSpPr>
        <p:spPr>
          <a:xfrm rot="2992276">
            <a:off x="7015074" y="104428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달 104"/>
          <p:cNvSpPr/>
          <p:nvPr/>
        </p:nvSpPr>
        <p:spPr>
          <a:xfrm rot="19709017">
            <a:off x="6933434" y="5028447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달 105"/>
          <p:cNvSpPr/>
          <p:nvPr/>
        </p:nvSpPr>
        <p:spPr>
          <a:xfrm rot="12445352">
            <a:off x="8884060" y="4982201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달 106"/>
          <p:cNvSpPr/>
          <p:nvPr/>
        </p:nvSpPr>
        <p:spPr>
          <a:xfrm rot="8381967">
            <a:off x="8802419" y="109004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달 109"/>
          <p:cNvSpPr/>
          <p:nvPr/>
        </p:nvSpPr>
        <p:spPr>
          <a:xfrm rot="2992276">
            <a:off x="9653508" y="101485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9709017">
            <a:off x="9571868" y="4999022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2445352">
            <a:off x="11522494" y="4952776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8381967">
            <a:off x="11440853" y="106061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액자 3"/>
          <p:cNvSpPr/>
          <p:nvPr/>
        </p:nvSpPr>
        <p:spPr>
          <a:xfrm>
            <a:off x="1856091" y="4471515"/>
            <a:ext cx="430305" cy="3372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7096" y="4746404"/>
            <a:ext cx="32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67267" y="5703942"/>
            <a:ext cx="32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992337" y="6070335"/>
            <a:ext cx="2734713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중요성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알림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과 반복성 요소를 넣음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기존 </a:t>
            </a:r>
            <a:r>
              <a:rPr lang="ko-KR" altLang="en-US" sz="1000" b="1" dirty="0" err="1" smtClean="0">
                <a:latin typeface="+mj-lt"/>
              </a:rPr>
              <a:t>어플들의</a:t>
            </a:r>
            <a:r>
              <a:rPr lang="ko-KR" altLang="en-US" sz="1000" b="1" dirty="0" smtClean="0">
                <a:latin typeface="+mj-lt"/>
              </a:rPr>
              <a:t> 체크리스트를 강화</a:t>
            </a:r>
            <a:endParaRPr lang="en-US" altLang="ko-KR" sz="1000" b="1" dirty="0">
              <a:latin typeface="+mj-lt"/>
            </a:endParaRPr>
          </a:p>
        </p:txBody>
      </p:sp>
      <p:sp>
        <p:nvSpPr>
          <p:cNvPr id="58" name="액자 57"/>
          <p:cNvSpPr/>
          <p:nvPr/>
        </p:nvSpPr>
        <p:spPr>
          <a:xfrm>
            <a:off x="5517205" y="2509082"/>
            <a:ext cx="298052" cy="3372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액자 58"/>
          <p:cNvSpPr/>
          <p:nvPr/>
        </p:nvSpPr>
        <p:spPr>
          <a:xfrm>
            <a:off x="4647633" y="2509082"/>
            <a:ext cx="298052" cy="3372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액자 61"/>
          <p:cNvSpPr/>
          <p:nvPr/>
        </p:nvSpPr>
        <p:spPr>
          <a:xfrm>
            <a:off x="1743204" y="2430261"/>
            <a:ext cx="2002878" cy="1694305"/>
          </a:xfrm>
          <a:prstGeom prst="frame">
            <a:avLst>
              <a:gd name="adj1" fmla="val 33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10800000" flipV="1">
            <a:off x="1713974" y="3277413"/>
            <a:ext cx="29229" cy="3084309"/>
          </a:xfrm>
          <a:prstGeom prst="bentConnector3">
            <a:avLst>
              <a:gd name="adj1" fmla="val 141281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2084295" y="5654837"/>
            <a:ext cx="13389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메인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1663595" y="6046652"/>
            <a:ext cx="25824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첫 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Activity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에 레벨을 표시한다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자신의 성장을 눈으로 볼 수 있음</a:t>
            </a:r>
            <a:r>
              <a:rPr lang="en-US" altLang="ko-KR" sz="1000" dirty="0" smtClean="0">
                <a:latin typeface="+mj-lt"/>
              </a:rPr>
              <a:t>.</a:t>
            </a:r>
            <a:endParaRPr lang="en-US" altLang="ko-KR" sz="1000" dirty="0"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7161176" y="5654837"/>
            <a:ext cx="17823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중요성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9749037" y="5646143"/>
            <a:ext cx="18834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반복성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6653904" y="6080674"/>
            <a:ext cx="27347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중요한 메모는 일과 중에 알리게 함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지속적인 </a:t>
            </a:r>
            <a:r>
              <a:rPr lang="ko-KR" altLang="en-US" sz="1000" b="1" dirty="0" err="1" smtClean="0">
                <a:latin typeface="+mj-lt"/>
              </a:rPr>
              <a:t>리마인드로</a:t>
            </a:r>
            <a:r>
              <a:rPr lang="ko-KR" altLang="en-US" sz="1000" b="1" dirty="0" smtClean="0">
                <a:latin typeface="+mj-lt"/>
              </a:rPr>
              <a:t> 일정 관리에 도움</a:t>
            </a:r>
            <a:endParaRPr lang="en-US" altLang="ko-KR" sz="1000" b="1" dirty="0">
              <a:latin typeface="+mj-lt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9338342" y="6083623"/>
            <a:ext cx="27347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반복 메모는 아침마다 다시 활성화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altLang="ko-KR" sz="1200" b="1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atin typeface="+mj-lt"/>
              </a:rPr>
              <a:t>달</a:t>
            </a:r>
            <a:r>
              <a:rPr lang="ko-KR" altLang="en-US" sz="1000" b="1" dirty="0" err="1">
                <a:latin typeface="+mj-lt"/>
              </a:rPr>
              <a:t>성</a:t>
            </a:r>
            <a:r>
              <a:rPr lang="ko-KR" altLang="en-US" sz="1000" b="1" dirty="0" err="1" smtClean="0">
                <a:latin typeface="+mj-lt"/>
              </a:rPr>
              <a:t>시</a:t>
            </a:r>
            <a:r>
              <a:rPr lang="ko-KR" altLang="en-US" sz="1000" b="1" dirty="0" smtClean="0">
                <a:latin typeface="+mj-lt"/>
              </a:rPr>
              <a:t> 비활성화 전환</a:t>
            </a:r>
            <a:r>
              <a:rPr lang="en-US" altLang="ko-KR" sz="1000" b="1" dirty="0" smtClean="0">
                <a:latin typeface="+mj-lt"/>
              </a:rPr>
              <a:t>, </a:t>
            </a:r>
            <a:r>
              <a:rPr lang="ko-KR" altLang="en-US" sz="1000" b="1" dirty="0" smtClean="0">
                <a:latin typeface="+mj-lt"/>
              </a:rPr>
              <a:t>다음날 재 활성화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2444" y="1351155"/>
            <a:ext cx="1976246" cy="41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달 79"/>
          <p:cNvSpPr/>
          <p:nvPr/>
        </p:nvSpPr>
        <p:spPr>
          <a:xfrm rot="2992276">
            <a:off x="9586607" y="104428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달 80"/>
          <p:cNvSpPr/>
          <p:nvPr/>
        </p:nvSpPr>
        <p:spPr>
          <a:xfrm rot="19709017">
            <a:off x="9504967" y="5028447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달 81"/>
          <p:cNvSpPr/>
          <p:nvPr/>
        </p:nvSpPr>
        <p:spPr>
          <a:xfrm rot="12445352">
            <a:off x="11455593" y="4982201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달 82"/>
          <p:cNvSpPr/>
          <p:nvPr/>
        </p:nvSpPr>
        <p:spPr>
          <a:xfrm rot="8381967">
            <a:off x="11373952" y="109004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액자 83"/>
          <p:cNvSpPr/>
          <p:nvPr/>
        </p:nvSpPr>
        <p:spPr>
          <a:xfrm>
            <a:off x="7132513" y="2429518"/>
            <a:ext cx="1830507" cy="847895"/>
          </a:xfrm>
          <a:prstGeom prst="frame">
            <a:avLst>
              <a:gd name="adj1" fmla="val 76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액자 84"/>
          <p:cNvSpPr/>
          <p:nvPr/>
        </p:nvSpPr>
        <p:spPr>
          <a:xfrm>
            <a:off x="9732470" y="2680352"/>
            <a:ext cx="369142" cy="847895"/>
          </a:xfrm>
          <a:prstGeom prst="frame">
            <a:avLst>
              <a:gd name="adj1" fmla="val 143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제품 및 서비스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사업 개요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992337" y="694187"/>
            <a:ext cx="11429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서비스 형태 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75" name="Picture 3" descr="C:\Users\Admin\Desktop\ppt\image\캡쳐\메인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15" y="1356382"/>
            <a:ext cx="1968303" cy="41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 rot="2992276">
            <a:off x="1716494" y="104679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달 92"/>
          <p:cNvSpPr/>
          <p:nvPr/>
        </p:nvSpPr>
        <p:spPr>
          <a:xfrm rot="19709017">
            <a:off x="1634854" y="503096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달 93"/>
          <p:cNvSpPr/>
          <p:nvPr/>
        </p:nvSpPr>
        <p:spPr>
          <a:xfrm rot="12445352">
            <a:off x="3585480" y="4984714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달 94"/>
          <p:cNvSpPr/>
          <p:nvPr/>
        </p:nvSpPr>
        <p:spPr>
          <a:xfrm rot="8381967">
            <a:off x="3503839" y="109255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5666231" y="632260"/>
            <a:ext cx="13389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메인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98" name="달 97"/>
          <p:cNvSpPr/>
          <p:nvPr/>
        </p:nvSpPr>
        <p:spPr>
          <a:xfrm rot="2992276">
            <a:off x="4371233" y="105390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달 98"/>
          <p:cNvSpPr/>
          <p:nvPr/>
        </p:nvSpPr>
        <p:spPr>
          <a:xfrm rot="19709017">
            <a:off x="4305921" y="5038072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달 99"/>
          <p:cNvSpPr/>
          <p:nvPr/>
        </p:nvSpPr>
        <p:spPr>
          <a:xfrm rot="12445352">
            <a:off x="6240219" y="4991826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달 100"/>
          <p:cNvSpPr/>
          <p:nvPr/>
        </p:nvSpPr>
        <p:spPr>
          <a:xfrm rot="8381967">
            <a:off x="6158578" y="109966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4592052" y="5654837"/>
            <a:ext cx="16329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일기 목록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685" y="1312748"/>
            <a:ext cx="1949410" cy="41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달 103"/>
          <p:cNvSpPr/>
          <p:nvPr/>
        </p:nvSpPr>
        <p:spPr>
          <a:xfrm rot="2992276">
            <a:off x="7015074" y="104428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달 104"/>
          <p:cNvSpPr/>
          <p:nvPr/>
        </p:nvSpPr>
        <p:spPr>
          <a:xfrm rot="19709017">
            <a:off x="6933434" y="5028447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달 105"/>
          <p:cNvSpPr/>
          <p:nvPr/>
        </p:nvSpPr>
        <p:spPr>
          <a:xfrm rot="12445352">
            <a:off x="8884060" y="4982201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달 106"/>
          <p:cNvSpPr/>
          <p:nvPr/>
        </p:nvSpPr>
        <p:spPr>
          <a:xfrm rot="8381967">
            <a:off x="8802419" y="109004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달 109"/>
          <p:cNvSpPr/>
          <p:nvPr/>
        </p:nvSpPr>
        <p:spPr>
          <a:xfrm rot="2992276">
            <a:off x="9653508" y="101485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9709017">
            <a:off x="9571868" y="4999022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2445352">
            <a:off x="11522494" y="4952776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8381967">
            <a:off x="11440853" y="106061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9749037" y="5646143"/>
            <a:ext cx="18834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일기 작성 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48" name="액자 47"/>
          <p:cNvSpPr/>
          <p:nvPr/>
        </p:nvSpPr>
        <p:spPr>
          <a:xfrm>
            <a:off x="2274493" y="4471515"/>
            <a:ext cx="430305" cy="3372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13098" y="4751604"/>
            <a:ext cx="34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0" name="액자 59"/>
          <p:cNvSpPr/>
          <p:nvPr/>
        </p:nvSpPr>
        <p:spPr>
          <a:xfrm>
            <a:off x="7388089" y="2375806"/>
            <a:ext cx="1362894" cy="1967593"/>
          </a:xfrm>
          <a:prstGeom prst="frame">
            <a:avLst>
              <a:gd name="adj1" fmla="val 59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9565753" y="6061641"/>
            <a:ext cx="24786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본문 해시 태그 기능을 구현함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주요 내용 하이라이트 및 일기 분류</a:t>
            </a:r>
            <a:endParaRPr lang="en-US" altLang="ko-KR" sz="1000" b="1" dirty="0"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4169179" y="6061641"/>
            <a:ext cx="247865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일기 목록을 레벨에 따라 분류함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과거의 나와 현재의 나를 비교 가능</a:t>
            </a:r>
            <a:r>
              <a:rPr lang="en-US" altLang="ko-KR" sz="1000" b="1" dirty="0" smtClean="0">
                <a:latin typeface="+mj-lt"/>
              </a:rPr>
              <a:t>.</a:t>
            </a:r>
            <a:endParaRPr lang="en-US" altLang="ko-KR" sz="1000" b="1" dirty="0"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7161176" y="5654837"/>
            <a:ext cx="17823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일</a:t>
            </a:r>
            <a:r>
              <a:rPr lang="ko-KR" altLang="en-US" sz="1400" b="1" dirty="0">
                <a:solidFill>
                  <a:srgbClr val="545871"/>
                </a:solidFill>
              </a:rPr>
              <a:t>기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 설정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6859690" y="6070335"/>
            <a:ext cx="24786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어제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lt"/>
              </a:rPr>
              <a:t>썻던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 일기를 다시 상기시킴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  <a:endParaRPr lang="en-US" altLang="ko-KR" sz="1200" b="1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과거의 아이디어와 감성을 </a:t>
            </a:r>
            <a:r>
              <a:rPr lang="ko-KR" altLang="en-US" sz="1000" b="1" dirty="0" smtClean="0">
                <a:latin typeface="+mj-lt"/>
              </a:rPr>
              <a:t>가져옴</a:t>
            </a:r>
            <a:r>
              <a:rPr lang="en-US" altLang="ko-KR" sz="1000" b="1" dirty="0" smtClean="0">
                <a:latin typeface="+mj-lt"/>
              </a:rPr>
              <a:t>.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363" y="1369775"/>
            <a:ext cx="1968303" cy="41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달 67"/>
          <p:cNvSpPr/>
          <p:nvPr/>
        </p:nvSpPr>
        <p:spPr>
          <a:xfrm rot="2992276">
            <a:off x="4269242" y="104679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달 77"/>
          <p:cNvSpPr/>
          <p:nvPr/>
        </p:nvSpPr>
        <p:spPr>
          <a:xfrm rot="19709017">
            <a:off x="4187602" y="503096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달 78"/>
          <p:cNvSpPr/>
          <p:nvPr/>
        </p:nvSpPr>
        <p:spPr>
          <a:xfrm rot="12445352">
            <a:off x="6138228" y="4984714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달 79"/>
          <p:cNvSpPr/>
          <p:nvPr/>
        </p:nvSpPr>
        <p:spPr>
          <a:xfrm rot="8381967">
            <a:off x="6056587" y="109255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액자 80"/>
          <p:cNvSpPr/>
          <p:nvPr/>
        </p:nvSpPr>
        <p:spPr>
          <a:xfrm>
            <a:off x="4353942" y="2136662"/>
            <a:ext cx="861223" cy="3372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6628" y="1398908"/>
            <a:ext cx="1968303" cy="404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달 83"/>
          <p:cNvSpPr/>
          <p:nvPr/>
        </p:nvSpPr>
        <p:spPr>
          <a:xfrm rot="2992276">
            <a:off x="9653507" y="104679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달 84"/>
          <p:cNvSpPr/>
          <p:nvPr/>
        </p:nvSpPr>
        <p:spPr>
          <a:xfrm rot="19709017">
            <a:off x="9571867" y="503096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달 85"/>
          <p:cNvSpPr/>
          <p:nvPr/>
        </p:nvSpPr>
        <p:spPr>
          <a:xfrm rot="12445352">
            <a:off x="11522493" y="4984714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달 86"/>
          <p:cNvSpPr/>
          <p:nvPr/>
        </p:nvSpPr>
        <p:spPr>
          <a:xfrm rot="8381967">
            <a:off x="11440852" y="109255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액자 89"/>
          <p:cNvSpPr/>
          <p:nvPr/>
        </p:nvSpPr>
        <p:spPr>
          <a:xfrm>
            <a:off x="10260168" y="3148108"/>
            <a:ext cx="861223" cy="3372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 smtClean="0">
                <a:solidFill>
                  <a:srgbClr val="545871"/>
                </a:solidFill>
              </a:rPr>
              <a:t>Miracle Diary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제품 및 서비스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143" y="70356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사업 개요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116" y="1355391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시장 특성 분석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934" y="2007218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제품 및 서비스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0847" y="265904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88CA6"/>
                </a:solidFill>
              </a:rPr>
              <a:t>미래 지향성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3992337" y="694187"/>
            <a:ext cx="11429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i="1" dirty="0" smtClean="0">
                <a:solidFill>
                  <a:prstClr val="white">
                    <a:lumMod val="50000"/>
                  </a:prstClr>
                </a:solidFill>
              </a:rPr>
              <a:t>서비스 형태 </a:t>
            </a:r>
            <a:endParaRPr lang="en-US" altLang="ko-KR" sz="1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75" name="Picture 3" descr="C:\Users\Admin\Desktop\ppt\image\캡쳐\메인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15" y="1356382"/>
            <a:ext cx="1968303" cy="41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 rot="2992276">
            <a:off x="1716494" y="104679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달 92"/>
          <p:cNvSpPr/>
          <p:nvPr/>
        </p:nvSpPr>
        <p:spPr>
          <a:xfrm rot="19709017">
            <a:off x="1634854" y="503096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달 93"/>
          <p:cNvSpPr/>
          <p:nvPr/>
        </p:nvSpPr>
        <p:spPr>
          <a:xfrm rot="12445352">
            <a:off x="3585480" y="4984714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달 94"/>
          <p:cNvSpPr/>
          <p:nvPr/>
        </p:nvSpPr>
        <p:spPr>
          <a:xfrm rot="8381967">
            <a:off x="3503839" y="1092553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0364" y="1363494"/>
            <a:ext cx="1956282" cy="41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달 97"/>
          <p:cNvSpPr/>
          <p:nvPr/>
        </p:nvSpPr>
        <p:spPr>
          <a:xfrm rot="2992276">
            <a:off x="4371233" y="105390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달 98"/>
          <p:cNvSpPr/>
          <p:nvPr/>
        </p:nvSpPr>
        <p:spPr>
          <a:xfrm rot="19709017">
            <a:off x="4305921" y="5038072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달 99"/>
          <p:cNvSpPr/>
          <p:nvPr/>
        </p:nvSpPr>
        <p:spPr>
          <a:xfrm rot="12445352">
            <a:off x="6240219" y="4991826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달 100"/>
          <p:cNvSpPr/>
          <p:nvPr/>
        </p:nvSpPr>
        <p:spPr>
          <a:xfrm rot="8381967">
            <a:off x="6158578" y="109966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4592052" y="5654837"/>
            <a:ext cx="16329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err="1" smtClean="0">
                <a:solidFill>
                  <a:srgbClr val="545871"/>
                </a:solidFill>
              </a:rPr>
              <a:t>알람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 설정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104" name="달 103"/>
          <p:cNvSpPr/>
          <p:nvPr/>
        </p:nvSpPr>
        <p:spPr>
          <a:xfrm rot="2992276">
            <a:off x="7015074" y="104428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달 104"/>
          <p:cNvSpPr/>
          <p:nvPr/>
        </p:nvSpPr>
        <p:spPr>
          <a:xfrm rot="19709017">
            <a:off x="6933434" y="5028447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달 105"/>
          <p:cNvSpPr/>
          <p:nvPr/>
        </p:nvSpPr>
        <p:spPr>
          <a:xfrm rot="12445352">
            <a:off x="8884060" y="4982201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달 106"/>
          <p:cNvSpPr/>
          <p:nvPr/>
        </p:nvSpPr>
        <p:spPr>
          <a:xfrm rot="8381967">
            <a:off x="8802419" y="1090040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7094037" y="5654837"/>
            <a:ext cx="19424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45871"/>
                </a:solidFill>
              </a:rPr>
              <a:t>&lt;Notification</a:t>
            </a:r>
            <a:r>
              <a:rPr lang="ko-KR" altLang="en-US" sz="1400" b="1" dirty="0">
                <a:solidFill>
                  <a:srgbClr val="545871"/>
                </a:solidFill>
              </a:rPr>
              <a:t> 화면</a:t>
            </a:r>
            <a:r>
              <a:rPr lang="en-US" altLang="ko-KR" sz="1400" b="1" dirty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8194" y="1279701"/>
            <a:ext cx="1968303" cy="41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달 109"/>
          <p:cNvSpPr/>
          <p:nvPr/>
        </p:nvSpPr>
        <p:spPr>
          <a:xfrm rot="2992276">
            <a:off x="9653508" y="101485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9709017">
            <a:off x="9571868" y="4999022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2445352">
            <a:off x="11522494" y="4952776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8381967">
            <a:off x="11440853" y="1060615"/>
            <a:ext cx="321205" cy="656272"/>
          </a:xfrm>
          <a:prstGeom prst="moon">
            <a:avLst>
              <a:gd name="adj" fmla="val 47768"/>
            </a:avLst>
          </a:prstGeom>
          <a:solidFill>
            <a:srgbClr val="F7EBEB"/>
          </a:solidFill>
          <a:ln>
            <a:solidFill>
              <a:srgbClr val="F7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액자 116"/>
          <p:cNvSpPr/>
          <p:nvPr/>
        </p:nvSpPr>
        <p:spPr>
          <a:xfrm>
            <a:off x="7111795" y="2417898"/>
            <a:ext cx="1863247" cy="604740"/>
          </a:xfrm>
          <a:prstGeom prst="frame">
            <a:avLst>
              <a:gd name="adj1" fmla="val 71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액자 131"/>
          <p:cNvSpPr/>
          <p:nvPr/>
        </p:nvSpPr>
        <p:spPr>
          <a:xfrm>
            <a:off x="2753766" y="4471515"/>
            <a:ext cx="446836" cy="369136"/>
          </a:xfrm>
          <a:prstGeom prst="frame">
            <a:avLst>
              <a:gd name="adj1" fmla="val 166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>
            <a:stCxn id="132" idx="0"/>
          </p:cNvCxnSpPr>
          <p:nvPr/>
        </p:nvCxnSpPr>
        <p:spPr>
          <a:xfrm rot="5400000" flipH="1" flipV="1">
            <a:off x="3596565" y="3601556"/>
            <a:ext cx="250579" cy="1489341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6656685" y="5957012"/>
            <a:ext cx="2681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FF0000"/>
                </a:solidFill>
                <a:latin typeface="+mj-lt"/>
              </a:rPr>
              <a:t>알람을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 통해 일기 작성을 유도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하루 일정을 관리하고 망각을 최소화하고</a:t>
            </a:r>
            <a:endParaRPr lang="en-US" altLang="ko-KR" sz="10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atin typeface="+mj-lt"/>
              </a:rPr>
              <a:t>앱</a:t>
            </a:r>
            <a:r>
              <a:rPr lang="ko-KR" altLang="en-US" sz="1000" b="1" dirty="0" smtClean="0">
                <a:latin typeface="+mj-lt"/>
              </a:rPr>
              <a:t> 사용자의 이용률을 높임</a:t>
            </a:r>
            <a:r>
              <a:rPr lang="en-US" altLang="ko-KR" sz="1000" b="1" dirty="0" smtClean="0">
                <a:latin typeface="+mj-lt"/>
              </a:rPr>
              <a:t>.</a:t>
            </a:r>
            <a:endParaRPr lang="en-US" altLang="ko-KR" sz="1000" b="1" dirty="0">
              <a:latin typeface="+mj-lt"/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6629" y="1324445"/>
            <a:ext cx="1968302" cy="41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818026" y="4778342"/>
            <a:ext cx="32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액자 47"/>
          <p:cNvSpPr/>
          <p:nvPr/>
        </p:nvSpPr>
        <p:spPr>
          <a:xfrm>
            <a:off x="3199819" y="4471516"/>
            <a:ext cx="446836" cy="369136"/>
          </a:xfrm>
          <a:prstGeom prst="frame">
            <a:avLst>
              <a:gd name="adj1" fmla="val 166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4079" y="4778343"/>
            <a:ext cx="32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4801" y="5687415"/>
            <a:ext cx="32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9749037" y="5646143"/>
            <a:ext cx="18834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45871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45871"/>
                </a:solidFill>
              </a:rPr>
              <a:t>달력 화면</a:t>
            </a:r>
            <a:r>
              <a:rPr lang="en-US" altLang="ko-KR" sz="1400" b="1" dirty="0" smtClean="0">
                <a:solidFill>
                  <a:srgbClr val="545871"/>
                </a:solidFill>
              </a:rPr>
              <a:t>&gt;</a:t>
            </a:r>
            <a:endParaRPr lang="en-US" altLang="ko-KR" sz="1400" b="1" dirty="0">
              <a:solidFill>
                <a:srgbClr val="54587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9451453" y="6046652"/>
            <a:ext cx="247865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날짜 별로 일기를 모아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lt"/>
              </a:rPr>
              <a:t>볼수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 있음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 </a:t>
            </a:r>
            <a:r>
              <a:rPr lang="ko-KR" altLang="en-US" sz="1000" b="1" dirty="0" smtClean="0">
                <a:latin typeface="+mj-lt"/>
              </a:rPr>
              <a:t>추후 공유 다이어리로 개발 예정</a:t>
            </a:r>
            <a:r>
              <a:rPr lang="en-US" altLang="ko-KR" sz="1000" b="1" dirty="0" smtClean="0">
                <a:latin typeface="+mj-lt"/>
              </a:rPr>
              <a:t>.</a:t>
            </a:r>
            <a:endParaRPr lang="en-US" altLang="ko-KR" sz="10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60645" y="5684387"/>
            <a:ext cx="32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268BA74-94BA-42C9-A634-41DF6B00D591}"/>
              </a:ext>
            </a:extLst>
          </p:cNvPr>
          <p:cNvSpPr/>
          <p:nvPr/>
        </p:nvSpPr>
        <p:spPr>
          <a:xfrm>
            <a:off x="4342623" y="6022940"/>
            <a:ext cx="24786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아침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저녁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lt"/>
              </a:rPr>
              <a:t>알람</a:t>
            </a:r>
            <a:r>
              <a:rPr lang="ko-KR" altLang="en-US" sz="1200" b="1" dirty="0" smtClean="0">
                <a:solidFill>
                  <a:srgbClr val="FF0000"/>
                </a:solidFill>
                <a:latin typeface="+mj-lt"/>
              </a:rPr>
              <a:t> 시간 설정 함</a:t>
            </a:r>
            <a:r>
              <a:rPr lang="en-US" altLang="ko-KR" sz="1200" b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j-lt"/>
              </a:rPr>
              <a:t>아침과 저녁 일기 작성을 </a:t>
            </a:r>
            <a:r>
              <a:rPr lang="ko-KR" altLang="en-US" sz="1000" b="1" dirty="0" smtClean="0">
                <a:latin typeface="+mj-lt"/>
              </a:rPr>
              <a:t>유발시킴</a:t>
            </a:r>
            <a:r>
              <a:rPr lang="en-US" altLang="ko-KR" sz="1000" b="1" dirty="0" smtClean="0">
                <a:latin typeface="+mj-lt"/>
              </a:rPr>
              <a:t>.</a:t>
            </a:r>
            <a:endParaRPr lang="en-US" altLang="ko-KR" sz="1000" b="1" dirty="0">
              <a:latin typeface="+mj-lt"/>
            </a:endParaRPr>
          </a:p>
        </p:txBody>
      </p:sp>
      <p:sp>
        <p:nvSpPr>
          <p:cNvPr id="60" name="액자 59"/>
          <p:cNvSpPr/>
          <p:nvPr/>
        </p:nvSpPr>
        <p:spPr>
          <a:xfrm>
            <a:off x="9759154" y="3918567"/>
            <a:ext cx="1863247" cy="859776"/>
          </a:xfrm>
          <a:prstGeom prst="frame">
            <a:avLst>
              <a:gd name="adj1" fmla="val 71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650</Words>
  <Application>Microsoft Office PowerPoint</Application>
  <PresentationFormat>사용자 지정</PresentationFormat>
  <Paragraphs>166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67</cp:revision>
  <dcterms:created xsi:type="dcterms:W3CDTF">2019-07-03T03:53:23Z</dcterms:created>
  <dcterms:modified xsi:type="dcterms:W3CDTF">2019-10-24T20:29:23Z</dcterms:modified>
</cp:coreProperties>
</file>