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handoutMasterIdLst>
    <p:handoutMasterId r:id="rId23"/>
  </p:handoutMasterIdLst>
  <p:sldIdLst>
    <p:sldId id="314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9" r:id="rId17"/>
    <p:sldId id="310" r:id="rId18"/>
    <p:sldId id="311" r:id="rId19"/>
    <p:sldId id="312" r:id="rId20"/>
    <p:sldId id="31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  <a:srgbClr val="FEFEF4"/>
    <a:srgbClr val="FDFDDF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406" autoAdjust="0"/>
  </p:normalViewPr>
  <p:slideViewPr>
    <p:cSldViewPr snapToGrid="0" showGuides="1">
      <p:cViewPr varScale="1">
        <p:scale>
          <a:sx n="116" d="100"/>
          <a:sy n="116" d="100"/>
        </p:scale>
        <p:origin x="-390" y="-108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 smtClean="0"/>
              <a:t>우리나라 연도별 해외 </a:t>
            </a:r>
            <a:r>
              <a:rPr lang="ko-KR" altLang="en-US" dirty="0"/>
              <a:t>여행객 </a:t>
            </a:r>
            <a:r>
              <a:rPr lang="ko-KR" altLang="en-US" dirty="0" smtClean="0"/>
              <a:t>수치</a:t>
            </a:r>
            <a:endParaRPr lang="ko-KR" alt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해외 여행객 증가 수치</c:v>
                </c:pt>
              </c:strCache>
            </c:strRef>
          </c:tx>
          <c:cat>
            <c:numRef>
              <c:f>Sheet1!$A$2:$A$11</c:f>
              <c:numCache>
                <c:formatCode>General</c:formatCod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949.4</c:v>
                </c:pt>
                <c:pt idx="1">
                  <c:v>1248.8</c:v>
                </c:pt>
                <c:pt idx="2">
                  <c:v>1269.4000000000001</c:v>
                </c:pt>
                <c:pt idx="3">
                  <c:v>1373.7</c:v>
                </c:pt>
                <c:pt idx="4">
                  <c:v>1484.6</c:v>
                </c:pt>
                <c:pt idx="5">
                  <c:v>1608.1</c:v>
                </c:pt>
                <c:pt idx="6">
                  <c:v>1931</c:v>
                </c:pt>
                <c:pt idx="7">
                  <c:v>2238.3000000000002</c:v>
                </c:pt>
                <c:pt idx="8">
                  <c:v>2649.6</c:v>
                </c:pt>
                <c:pt idx="9">
                  <c:v>2869.6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117056"/>
        <c:axId val="38019648"/>
      </c:lineChart>
      <c:catAx>
        <c:axId val="351170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 baseline="0"/>
            </a:pPr>
            <a:endParaRPr lang="ko-KR"/>
          </a:p>
        </c:txPr>
        <c:crossAx val="38019648"/>
        <c:crosses val="autoZero"/>
        <c:auto val="1"/>
        <c:lblAlgn val="ctr"/>
        <c:lblOffset val="100"/>
        <c:noMultiLvlLbl val="0"/>
      </c:catAx>
      <c:valAx>
        <c:axId val="38019648"/>
        <c:scaling>
          <c:orientation val="minMax"/>
          <c:max val="3000"/>
          <c:min val="900"/>
        </c:scaling>
        <c:delete val="0"/>
        <c:axPos val="l"/>
        <c:majorGridlines/>
        <c:numFmt formatCode="#,##0&quot;만(명)&quot;" sourceLinked="0"/>
        <c:majorTickMark val="out"/>
        <c:minorTickMark val="none"/>
        <c:tickLblPos val="nextTo"/>
        <c:crossAx val="35117056"/>
        <c:crosses val="autoZero"/>
        <c:crossBetween val="between"/>
        <c:minorUnit val="100"/>
      </c:valAx>
    </c:plotArea>
    <c:plotVisOnly val="1"/>
    <c:dispBlanksAs val="gap"/>
    <c:showDLblsOverMax val="0"/>
  </c:chart>
  <c:spPr>
    <a:ln>
      <a:solidFill>
        <a:schemeClr val="accent1">
          <a:shade val="50000"/>
        </a:schemeClr>
      </a:solidFill>
    </a:ln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2019-10-24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80742" y="1286802"/>
            <a:ext cx="2731017" cy="3513401"/>
            <a:chOff x="330744" y="361950"/>
            <a:chExt cx="2731017" cy="3513401"/>
          </a:xfrm>
        </p:grpSpPr>
        <p:sp>
          <p:nvSpPr>
            <p:cNvPr id="7" name="TextBox 6"/>
            <p:cNvSpPr txBox="1"/>
            <p:nvPr/>
          </p:nvSpPr>
          <p:spPr>
            <a:xfrm>
              <a:off x="453355" y="459031"/>
              <a:ext cx="2608406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 smtClean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Trip</a:t>
              </a:r>
            </a:p>
            <a:p>
              <a:r>
                <a:rPr lang="en-US" altLang="ko-KR" sz="7200" b="1" spc="-300" dirty="0" smtClean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Tour</a:t>
              </a:r>
            </a:p>
            <a:p>
              <a:r>
                <a:rPr lang="en-US" altLang="ko-KR" sz="7200" b="1" spc="-300" dirty="0" smtClean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Guide</a:t>
              </a:r>
              <a:endParaRPr lang="ko-KR" altLang="en-US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0744" y="361950"/>
              <a:ext cx="2608406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 smtClean="0">
                  <a:solidFill>
                    <a:schemeClr val="accent1">
                      <a:alpha val="70000"/>
                    </a:schemeClr>
                  </a:solidFill>
                </a:rPr>
                <a:t>Trip</a:t>
              </a:r>
            </a:p>
            <a:p>
              <a:r>
                <a:rPr lang="en-US" altLang="ko-KR" sz="7200" b="1" spc="-300" dirty="0" smtClean="0">
                  <a:solidFill>
                    <a:schemeClr val="accent1">
                      <a:alpha val="70000"/>
                    </a:schemeClr>
                  </a:solidFill>
                </a:rPr>
                <a:t>Tour</a:t>
              </a:r>
            </a:p>
            <a:p>
              <a:r>
                <a:rPr lang="en-US" altLang="ko-KR" sz="7200" b="1" spc="-300" dirty="0" smtClean="0">
                  <a:solidFill>
                    <a:schemeClr val="accent1">
                      <a:alpha val="70000"/>
                    </a:schemeClr>
                  </a:solidFill>
                </a:rPr>
                <a:t>Guide</a:t>
              </a:r>
              <a:endParaRPr lang="en-US" altLang="ko-KR" sz="7200" b="1" spc="-300" dirty="0" smtClean="0">
                <a:solidFill>
                  <a:schemeClr val="accent1">
                    <a:alpha val="70000"/>
                  </a:schemeClr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328529" y="5629951"/>
            <a:ext cx="1802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MD개성체" pitchFamily="18" charset="-127"/>
                <a:ea typeface="MD개성체" pitchFamily="18" charset="-127"/>
              </a:rPr>
              <a:t>조장 </a:t>
            </a:r>
            <a:r>
              <a:rPr lang="en-US" altLang="ko-KR" dirty="0" smtClean="0">
                <a:latin typeface="MD개성체" pitchFamily="18" charset="-127"/>
                <a:ea typeface="MD개성체" pitchFamily="18" charset="-127"/>
              </a:rPr>
              <a:t>: </a:t>
            </a:r>
            <a:r>
              <a:rPr lang="ko-KR" altLang="en-US" dirty="0" smtClean="0">
                <a:latin typeface="MD개성체" pitchFamily="18" charset="-127"/>
                <a:ea typeface="MD개성체" pitchFamily="18" charset="-127"/>
              </a:rPr>
              <a:t>김기태</a:t>
            </a:r>
            <a:endParaRPr lang="en-US" altLang="ko-KR" dirty="0" smtClean="0">
              <a:latin typeface="MD개성체" pitchFamily="18" charset="-127"/>
              <a:ea typeface="MD개성체" pitchFamily="18" charset="-127"/>
            </a:endParaRPr>
          </a:p>
          <a:p>
            <a:r>
              <a:rPr lang="ko-KR" altLang="en-US" dirty="0" smtClean="0">
                <a:latin typeface="MD개성체" pitchFamily="18" charset="-127"/>
                <a:ea typeface="MD개성체" pitchFamily="18" charset="-127"/>
              </a:rPr>
              <a:t>조원 </a:t>
            </a:r>
            <a:r>
              <a:rPr lang="en-US" altLang="ko-KR" dirty="0" smtClean="0">
                <a:latin typeface="MD개성체" pitchFamily="18" charset="-127"/>
                <a:ea typeface="MD개성체" pitchFamily="18" charset="-127"/>
              </a:rPr>
              <a:t>: </a:t>
            </a:r>
            <a:r>
              <a:rPr lang="ko-KR" altLang="en-US" dirty="0" smtClean="0">
                <a:latin typeface="MD개성체" pitchFamily="18" charset="-127"/>
                <a:ea typeface="MD개성체" pitchFamily="18" charset="-127"/>
              </a:rPr>
              <a:t>하혜성</a:t>
            </a:r>
            <a:endParaRPr lang="ko-KR" altLang="en-US" dirty="0">
              <a:latin typeface="MD개성체" pitchFamily="18" charset="-127"/>
              <a:ea typeface="MD개성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47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2725426" cy="660429"/>
            <a:chOff x="1188881" y="351819"/>
            <a:chExt cx="2725426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프로젝</a:t>
              </a:r>
              <a:r>
                <a:rPr lang="ko-KR" altLang="en-US" sz="1200" dirty="0"/>
                <a:t>트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272542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smtClean="0"/>
                <a:t>App </a:t>
              </a:r>
              <a:r>
                <a:rPr lang="ko-KR" altLang="en-US" sz="2200" dirty="0" smtClean="0"/>
                <a:t>설계</a:t>
              </a:r>
              <a:r>
                <a:rPr lang="en-US" altLang="ko-KR" sz="2200" dirty="0" smtClean="0"/>
                <a:t>(</a:t>
              </a:r>
              <a:r>
                <a:rPr lang="ko-KR" altLang="en-US" sz="2200" dirty="0" smtClean="0"/>
                <a:t>주요 기능</a:t>
              </a:r>
              <a:r>
                <a:rPr lang="en-US" altLang="ko-KR" sz="2200" dirty="0" smtClean="0"/>
                <a:t>)</a:t>
              </a:r>
              <a:endParaRPr lang="ko-KR" altLang="en-US" sz="22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0138" y="2411110"/>
            <a:ext cx="34179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/>
              <a:t>선택 도시에서 할 수 있는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유명한</a:t>
            </a:r>
            <a:r>
              <a:rPr lang="en-US" altLang="ko-KR" sz="1400" dirty="0" smtClean="0"/>
              <a:t>) Activity List </a:t>
            </a:r>
            <a:r>
              <a:rPr lang="ko-KR" altLang="en-US" sz="1400" dirty="0" smtClean="0"/>
              <a:t>제공</a:t>
            </a:r>
            <a:endParaRPr lang="en-US" altLang="ko-KR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/>
              <a:t>선택한 </a:t>
            </a:r>
            <a:r>
              <a:rPr lang="en-US" altLang="ko-KR" sz="1400" dirty="0" smtClean="0"/>
              <a:t>Activity</a:t>
            </a:r>
            <a:r>
              <a:rPr lang="ko-KR" altLang="en-US" sz="1400" dirty="0" smtClean="0"/>
              <a:t>에 따른 준비물 </a:t>
            </a:r>
            <a:r>
              <a:rPr lang="en-US" altLang="ko-KR" sz="1400" dirty="0" smtClean="0"/>
              <a:t>List </a:t>
            </a:r>
            <a:r>
              <a:rPr lang="ko-KR" altLang="en-US" sz="1400" dirty="0" smtClean="0"/>
              <a:t>제공</a:t>
            </a:r>
            <a:endParaRPr lang="en-US" altLang="ko-KR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/>
              <a:t>해당 국가에서 반입을 금지하고 있는 물품 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를 제공</a:t>
            </a:r>
            <a:endParaRPr lang="en-US" altLang="ko-KR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585639" y="1718613"/>
            <a:ext cx="1226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여행  전</a:t>
            </a:r>
            <a:endParaRPr lang="ko-KR" alt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292659" y="2411110"/>
            <a:ext cx="37031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/>
              <a:t>여행 국가의 인기 </a:t>
            </a:r>
            <a:r>
              <a:rPr lang="ko-KR" altLang="en-US" sz="1400" dirty="0" err="1" smtClean="0"/>
              <a:t>음원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Top 20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Music Video</a:t>
            </a:r>
            <a:r>
              <a:rPr lang="ko-KR" altLang="en-US" sz="1400" dirty="0" smtClean="0"/>
              <a:t>를 </a:t>
            </a:r>
            <a:r>
              <a:rPr lang="en-US" altLang="ko-KR" sz="1400" dirty="0" err="1" smtClean="0"/>
              <a:t>Youtube</a:t>
            </a:r>
            <a:r>
              <a:rPr lang="ko-KR" altLang="en-US" sz="1400" dirty="0" smtClean="0"/>
              <a:t>에 </a:t>
            </a:r>
            <a:r>
              <a:rPr lang="en-US" altLang="ko-KR" sz="1400" dirty="0" err="1" smtClean="0"/>
              <a:t>PlayList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제공</a:t>
            </a:r>
            <a:endParaRPr lang="en-US" altLang="ko-KR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/>
              <a:t>비상시를 대비하는 해당 국가의 영사관 정보를 제공</a:t>
            </a:r>
            <a:endParaRPr lang="en-US" altLang="ko-KR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5479562" y="1718613"/>
            <a:ext cx="132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여행  중</a:t>
            </a:r>
            <a:endParaRPr lang="ko-KR" altLang="en-US" sz="2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474850" y="241111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/>
              <a:t>여행을 다녀온 도시를 </a:t>
            </a:r>
            <a:r>
              <a:rPr lang="en-US" altLang="ko-KR" sz="1400" dirty="0" smtClean="0"/>
              <a:t>Google Map</a:t>
            </a:r>
            <a:r>
              <a:rPr lang="ko-KR" altLang="en-US" sz="1400" dirty="0" smtClean="0"/>
              <a:t>에 표시</a:t>
            </a:r>
            <a:endParaRPr lang="en-US" altLang="ko-KR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9194381" y="1718613"/>
            <a:ext cx="1369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여행  후</a:t>
            </a:r>
            <a:endParaRPr lang="ko-KR" altLang="en-US" sz="2000" b="1" dirty="0"/>
          </a:p>
        </p:txBody>
      </p:sp>
      <p:sp>
        <p:nvSpPr>
          <p:cNvPr id="37" name="오른쪽 화살표 36"/>
          <p:cNvSpPr/>
          <p:nvPr/>
        </p:nvSpPr>
        <p:spPr>
          <a:xfrm>
            <a:off x="3623015" y="1810656"/>
            <a:ext cx="864096" cy="21602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7770817" y="1810656"/>
            <a:ext cx="864096" cy="21602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Admin\Downloads\Downloads\beach_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9" y="43942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ownloads\Downloads\buildings_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045" y="437515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\Downloads\Downloads\cruise_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844" y="4279900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\Downloads\Downloads\cycling_5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482" y="437515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\Downloads\Downloads\golf_5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388" y="437515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Admin\Downloads\logo-youtube-png-clipart-38193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280" y="3983891"/>
            <a:ext cx="1157896" cy="116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dmin\Downloads\kisspng-google-maps-google-logo-trekstone-financial-google-maps-5b24b5d8680e83.566573441529132504426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946" y="4022527"/>
            <a:ext cx="2348639" cy="108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66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980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chemeClr val="tx2"/>
                </a:solidFill>
              </a:rPr>
              <a:t>App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09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2787943" cy="660429"/>
            <a:chOff x="1188881" y="351819"/>
            <a:chExt cx="2787943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App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278794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/>
                <a:t>여행 선택</a:t>
              </a:r>
              <a:r>
                <a:rPr lang="en-US" altLang="ko-KR" sz="2200" dirty="0" smtClean="0"/>
                <a:t>(</a:t>
              </a:r>
              <a:r>
                <a:rPr lang="ko-KR" altLang="en-US" sz="2200" dirty="0" smtClean="0"/>
                <a:t>생</a:t>
              </a:r>
              <a:r>
                <a:rPr lang="ko-KR" altLang="en-US" sz="2200" dirty="0"/>
                <a:t>성</a:t>
              </a:r>
              <a:r>
                <a:rPr lang="en-US" altLang="ko-KR" sz="2200" dirty="0" smtClean="0"/>
                <a:t>)</a:t>
              </a:r>
              <a:r>
                <a:rPr lang="ko-KR" altLang="en-US" sz="2200" dirty="0" smtClean="0"/>
                <a:t> 화면</a:t>
              </a:r>
              <a:endParaRPr lang="ko-KR" altLang="en-US" sz="2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408714" y="2041071"/>
            <a:ext cx="4816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전에 저장해두었던 여행 불러오기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Or </a:t>
            </a:r>
            <a:r>
              <a:rPr lang="ko-KR" altLang="en-US" dirty="0" smtClean="0"/>
              <a:t>새로운 여행 생성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4" y="1844824"/>
            <a:ext cx="2349000" cy="41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5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2316660" cy="660429"/>
            <a:chOff x="1188881" y="351819"/>
            <a:chExt cx="2316660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App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23166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/>
                <a:t>새로운 여행 생성</a:t>
              </a:r>
              <a:endParaRPr lang="ko-KR" altLang="en-US" sz="2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129985" y="2106384"/>
            <a:ext cx="301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여행을 가려는 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하고자 하는 </a:t>
            </a:r>
            <a:r>
              <a:rPr lang="en-US" altLang="ko-KR" dirty="0" smtClean="0"/>
              <a:t>Activity</a:t>
            </a:r>
            <a:r>
              <a:rPr lang="ko-KR" altLang="en-US" dirty="0" smtClean="0"/>
              <a:t>를 선택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838752" y="2106384"/>
            <a:ext cx="3162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정보를 기입하였으면 여행의 </a:t>
            </a:r>
            <a:r>
              <a:rPr lang="ko-KR" altLang="en-US" smtClean="0"/>
              <a:t>이름을 지정하고 모든 설정을 저장</a:t>
            </a:r>
            <a:endParaRPr lang="ko-KR" altLang="en-US" dirty="0"/>
          </a:p>
        </p:txBody>
      </p:sp>
      <p:pic>
        <p:nvPicPr>
          <p:cNvPr id="1026" name="Picture 2" descr="C:\Users\Admin\Documents\GitHub\TripTourGuide\img\addingcit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96" y="1840872"/>
            <a:ext cx="2349000" cy="41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ocuments\GitHub\TripTourGuide\img\namingtri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278" y="1954696"/>
            <a:ext cx="2349000" cy="41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10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2787943" cy="660429"/>
            <a:chOff x="1188881" y="351819"/>
            <a:chExt cx="2787943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App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278794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/>
                <a:t>여행 전</a:t>
              </a:r>
              <a:r>
                <a:rPr lang="en-US" altLang="ko-KR" sz="2200" dirty="0" smtClean="0"/>
                <a:t>(</a:t>
              </a:r>
              <a:r>
                <a:rPr lang="ko-KR" altLang="en-US" sz="2200" dirty="0" smtClean="0"/>
                <a:t>준비물 준비</a:t>
              </a:r>
              <a:r>
                <a:rPr lang="en-US" altLang="ko-KR" sz="2200" dirty="0" smtClean="0"/>
                <a:t>)</a:t>
              </a:r>
              <a:endParaRPr lang="ko-KR" altLang="en-US" sz="22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129985" y="2106384"/>
            <a:ext cx="3016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선택된 국가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도시</a:t>
            </a:r>
            <a:r>
              <a:rPr lang="en-US" altLang="ko-KR" dirty="0" smtClean="0"/>
              <a:t>, activity</a:t>
            </a:r>
            <a:r>
              <a:rPr lang="ko-KR" altLang="en-US" dirty="0" smtClean="0"/>
              <a:t>의 정보를 바탕으로 준비물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를 제공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38752" y="2106384"/>
            <a:ext cx="3162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 국가에서 반입이 금지된 물품을 소개함으로써 불필요한 짐을 차단</a:t>
            </a:r>
            <a:endParaRPr lang="ko-KR" altLang="en-US" dirty="0"/>
          </a:p>
        </p:txBody>
      </p:sp>
      <p:pic>
        <p:nvPicPr>
          <p:cNvPr id="2050" name="Picture 2" descr="C:\Users\Admin\Documents\GitHub\TripTourGuide\img\preparingsuppl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66" y="1845288"/>
            <a:ext cx="2349000" cy="41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\Documents\GitHub\TripTourGuide\img\prohibiteditem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278" y="1952429"/>
            <a:ext cx="2349000" cy="41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77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6268063" cy="660429"/>
            <a:chOff x="1188881" y="351819"/>
            <a:chExt cx="6268063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App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626806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/>
                <a:t>여행 중</a:t>
              </a:r>
              <a:r>
                <a:rPr lang="en-US" altLang="ko-KR" sz="2200" dirty="0" smtClean="0"/>
                <a:t>(</a:t>
              </a:r>
              <a:r>
                <a:rPr lang="ko-KR" altLang="en-US" sz="2200" dirty="0" smtClean="0"/>
                <a:t>현지 인기 음악 재생 </a:t>
              </a:r>
              <a:r>
                <a:rPr lang="en-US" altLang="ko-KR" sz="2200" dirty="0" smtClean="0"/>
                <a:t>&amp; </a:t>
              </a:r>
              <a:r>
                <a:rPr lang="ko-KR" altLang="en-US" sz="2200" dirty="0" smtClean="0"/>
                <a:t>영사관 정보 제공</a:t>
              </a:r>
              <a:r>
                <a:rPr lang="en-US" altLang="ko-KR" sz="2200" dirty="0" smtClean="0"/>
                <a:t>)</a:t>
              </a:r>
              <a:endParaRPr lang="ko-KR" altLang="en-US" sz="22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129985" y="2106384"/>
            <a:ext cx="3016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선택된 여행 국가의 인기 </a:t>
            </a:r>
            <a:r>
              <a:rPr lang="ko-KR" altLang="en-US" dirty="0" err="1"/>
              <a:t>음원</a:t>
            </a:r>
            <a:r>
              <a:rPr lang="ko-KR" altLang="en-US" dirty="0"/>
              <a:t>  </a:t>
            </a:r>
            <a:r>
              <a:rPr lang="en-US" altLang="ko-KR" dirty="0"/>
              <a:t>Top 20</a:t>
            </a:r>
            <a:r>
              <a:rPr lang="ko-KR" altLang="en-US" dirty="0"/>
              <a:t>의 정보를 수집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인기 </a:t>
            </a:r>
            <a:r>
              <a:rPr lang="ko-KR" altLang="en-US" dirty="0" err="1"/>
              <a:t>음원의</a:t>
            </a:r>
            <a:r>
              <a:rPr lang="ko-KR" altLang="en-US" dirty="0"/>
              <a:t> </a:t>
            </a:r>
            <a:r>
              <a:rPr lang="en-US" altLang="ko-KR" dirty="0" err="1"/>
              <a:t>MusicVideo</a:t>
            </a:r>
            <a:r>
              <a:rPr lang="ko-KR" altLang="en-US" dirty="0"/>
              <a:t>를 </a:t>
            </a:r>
            <a:r>
              <a:rPr lang="en-US" altLang="ko-KR" dirty="0" err="1"/>
              <a:t>Youtube</a:t>
            </a:r>
            <a:r>
              <a:rPr lang="ko-KR" altLang="en-US" dirty="0"/>
              <a:t>를 통해 재생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38752" y="2106384"/>
            <a:ext cx="316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선택된 여행 국가의 모든 영사관의 정보를 제공</a:t>
            </a:r>
          </a:p>
        </p:txBody>
      </p:sp>
      <p:pic>
        <p:nvPicPr>
          <p:cNvPr id="3074" name="Picture 2" descr="C:\Users\Admin\Documents\GitHub\TripTourGuide\img\musicplay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74" y="1845288"/>
            <a:ext cx="2349000" cy="41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\Documents\GitHub\TripTourGuide\img\consulateinf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624" y="1951965"/>
            <a:ext cx="2349000" cy="41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11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3667992" cy="660429"/>
            <a:chOff x="1188881" y="351819"/>
            <a:chExt cx="3667992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App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36679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/>
                <a:t>여행 후</a:t>
              </a:r>
              <a:r>
                <a:rPr lang="en-US" altLang="ko-KR" sz="2200" dirty="0" smtClean="0"/>
                <a:t>(</a:t>
              </a:r>
              <a:r>
                <a:rPr lang="ko-KR" altLang="en-US" sz="2200" dirty="0" smtClean="0"/>
                <a:t>여행 지역 </a:t>
              </a:r>
              <a:r>
                <a:rPr lang="en-US" altLang="ko-KR" sz="2200" dirty="0" smtClean="0"/>
                <a:t>Mapping)</a:t>
              </a:r>
              <a:endParaRPr lang="ko-KR" altLang="en-US" sz="2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408714" y="2041071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여행을 다녀온 지역을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Mark</a:t>
            </a:r>
            <a:r>
              <a:rPr lang="ko-KR" altLang="en-US" dirty="0" smtClean="0"/>
              <a:t>해주는 기능 제공</a:t>
            </a:r>
            <a:endParaRPr lang="ko-KR" altLang="en-US" dirty="0"/>
          </a:p>
        </p:txBody>
      </p:sp>
      <p:pic>
        <p:nvPicPr>
          <p:cNvPr id="4098" name="Picture 2" descr="C:\Users\Admin\Documents\GitHub\TripTourGuide\img\mappingcit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86" y="1844824"/>
            <a:ext cx="2349000" cy="41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75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2901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 smtClean="0">
                <a:solidFill>
                  <a:schemeClr val="tx2"/>
                </a:solidFill>
              </a:rPr>
              <a:t>한계점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5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3099375" cy="660429"/>
            <a:chOff x="1188881" y="351819"/>
            <a:chExt cx="3099375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한계점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30993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/>
                <a:t>시간 부족 </a:t>
              </a:r>
              <a:r>
                <a:rPr lang="en-US" altLang="ko-KR" sz="2200" dirty="0" smtClean="0"/>
                <a:t>&amp; API </a:t>
              </a:r>
              <a:r>
                <a:rPr lang="ko-KR" altLang="en-US" sz="2200" dirty="0" err="1" smtClean="0"/>
                <a:t>미제</a:t>
              </a:r>
              <a:r>
                <a:rPr lang="ko-KR" altLang="en-US" sz="2200" dirty="0" err="1"/>
                <a:t>공</a:t>
              </a:r>
              <a:endParaRPr lang="ko-KR" altLang="en-US" sz="22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39551" y="2387623"/>
            <a:ext cx="9207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 세계 모든 도시에 대한 </a:t>
            </a:r>
            <a:r>
              <a:rPr lang="en-US" altLang="ko-KR" sz="1400" dirty="0" err="1" smtClean="0"/>
              <a:t>Acitivity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정보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및 반입 금지 물품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대사관 정보를 수집하기엔 시간 부족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→ </a:t>
            </a:r>
            <a:r>
              <a:rPr lang="ko-KR" altLang="en-US" sz="1400" dirty="0" smtClean="0"/>
              <a:t>현 </a:t>
            </a:r>
            <a:r>
              <a:rPr lang="en-US" altLang="ko-KR" sz="1400" dirty="0" err="1" smtClean="0"/>
              <a:t>ProtoType</a:t>
            </a:r>
            <a:r>
              <a:rPr lang="ko-KR" altLang="en-US" sz="1400" dirty="0" smtClean="0"/>
              <a:t>에서는 미국</a:t>
            </a:r>
            <a:r>
              <a:rPr lang="en-US" altLang="ko-KR" sz="1400" dirty="0" smtClean="0"/>
              <a:t>(Boston), </a:t>
            </a:r>
            <a:r>
              <a:rPr lang="ko-KR" altLang="en-US" sz="1400" dirty="0" smtClean="0"/>
              <a:t>캐나다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Montreal&amp;Ottawa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싱가포르</a:t>
            </a:r>
            <a:r>
              <a:rPr lang="en-US" altLang="ko-KR" sz="1400" dirty="0" smtClean="0"/>
              <a:t>(Singapore)</a:t>
            </a:r>
            <a:r>
              <a:rPr lang="ko-KR" altLang="en-US" sz="1400" dirty="0" smtClean="0"/>
              <a:t>에 대한 정보만 제공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3897965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Apple Music, </a:t>
            </a:r>
            <a:r>
              <a:rPr lang="en-US" altLang="ko-KR" sz="1400" dirty="0" err="1" smtClean="0"/>
              <a:t>Soundclound</a:t>
            </a:r>
            <a:r>
              <a:rPr lang="en-US" altLang="ko-KR" sz="1400" dirty="0" smtClean="0"/>
              <a:t>, Google Play Music </a:t>
            </a:r>
            <a:r>
              <a:rPr lang="ko-KR" altLang="en-US" sz="1400" dirty="0" smtClean="0"/>
              <a:t>등 대형 </a:t>
            </a:r>
            <a:r>
              <a:rPr lang="ko-KR" altLang="en-US" sz="1400" dirty="0" err="1" smtClean="0"/>
              <a:t>스트리밍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어플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API </a:t>
            </a:r>
            <a:r>
              <a:rPr lang="ko-KR" altLang="en-US" sz="1400" dirty="0" err="1" smtClean="0"/>
              <a:t>미제공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→ </a:t>
            </a:r>
            <a:r>
              <a:rPr lang="ko-KR" altLang="en-US" sz="1400" dirty="0" smtClean="0"/>
              <a:t>백그라운드 음악 재생 기능 불가능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Youtube</a:t>
            </a:r>
            <a:r>
              <a:rPr lang="ko-KR" altLang="en-US" sz="1400" dirty="0" smtClean="0"/>
              <a:t>에서 해당 </a:t>
            </a:r>
            <a:r>
              <a:rPr lang="ko-KR" altLang="en-US" sz="1400" dirty="0" err="1" smtClean="0"/>
              <a:t>음원에</a:t>
            </a:r>
            <a:r>
              <a:rPr lang="ko-KR" altLang="en-US" sz="1400" dirty="0" smtClean="0"/>
              <a:t> 대한 </a:t>
            </a:r>
            <a:r>
              <a:rPr lang="en-US" altLang="ko-KR" sz="1400" dirty="0" smtClean="0"/>
              <a:t>MV</a:t>
            </a:r>
            <a:r>
              <a:rPr lang="ko-KR" altLang="en-US" sz="1400" dirty="0" smtClean="0"/>
              <a:t>를 재생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39552" y="1987513"/>
            <a:ext cx="2505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정보 수집 시간  부족</a:t>
            </a:r>
            <a:endParaRPr lang="ko-KR" alt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39552" y="3497855"/>
            <a:ext cx="2709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API </a:t>
            </a:r>
            <a:r>
              <a:rPr lang="ko-KR" altLang="en-US" sz="2000" b="1" dirty="0" err="1" smtClean="0"/>
              <a:t>미제</a:t>
            </a:r>
            <a:r>
              <a:rPr lang="ko-KR" altLang="en-US" sz="2000" b="1" dirty="0" err="1"/>
              <a:t>공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7391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2901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 smtClean="0">
                <a:solidFill>
                  <a:schemeClr val="tx2"/>
                </a:solidFill>
              </a:rPr>
              <a:t>성장성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8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47408" y="1046549"/>
            <a:ext cx="3248864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여행 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TV </a:t>
            </a: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프로그램 증가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해외 관광객 증가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다양한 여행 관련  여행 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‘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예매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” App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당황스러운 사례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47408" y="3429000"/>
            <a:ext cx="2398733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여행 선택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(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생</a:t>
            </a: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성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)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실행 화면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여행 전 단계 실행 화면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여행 중 단계 실행화면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여행 후 단계 실행화면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12651" y="1046549"/>
            <a:ext cx="1153201" cy="369332"/>
            <a:chOff x="212651" y="3255887"/>
            <a:chExt cx="1153201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212651" y="3255887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   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7993" y="325588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150" dirty="0" smtClean="0">
                  <a:solidFill>
                    <a:schemeClr val="bg1"/>
                  </a:solidFill>
                </a:rPr>
                <a:t>개요</a:t>
              </a:r>
              <a:endParaRPr lang="ko-KR" altLang="en-US" b="1" spc="-1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12651" y="2575288"/>
            <a:ext cx="1576393" cy="369332"/>
            <a:chOff x="2356877" y="3206557"/>
            <a:chExt cx="1576393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2356877" y="3206557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  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02219" y="3206557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150" dirty="0" smtClean="0">
                  <a:solidFill>
                    <a:schemeClr val="bg1"/>
                  </a:solidFill>
                </a:rPr>
                <a:t>프로젝트</a:t>
              </a:r>
              <a:endParaRPr lang="ko-KR" altLang="en-US" b="1" spc="-1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12651" y="3429000"/>
            <a:ext cx="1225015" cy="369332"/>
            <a:chOff x="4952427" y="3207822"/>
            <a:chExt cx="1225015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4952427" y="3207822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  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97769" y="3207822"/>
              <a:ext cx="679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120" dirty="0" smtClean="0">
                  <a:solidFill>
                    <a:schemeClr val="bg1"/>
                  </a:solidFill>
                </a:rPr>
                <a:t>App</a:t>
              </a:r>
              <a:endParaRPr lang="ko-KR" altLang="en-US" b="1" spc="12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12651" y="4737050"/>
            <a:ext cx="1364797" cy="369332"/>
            <a:chOff x="6956206" y="3236652"/>
            <a:chExt cx="1364797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6956206" y="3236652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  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01548" y="3236652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150" dirty="0" smtClean="0">
                  <a:solidFill>
                    <a:schemeClr val="bg1"/>
                  </a:solidFill>
                </a:rPr>
                <a:t>한계</a:t>
              </a:r>
              <a:r>
                <a:rPr lang="ko-KR" altLang="en-US" b="1" spc="-150" dirty="0">
                  <a:solidFill>
                    <a:schemeClr val="bg1"/>
                  </a:solidFill>
                </a:rPr>
                <a:t>점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247408" y="2575288"/>
            <a:ext cx="1597710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App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설계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(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기능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)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47408" y="4737050"/>
            <a:ext cx="2670581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kern="0" spc="1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시간 부족 </a:t>
            </a:r>
            <a:r>
              <a:rPr lang="en-US" altLang="ko-KR" sz="1400" kern="0" spc="1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&amp; API </a:t>
            </a:r>
            <a:r>
              <a:rPr lang="ko-KR" altLang="en-US" sz="1400" kern="0" spc="10" dirty="0" err="1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미제공</a:t>
            </a:r>
            <a:endParaRPr lang="ko-KR" altLang="en-US" sz="1400" kern="0" spc="1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12651" y="5656121"/>
            <a:ext cx="1364797" cy="369332"/>
            <a:chOff x="6956206" y="3236652"/>
            <a:chExt cx="1364797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6956206" y="3236652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  </a:t>
              </a:r>
              <a:r>
                <a:rPr lang="en-US" altLang="ko-KR" dirty="0">
                  <a:solidFill>
                    <a:schemeClr val="bg1"/>
                  </a:solidFill>
                </a:rPr>
                <a:t>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01548" y="3236652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150" dirty="0" smtClean="0">
                  <a:solidFill>
                    <a:schemeClr val="bg1"/>
                  </a:solidFill>
                </a:rPr>
                <a:t>성장성</a:t>
              </a:r>
              <a:endParaRPr lang="ko-KR" altLang="en-US" b="1" spc="-15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247408" y="5656121"/>
            <a:ext cx="2150965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시장  성장  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&amp; 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협업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300630" cy="660429"/>
            <a:chOff x="1188881" y="351819"/>
            <a:chExt cx="2300630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성장</a:t>
              </a:r>
              <a:r>
                <a:rPr lang="ko-KR" altLang="en-US" sz="1200" dirty="0"/>
                <a:t>성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3006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/>
                <a:t>시장 성장 </a:t>
              </a:r>
              <a:r>
                <a:rPr lang="en-US" altLang="ko-KR" sz="2200" dirty="0" smtClean="0"/>
                <a:t>&amp; </a:t>
              </a:r>
              <a:r>
                <a:rPr lang="ko-KR" altLang="en-US" sz="2200" dirty="0" smtClean="0"/>
                <a:t>협</a:t>
              </a:r>
              <a:r>
                <a:rPr lang="ko-KR" altLang="en-US" sz="2200" dirty="0"/>
                <a:t>업</a:t>
              </a:r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8" y="1481805"/>
            <a:ext cx="3350576" cy="273630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162545" y="2916303"/>
            <a:ext cx="3995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전세계 지역의 정보 수집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&amp; </a:t>
            </a:r>
            <a:r>
              <a:rPr lang="ko-KR" altLang="en-US" sz="1200" dirty="0" smtClean="0"/>
              <a:t>다양한 언어 지원</a:t>
            </a:r>
            <a:endParaRPr lang="en-US" altLang="ko-KR" sz="1200" dirty="0" smtClean="0"/>
          </a:p>
          <a:p>
            <a:r>
              <a:rPr lang="en-US" altLang="ko-KR" sz="1200" dirty="0" smtClean="0"/>
              <a:t>Target : </a:t>
            </a:r>
            <a:r>
              <a:rPr lang="ko-KR" altLang="en-US" sz="1200" dirty="0" smtClean="0"/>
              <a:t>우리나라 관광객 → 세계 해외 관광객들을 사용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162545" y="2111293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전세계적으로 해외 관광 꾸준한 성장세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62545" y="5548304"/>
            <a:ext cx="3960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Spotify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등 대형 음악 </a:t>
            </a:r>
            <a:r>
              <a:rPr lang="ko-KR" altLang="en-US" sz="1400" dirty="0" err="1" smtClean="0"/>
              <a:t>스트리밍</a:t>
            </a:r>
            <a:r>
              <a:rPr lang="ko-KR" altLang="en-US" sz="1400" dirty="0" smtClean="0"/>
              <a:t> 사이트와 협업 </a:t>
            </a:r>
            <a:endParaRPr lang="en-US" altLang="ko-KR" sz="1400" dirty="0" smtClean="0"/>
          </a:p>
          <a:p>
            <a:r>
              <a:rPr lang="ko-KR" altLang="en-US" sz="1400" dirty="0" smtClean="0"/>
              <a:t>→ 백그라운드 음악 재생 기능 추가 </a:t>
            </a:r>
            <a:endParaRPr lang="en-US" altLang="ko-KR" sz="1400" dirty="0" smtClean="0"/>
          </a:p>
          <a:p>
            <a:r>
              <a:rPr lang="ko-KR" altLang="en-US" sz="1400" dirty="0" smtClean="0"/>
              <a:t>→ 사용 편의성 증가</a:t>
            </a:r>
            <a:endParaRPr lang="ko-KR" altLang="en-US" sz="1400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8" y="4620875"/>
            <a:ext cx="3350576" cy="18847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162545" y="4818191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대형 </a:t>
            </a:r>
            <a:r>
              <a:rPr lang="ko-KR" altLang="en-US" dirty="0" err="1" smtClean="0"/>
              <a:t>스트리밍</a:t>
            </a:r>
            <a:r>
              <a:rPr lang="ko-KR" altLang="en-US" dirty="0" smtClean="0"/>
              <a:t> 사이트와 협업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93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996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 smtClean="0">
                <a:solidFill>
                  <a:schemeClr val="tx2"/>
                </a:solidFill>
              </a:rPr>
              <a:t>개</a:t>
            </a:r>
            <a:r>
              <a:rPr lang="ko-KR" altLang="en-US" sz="7200" b="1" dirty="0">
                <a:solidFill>
                  <a:schemeClr val="tx2"/>
                </a:solidFill>
              </a:rPr>
              <a:t>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30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3032946" cy="660429"/>
            <a:chOff x="1188881" y="351819"/>
            <a:chExt cx="303294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개요</a:t>
              </a:r>
              <a:endParaRPr lang="en-US" altLang="ko-KR" sz="1200" dirty="0" smtClean="0"/>
            </a:p>
            <a:p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03294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/>
                <a:t>여행 </a:t>
              </a:r>
              <a:r>
                <a:rPr lang="en-US" altLang="ko-KR" sz="2200" dirty="0" smtClean="0"/>
                <a:t>TV </a:t>
              </a:r>
              <a:r>
                <a:rPr lang="ko-KR" altLang="en-US" sz="2200" dirty="0" smtClean="0"/>
                <a:t>프로그램 증가</a:t>
              </a:r>
              <a:endParaRPr lang="ko-KR" altLang="en-US" sz="2200" dirty="0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14" y="4086664"/>
            <a:ext cx="2301521" cy="238470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006" y="1207070"/>
            <a:ext cx="1889498" cy="267436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73" y="4006740"/>
            <a:ext cx="4434020" cy="249413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190" y="1194416"/>
            <a:ext cx="1902316" cy="268702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793" y="1194416"/>
            <a:ext cx="1884404" cy="268702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63" y="1194416"/>
            <a:ext cx="4819201" cy="271080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709549" y="4914944"/>
            <a:ext cx="433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해외 관광 정보에 대한 프로그램 증가 </a:t>
            </a:r>
            <a:endParaRPr lang="en-US" altLang="ko-KR" dirty="0" smtClean="0"/>
          </a:p>
          <a:p>
            <a:r>
              <a:rPr lang="ko-KR" altLang="en-US" dirty="0" smtClean="0"/>
              <a:t>→ 시청자의 해외 여행 수요 증가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99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16660" cy="660429"/>
            <a:chOff x="1188881" y="351819"/>
            <a:chExt cx="2316660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개요</a:t>
              </a:r>
              <a:endParaRPr lang="en-US" altLang="ko-KR" sz="1200" dirty="0" smtClean="0"/>
            </a:p>
            <a:p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166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/>
                <a:t>해외 관광객 증가</a:t>
              </a:r>
              <a:endParaRPr lang="ko-KR" altLang="en-US" sz="2200" dirty="0"/>
            </a:p>
          </p:txBody>
        </p:sp>
      </p:grpSp>
      <p:graphicFrame>
        <p:nvGraphicFramePr>
          <p:cNvPr id="25" name="차트 24"/>
          <p:cNvGraphicFramePr/>
          <p:nvPr>
            <p:extLst>
              <p:ext uri="{D42A27DB-BD31-4B8C-83A1-F6EECF244321}">
                <p14:modId xmlns:p14="http://schemas.microsoft.com/office/powerpoint/2010/main" val="1753243615"/>
              </p:ext>
            </p:extLst>
          </p:nvPr>
        </p:nvGraphicFramePr>
        <p:xfrm>
          <a:off x="2030134" y="1463891"/>
          <a:ext cx="7848872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003849" y="5487119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매년 평균 </a:t>
            </a:r>
            <a:r>
              <a:rPr lang="en-US" altLang="ko-KR" dirty="0" smtClean="0"/>
              <a:t>10%</a:t>
            </a:r>
            <a:r>
              <a:rPr lang="ko-KR" altLang="en-US" dirty="0" smtClean="0"/>
              <a:t>의 높은 성장률을 보이고 있는 해외 여행객 수치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193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88881" y="351819"/>
            <a:ext cx="3717300" cy="660429"/>
            <a:chOff x="1188881" y="351819"/>
            <a:chExt cx="3717300" cy="660429"/>
          </a:xfrm>
        </p:grpSpPr>
        <p:sp>
          <p:nvSpPr>
            <p:cNvPr id="26" name="TextBox 25"/>
            <p:cNvSpPr txBox="1"/>
            <p:nvPr/>
          </p:nvSpPr>
          <p:spPr>
            <a:xfrm>
              <a:off x="1188881" y="35181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개요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88881" y="581361"/>
              <a:ext cx="37173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/>
                <a:t>다양한 여행 관련 </a:t>
              </a:r>
              <a:r>
                <a:rPr lang="en-US" altLang="ko-KR" sz="2200" dirty="0" smtClean="0"/>
                <a:t>‘</a:t>
              </a:r>
              <a:r>
                <a:rPr lang="ko-KR" altLang="en-US" sz="2200" dirty="0" smtClean="0"/>
                <a:t>예매</a:t>
              </a:r>
              <a:r>
                <a:rPr lang="en-US" altLang="ko-KR" sz="2200" dirty="0" smtClean="0"/>
                <a:t>’ </a:t>
              </a:r>
              <a:r>
                <a:rPr lang="ko-KR" altLang="en-US" sz="2200" dirty="0" smtClean="0"/>
                <a:t> </a:t>
              </a:r>
              <a:r>
                <a:rPr lang="en-US" altLang="ko-KR" sz="2200" dirty="0" smtClean="0"/>
                <a:t>App</a:t>
              </a:r>
              <a:endParaRPr lang="ko-KR" altLang="en-US" sz="2200" dirty="0"/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4" y="1845736"/>
            <a:ext cx="7200800" cy="379508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53300" y="1577449"/>
            <a:ext cx="4752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MD이솝체" pitchFamily="18" charset="-127"/>
                <a:ea typeface="MD이솝체" pitchFamily="18" charset="-127"/>
              </a:rPr>
              <a:t>Google Play Store ‘</a:t>
            </a:r>
            <a:r>
              <a:rPr lang="ko-KR" altLang="en-US" sz="1000" dirty="0" smtClean="0">
                <a:latin typeface="MD이솝체" pitchFamily="18" charset="-127"/>
                <a:ea typeface="MD이솝체" pitchFamily="18" charset="-127"/>
              </a:rPr>
              <a:t>해외 여행</a:t>
            </a:r>
            <a:r>
              <a:rPr lang="en-US" altLang="ko-KR" sz="1000" dirty="0" smtClean="0">
                <a:latin typeface="MD이솝체" pitchFamily="18" charset="-127"/>
                <a:ea typeface="MD이솝체" pitchFamily="18" charset="-127"/>
              </a:rPr>
              <a:t>’</a:t>
            </a:r>
            <a:r>
              <a:rPr lang="ko-KR" altLang="en-US" sz="1000" dirty="0" smtClean="0">
                <a:latin typeface="MD이솝체" pitchFamily="18" charset="-127"/>
                <a:ea typeface="MD이솝체" pitchFamily="18" charset="-127"/>
              </a:rPr>
              <a:t> 검색 결과</a:t>
            </a:r>
            <a:endParaRPr lang="ko-KR" altLang="en-US" sz="1000" dirty="0">
              <a:latin typeface="MD이솝체" pitchFamily="18" charset="-127"/>
              <a:ea typeface="MD이솝체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21141" y="3189278"/>
            <a:ext cx="41157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예매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관광정보 제공 </a:t>
            </a:r>
            <a:r>
              <a:rPr lang="en-US" altLang="ko-KR" sz="1400" dirty="0" smtClean="0"/>
              <a:t>App </a:t>
            </a:r>
            <a:r>
              <a:rPr lang="ko-KR" altLang="en-US" sz="1400" dirty="0" smtClean="0"/>
              <a:t>多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But </a:t>
            </a:r>
            <a:r>
              <a:rPr lang="ko-KR" altLang="en-US" sz="1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여행 전</a:t>
            </a:r>
            <a:r>
              <a:rPr lang="en-US" altLang="ko-KR" sz="1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ko-KR" altLang="en-US" sz="1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중</a:t>
            </a:r>
            <a:r>
              <a:rPr lang="en-US" altLang="ko-KR" sz="1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ko-KR" altLang="en-US" sz="1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후로 세심하게 관리해주는 </a:t>
            </a:r>
            <a:r>
              <a:rPr lang="ko-KR" altLang="en-US" sz="1400" dirty="0" err="1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어플</a:t>
            </a:r>
            <a:r>
              <a:rPr lang="ko-KR" altLang="en-US" sz="1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1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X</a:t>
            </a:r>
            <a:endParaRPr lang="ko-KR" altLang="en-US" sz="14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91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88881" y="351819"/>
            <a:ext cx="2238113" cy="660429"/>
            <a:chOff x="1188881" y="351819"/>
            <a:chExt cx="2238113" cy="660429"/>
          </a:xfrm>
        </p:grpSpPr>
        <p:sp>
          <p:nvSpPr>
            <p:cNvPr id="26" name="TextBox 25"/>
            <p:cNvSpPr txBox="1"/>
            <p:nvPr/>
          </p:nvSpPr>
          <p:spPr>
            <a:xfrm>
              <a:off x="1188881" y="35181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개요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88881" y="581361"/>
              <a:ext cx="22381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/>
                <a:t>당황스러운 사례</a:t>
              </a:r>
              <a:endParaRPr lang="ko-KR" altLang="en-US" sz="2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65814" y="1097363"/>
            <a:ext cx="3757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accent1"/>
                </a:solidFill>
              </a:rPr>
              <a:t>라면같은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 대중적인 음식은 </a:t>
            </a:r>
            <a:r>
              <a:rPr lang="ko-KR" altLang="en-US" sz="1200" b="1" dirty="0" err="1" smtClean="0">
                <a:solidFill>
                  <a:schemeClr val="accent1"/>
                </a:solidFill>
              </a:rPr>
              <a:t>들고가도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 된다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?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NO! </a:t>
            </a:r>
            <a:r>
              <a:rPr lang="ko-KR" altLang="en-US" sz="1200" dirty="0" smtClean="0"/>
              <a:t>일부 라면이 </a:t>
            </a:r>
            <a:r>
              <a:rPr lang="ko-KR" altLang="en-US" sz="1200" dirty="0" err="1" smtClean="0"/>
              <a:t>육가공</a:t>
            </a:r>
            <a:r>
              <a:rPr lang="ko-KR" altLang="en-US" sz="1200" dirty="0" smtClean="0"/>
              <a:t> 된 분말을 사용하기 때문에 모든 라면을 단속 품목으로 분류하고 있습니다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006165" y="1097363"/>
            <a:ext cx="4046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평소에 먹던 약은 챙겨가도 된다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?</a:t>
            </a:r>
          </a:p>
          <a:p>
            <a:r>
              <a:rPr lang="en-US" altLang="ko-KR" sz="1200" b="1" dirty="0"/>
              <a:t> </a:t>
            </a:r>
            <a:r>
              <a:rPr lang="en-US" altLang="ko-KR" sz="1200" dirty="0" smtClean="0"/>
              <a:t>NO! </a:t>
            </a:r>
            <a:r>
              <a:rPr lang="ko-KR" altLang="en-US" sz="1200" dirty="0" smtClean="0"/>
              <a:t>대부분의 국가에서는 의사의 처방전에 명시되어 있는 정확한 양을 초과한 약품에 대해서는 엄격히 제제하고 있습니다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366" y="5642924"/>
            <a:ext cx="3240000" cy="51268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365" y="5214382"/>
            <a:ext cx="3240000" cy="38282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118577" y="1097364"/>
            <a:ext cx="3757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나는 원래 준비물을 확실하게 챙긴다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?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NO! </a:t>
            </a:r>
            <a:r>
              <a:rPr lang="ko-KR" altLang="en-US" sz="1200" dirty="0" smtClean="0"/>
              <a:t>사람은 완벽하지 않기 때문에 언제든지 예기치 못한 상황이 발생할 가능성 있습니다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69" y="2022762"/>
            <a:ext cx="2837265" cy="432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102" y="2022762"/>
            <a:ext cx="2802309" cy="432000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365" y="2022762"/>
            <a:ext cx="3240000" cy="311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7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3163045" cy="660429"/>
            <a:chOff x="1188881" y="351819"/>
            <a:chExt cx="316304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개요</a:t>
              </a:r>
              <a:endParaRPr lang="en-US" altLang="ko-KR" sz="1200" dirty="0" smtClean="0"/>
            </a:p>
            <a:p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1630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/>
                <a:t>프로젝트의 방향성 설정</a:t>
              </a:r>
              <a:endParaRPr lang="en-US" altLang="ko-KR" sz="2200" dirty="0" smtClean="0"/>
            </a:p>
          </p:txBody>
        </p:sp>
      </p:grpSp>
      <p:pic>
        <p:nvPicPr>
          <p:cNvPr id="11" name="Picture 4" descr="C:\Users\Admin\AppData\Local\Microsoft\Windows\Temporary Internet Files\Content.IE5\KEE2X5CB\road-trip-sign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37" y="2123401"/>
            <a:ext cx="4896239" cy="32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E0208D9-947D-46BB-91FC-F8860DF1BA9D}"/>
              </a:ext>
            </a:extLst>
          </p:cNvPr>
          <p:cNvSpPr txBox="1"/>
          <p:nvPr/>
        </p:nvSpPr>
        <p:spPr>
          <a:xfrm>
            <a:off x="5617029" y="2877297"/>
            <a:ext cx="6238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사용자를 여행의 </a:t>
            </a:r>
            <a:r>
              <a:rPr lang="ko-KR" altLang="en-US" sz="3600" dirty="0" smtClean="0">
                <a:latin typeface="HY견고딕" pitchFamily="18" charset="-127"/>
                <a:ea typeface="HY견고딕" pitchFamily="18" charset="-127"/>
              </a:rPr>
              <a:t>전</a:t>
            </a:r>
            <a:r>
              <a:rPr lang="en-US" altLang="ko-KR" sz="36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600" dirty="0" smtClean="0">
                <a:latin typeface="HY견고딕" pitchFamily="18" charset="-127"/>
                <a:ea typeface="HY견고딕" pitchFamily="18" charset="-127"/>
              </a:rPr>
              <a:t>중</a:t>
            </a:r>
            <a:r>
              <a:rPr lang="en-US" altLang="ko-KR" sz="36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600" dirty="0" smtClean="0">
                <a:latin typeface="HY견고딕" pitchFamily="18" charset="-127"/>
                <a:ea typeface="HY견고딕" pitchFamily="18" charset="-127"/>
              </a:rPr>
              <a:t>후</a:t>
            </a:r>
            <a:endParaRPr lang="en-US" altLang="ko-KR" sz="36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3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세심하게 </a:t>
            </a:r>
            <a:r>
              <a:rPr lang="ko-KR" alt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케어하는</a:t>
            </a: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3600" b="1" dirty="0" smtClean="0"/>
              <a:t>App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필요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79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3807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 smtClean="0">
                <a:solidFill>
                  <a:schemeClr val="tx2"/>
                </a:solidFill>
              </a:rPr>
              <a:t>프로젝트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7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1283</TotalTime>
  <Words>705</Words>
  <Application>Microsoft Office PowerPoint</Application>
  <PresentationFormat>사용자 지정</PresentationFormat>
  <Paragraphs>139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Admin</cp:lastModifiedBy>
  <cp:revision>159</cp:revision>
  <dcterms:created xsi:type="dcterms:W3CDTF">2015-01-21T11:35:38Z</dcterms:created>
  <dcterms:modified xsi:type="dcterms:W3CDTF">2019-10-24T16:12:07Z</dcterms:modified>
</cp:coreProperties>
</file>