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1" r:id="rId3"/>
    <p:sldMasterId id="2147483683" r:id="rId4"/>
    <p:sldMasterId id="2147483694" r:id="rId5"/>
    <p:sldMasterId id="2147483705" r:id="rId6"/>
    <p:sldMasterId id="2147483716" r:id="rId7"/>
    <p:sldMasterId id="2147483727" r:id="rId8"/>
  </p:sldMasterIdLst>
  <p:notesMasterIdLst>
    <p:notesMasterId r:id="rId27"/>
  </p:notesMasterIdLst>
  <p:sldIdLst>
    <p:sldId id="256" r:id="rId9"/>
    <p:sldId id="272" r:id="rId10"/>
    <p:sldId id="258" r:id="rId11"/>
    <p:sldId id="273" r:id="rId12"/>
    <p:sldId id="259" r:id="rId13"/>
    <p:sldId id="271" r:id="rId14"/>
    <p:sldId id="274" r:id="rId15"/>
    <p:sldId id="260" r:id="rId16"/>
    <p:sldId id="261" r:id="rId17"/>
    <p:sldId id="275" r:id="rId18"/>
    <p:sldId id="262" r:id="rId19"/>
    <p:sldId id="263" r:id="rId20"/>
    <p:sldId id="265" r:id="rId21"/>
    <p:sldId id="277" r:id="rId22"/>
    <p:sldId id="266" r:id="rId23"/>
    <p:sldId id="276" r:id="rId24"/>
    <p:sldId id="269" r:id="rId25"/>
    <p:sldId id="270" r:id="rId26"/>
  </p:sldIdLst>
  <p:sldSz cx="9144000" cy="6858000" type="screen4x3"/>
  <p:notesSz cx="6858000" cy="9144000"/>
  <p:embeddedFontLst>
    <p:embeddedFont>
      <p:font typeface="Fira Sans" charset="0"/>
      <p:regular r:id="rId28"/>
      <p:bold r:id="rId29"/>
      <p:italic r:id="rId30"/>
      <p:boldItalic r:id="rId31"/>
    </p:embeddedFont>
    <p:embeddedFont>
      <p:font typeface="Orbitron Black" charset="0"/>
      <p:bold r:id="rId32"/>
    </p:embeddedFont>
    <p:embeddedFont>
      <p:font typeface="Chelsea Market" charset="0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HY목각파임B" pitchFamily="18" charset="-127"/>
      <p:regular r:id="rId40"/>
    </p:embeddedFont>
    <p:embeddedFont>
      <p:font typeface="Helvetica Neue" charset="0"/>
      <p:regular r:id="rId41"/>
      <p:bold r:id="rId42"/>
      <p:italic r:id="rId43"/>
      <p:boldItalic r:id="rId44"/>
    </p:embeddedFont>
    <p:embeddedFont>
      <p:font typeface="HY울릉도B" pitchFamily="18" charset="-12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377"/>
    <a:srgbClr val="C00000"/>
    <a:srgbClr val="FFD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12.fntdata"/><Relationship Id="rId21" Type="http://schemas.openxmlformats.org/officeDocument/2006/relationships/slide" Target="slides/slide13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font" Target="fonts/font2.fntdata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99E64-84D8-4ACB-A9D3-85B716A2AD02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B7D678BE-C102-409F-A983-96B82656AD4C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노동자들이 일자리에서의 인권을 지켜나갈 수 있게 도와주는 노동법 </a:t>
          </a:r>
          <a:r>
            <a:rPr lang="ko-KR" dirty="0" err="1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챗봇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!</a:t>
          </a:r>
          <a:endParaRPr lang="ko-KR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gm:t>
    </dgm:pt>
    <dgm:pt modelId="{EE9835BA-1E03-4C7C-982E-2C94AF53DBBC}" type="parTrans" cxnId="{53A263EC-FEA0-4DA3-A5E4-4647989755EB}">
      <dgm:prSet/>
      <dgm:spPr/>
      <dgm:t>
        <a:bodyPr/>
        <a:lstStyle/>
        <a:p>
          <a:pPr latinLnBrk="1"/>
          <a:endParaRPr lang="ko-KR" altLang="en-US"/>
        </a:p>
      </dgm:t>
    </dgm:pt>
    <dgm:pt modelId="{26F92ED0-174D-4AA4-B88B-004F874946F6}" type="sibTrans" cxnId="{53A263EC-FEA0-4DA3-A5E4-4647989755EB}">
      <dgm:prSet/>
      <dgm:spPr/>
      <dgm:t>
        <a:bodyPr/>
        <a:lstStyle/>
        <a:p>
          <a:pPr latinLnBrk="1"/>
          <a:endParaRPr lang="ko-KR" altLang="en-US"/>
        </a:p>
      </dgm:t>
    </dgm:pt>
    <dgm:pt modelId="{C05801E0-45A8-40E8-B6AB-7DD2FBEAADB6}">
      <dgm:prSet/>
      <dgm:spPr>
        <a:solidFill>
          <a:srgbClr val="FFC000">
            <a:alpha val="70000"/>
          </a:srgbClr>
        </a:solidFill>
      </dgm:spPr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퇴직금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임금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초과근무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부당해고 등 다양한 문제를 다룸</a:t>
          </a:r>
          <a:endParaRPr lang="ko-KR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gm:t>
    </dgm:pt>
    <dgm:pt modelId="{8FB0F1B3-3AF5-46BF-9CEA-73AFC8B5EFEC}" type="parTrans" cxnId="{DBA6BC65-50B8-49BF-87D3-6C0C39246675}">
      <dgm:prSet/>
      <dgm:spPr/>
      <dgm:t>
        <a:bodyPr/>
        <a:lstStyle/>
        <a:p>
          <a:pPr latinLnBrk="1"/>
          <a:endParaRPr lang="ko-KR" altLang="en-US"/>
        </a:p>
      </dgm:t>
    </dgm:pt>
    <dgm:pt modelId="{634E12BE-9DDD-4088-8FBB-86EFAABB00FD}" type="sibTrans" cxnId="{DBA6BC65-50B8-49BF-87D3-6C0C39246675}">
      <dgm:prSet/>
      <dgm:spPr/>
      <dgm:t>
        <a:bodyPr/>
        <a:lstStyle/>
        <a:p>
          <a:pPr latinLnBrk="1"/>
          <a:endParaRPr lang="ko-KR" altLang="en-US"/>
        </a:p>
      </dgm:t>
    </dgm:pt>
    <dgm:pt modelId="{BF509900-458C-4E79-AE1A-2B4152021D87}">
      <dgm:prSet/>
      <dgm:spPr>
        <a:solidFill>
          <a:srgbClr val="FFC000">
            <a:alpha val="50000"/>
          </a:srgbClr>
        </a:solidFill>
      </dgm:spPr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부담 없는 간단한 노동법 지식에 대한 자문을 구할 수 있음</a:t>
          </a:r>
          <a:endParaRPr lang="ko-KR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gm:t>
    </dgm:pt>
    <dgm:pt modelId="{B8CBB9CA-AE50-4D3E-BFB7-7AFD830CE408}" type="parTrans" cxnId="{512D4EA1-6BE0-4C48-9027-61CD91366CDD}">
      <dgm:prSet/>
      <dgm:spPr/>
      <dgm:t>
        <a:bodyPr/>
        <a:lstStyle/>
        <a:p>
          <a:pPr latinLnBrk="1"/>
          <a:endParaRPr lang="ko-KR" altLang="en-US"/>
        </a:p>
      </dgm:t>
    </dgm:pt>
    <dgm:pt modelId="{B13C08B1-11F9-4EE1-8C48-A4473194D2BF}" type="sibTrans" cxnId="{512D4EA1-6BE0-4C48-9027-61CD91366CDD}">
      <dgm:prSet/>
      <dgm:spPr/>
      <dgm:t>
        <a:bodyPr/>
        <a:lstStyle/>
        <a:p>
          <a:pPr latinLnBrk="1"/>
          <a:endParaRPr lang="ko-KR" altLang="en-US"/>
        </a:p>
      </dgm:t>
    </dgm:pt>
    <dgm:pt modelId="{CD456491-DF7D-428A-947A-A27F74B7C18D}" type="pres">
      <dgm:prSet presAssocID="{32799E64-84D8-4ACB-A9D3-85B716A2AD02}" presName="linear" presStyleCnt="0">
        <dgm:presLayoutVars>
          <dgm:animLvl val="lvl"/>
          <dgm:resizeHandles val="exact"/>
        </dgm:presLayoutVars>
      </dgm:prSet>
      <dgm:spPr/>
    </dgm:pt>
    <dgm:pt modelId="{EB7A708C-C027-477B-A398-FC49D027F98E}" type="pres">
      <dgm:prSet presAssocID="{B7D678BE-C102-409F-A983-96B82656AD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6AF74-E379-4C2A-A879-86B95ABF1A49}" type="pres">
      <dgm:prSet presAssocID="{26F92ED0-174D-4AA4-B88B-004F874946F6}" presName="spacer" presStyleCnt="0"/>
      <dgm:spPr/>
    </dgm:pt>
    <dgm:pt modelId="{A29AB985-E45B-4FAE-9E9B-E4442EFE2CE1}" type="pres">
      <dgm:prSet presAssocID="{C05801E0-45A8-40E8-B6AB-7DD2FBEAAD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64E57A-C458-4336-BAC4-353E6E088AE1}" type="pres">
      <dgm:prSet presAssocID="{634E12BE-9DDD-4088-8FBB-86EFAABB00FD}" presName="spacer" presStyleCnt="0"/>
      <dgm:spPr/>
    </dgm:pt>
    <dgm:pt modelId="{81265E2A-7857-4140-B349-DA50E804CB1D}" type="pres">
      <dgm:prSet presAssocID="{BF509900-458C-4E79-AE1A-2B4152021D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A6BC65-50B8-49BF-87D3-6C0C39246675}" srcId="{32799E64-84D8-4ACB-A9D3-85B716A2AD02}" destId="{C05801E0-45A8-40E8-B6AB-7DD2FBEAADB6}" srcOrd="1" destOrd="0" parTransId="{8FB0F1B3-3AF5-46BF-9CEA-73AFC8B5EFEC}" sibTransId="{634E12BE-9DDD-4088-8FBB-86EFAABB00FD}"/>
    <dgm:cxn modelId="{09ADBB40-1302-4616-BB07-25456A21D649}" type="presOf" srcId="{BF509900-458C-4E79-AE1A-2B4152021D87}" destId="{81265E2A-7857-4140-B349-DA50E804CB1D}" srcOrd="0" destOrd="0" presId="urn:microsoft.com/office/officeart/2005/8/layout/vList2"/>
    <dgm:cxn modelId="{3F168002-5568-4B9B-8CB0-5832A909D769}" type="presOf" srcId="{B7D678BE-C102-409F-A983-96B82656AD4C}" destId="{EB7A708C-C027-477B-A398-FC49D027F98E}" srcOrd="0" destOrd="0" presId="urn:microsoft.com/office/officeart/2005/8/layout/vList2"/>
    <dgm:cxn modelId="{E6B36EF6-8B66-4FAF-97BB-C6B38539EA1B}" type="presOf" srcId="{C05801E0-45A8-40E8-B6AB-7DD2FBEAADB6}" destId="{A29AB985-E45B-4FAE-9E9B-E4442EFE2CE1}" srcOrd="0" destOrd="0" presId="urn:microsoft.com/office/officeart/2005/8/layout/vList2"/>
    <dgm:cxn modelId="{4C77033C-76D4-4E85-A0A6-8E801AC1F85A}" type="presOf" srcId="{32799E64-84D8-4ACB-A9D3-85B716A2AD02}" destId="{CD456491-DF7D-428A-947A-A27F74B7C18D}" srcOrd="0" destOrd="0" presId="urn:microsoft.com/office/officeart/2005/8/layout/vList2"/>
    <dgm:cxn modelId="{512D4EA1-6BE0-4C48-9027-61CD91366CDD}" srcId="{32799E64-84D8-4ACB-A9D3-85B716A2AD02}" destId="{BF509900-458C-4E79-AE1A-2B4152021D87}" srcOrd="2" destOrd="0" parTransId="{B8CBB9CA-AE50-4D3E-BFB7-7AFD830CE408}" sibTransId="{B13C08B1-11F9-4EE1-8C48-A4473194D2BF}"/>
    <dgm:cxn modelId="{53A263EC-FEA0-4DA3-A5E4-4647989755EB}" srcId="{32799E64-84D8-4ACB-A9D3-85B716A2AD02}" destId="{B7D678BE-C102-409F-A983-96B82656AD4C}" srcOrd="0" destOrd="0" parTransId="{EE9835BA-1E03-4C7C-982E-2C94AF53DBBC}" sibTransId="{26F92ED0-174D-4AA4-B88B-004F874946F6}"/>
    <dgm:cxn modelId="{C08765E7-E30C-41F0-B400-3284443658C2}" type="presParOf" srcId="{CD456491-DF7D-428A-947A-A27F74B7C18D}" destId="{EB7A708C-C027-477B-A398-FC49D027F98E}" srcOrd="0" destOrd="0" presId="urn:microsoft.com/office/officeart/2005/8/layout/vList2"/>
    <dgm:cxn modelId="{456AC5C7-BA6F-42F4-AB89-DD43CF8B3978}" type="presParOf" srcId="{CD456491-DF7D-428A-947A-A27F74B7C18D}" destId="{9786AF74-E379-4C2A-A879-86B95ABF1A49}" srcOrd="1" destOrd="0" presId="urn:microsoft.com/office/officeart/2005/8/layout/vList2"/>
    <dgm:cxn modelId="{0F93EA57-3F36-4814-971A-FE93781B1420}" type="presParOf" srcId="{CD456491-DF7D-428A-947A-A27F74B7C18D}" destId="{A29AB985-E45B-4FAE-9E9B-E4442EFE2CE1}" srcOrd="2" destOrd="0" presId="urn:microsoft.com/office/officeart/2005/8/layout/vList2"/>
    <dgm:cxn modelId="{E0BEEAB1-D272-4FBA-858C-0D2AC6A25F83}" type="presParOf" srcId="{CD456491-DF7D-428A-947A-A27F74B7C18D}" destId="{A564E57A-C458-4336-BAC4-353E6E088AE1}" srcOrd="3" destOrd="0" presId="urn:microsoft.com/office/officeart/2005/8/layout/vList2"/>
    <dgm:cxn modelId="{0B221E1C-C2E6-43D4-9C58-94038355735D}" type="presParOf" srcId="{CD456491-DF7D-428A-947A-A27F74B7C18D}" destId="{81265E2A-7857-4140-B349-DA50E804CB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A708C-C027-477B-A398-FC49D027F98E}">
      <dsp:nvSpPr>
        <dsp:cNvPr id="0" name=""/>
        <dsp:cNvSpPr/>
      </dsp:nvSpPr>
      <dsp:spPr>
        <a:xfrm>
          <a:off x="0" y="16941"/>
          <a:ext cx="8229600" cy="1432080"/>
        </a:xfrm>
        <a:prstGeom prst="round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노동자들이 일자리에서의 인권을 지켜나갈 수 있게 도와주는 노동법 </a:t>
          </a:r>
          <a:r>
            <a:rPr lang="ko-KR" sz="3400" kern="1200" dirty="0" err="1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챗봇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!</a:t>
          </a:r>
          <a:endParaRPr lang="ko-KR" sz="3400" kern="1200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sp:txBody>
      <dsp:txXfrm>
        <a:off x="69908" y="86849"/>
        <a:ext cx="8089784" cy="1292264"/>
      </dsp:txXfrm>
    </dsp:sp>
    <dsp:sp modelId="{A29AB985-E45B-4FAE-9E9B-E4442EFE2CE1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rgbClr val="FFC0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퇴직금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임금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초과근무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부당해고 등 다양한 문제를 다룸</a:t>
          </a:r>
          <a:endParaRPr lang="ko-KR" sz="3400" kern="1200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sp:txBody>
      <dsp:txXfrm>
        <a:off x="69908" y="1616849"/>
        <a:ext cx="8089784" cy="1292264"/>
      </dsp:txXfrm>
    </dsp:sp>
    <dsp:sp modelId="{81265E2A-7857-4140-B349-DA50E804CB1D}">
      <dsp:nvSpPr>
        <dsp:cNvPr id="0" name=""/>
        <dsp:cNvSpPr/>
      </dsp:nvSpPr>
      <dsp:spPr>
        <a:xfrm>
          <a:off x="0" y="3076941"/>
          <a:ext cx="8229600" cy="1432080"/>
        </a:xfrm>
        <a:prstGeom prst="roundRect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부담 없는 간단한 노동법 지식에 대한 자문을 구할 수 있음</a:t>
          </a:r>
          <a:endParaRPr lang="ko-KR" sz="3400" kern="1200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sp:txBody>
      <dsp:txXfrm>
        <a:off x="69908" y="3146849"/>
        <a:ext cx="808978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975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f5e2797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f5e2797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0a104f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0a104f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0a104f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0a104f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86215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86215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86215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86215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86215e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286215e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cdfd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cdfd1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cdfd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cdfd1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cdfd1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2cdfd12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5e2797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5e2797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fancy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5e2797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5e2797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fancy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6c7f1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6c7f1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6c7f1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6c7f1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a104f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a104f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a104f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a104f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5e2797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5e2797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5e2797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5e2797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0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75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4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9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4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12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58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81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30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89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67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03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40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8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392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88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64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73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748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2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9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7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66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14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758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114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396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209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00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573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8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14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32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529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74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80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670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59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654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84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275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180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424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087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668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416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714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21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593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273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959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42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08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636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22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25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047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803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57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>
              <a:buClrTx/>
              <a:buFontTx/>
              <a:buNone/>
            </a:pPr>
            <a:fld id="{23CE4D4D-E25A-48C8-AE21-540BAB82D862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latinLnBrk="1">
                <a:buClrTx/>
                <a:buFontTx/>
                <a:buNone/>
              </a:pPr>
              <a:t>2019-10-24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>
              <a:buClrTx/>
              <a:buFontTx/>
              <a:buNone/>
            </a:pPr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>
              <a:buClrTx/>
              <a:buFontTx/>
              <a:buNone/>
            </a:pPr>
            <a:fld id="{0986F4C6-F7F1-4FCB-9118-F4E239C747DE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latinLnBrk="1">
                <a:buClrTx/>
                <a:buFontTx/>
                <a:buNone/>
              </a:pPr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2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825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91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30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85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25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rot="-3072866">
            <a:off x="-2178223" y="2785685"/>
            <a:ext cx="9690496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UNPAID WAGE    CLAIMS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3072649">
            <a:off x="-1565891" y="1965857"/>
            <a:ext cx="8300016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UNFAIR TREATMENT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-3072785">
            <a:off x="-1403181" y="1396137"/>
            <a:ext cx="7391457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LEGAL BENEFITS 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3072522">
            <a:off x="-788585" y="1277939"/>
            <a:ext cx="4899715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SEVERANCE 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3072935">
            <a:off x="-756112" y="913286"/>
            <a:ext cx="3963653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OVERTIME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3072537">
            <a:off x="-839606" y="302135"/>
            <a:ext cx="3579512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NO/LESS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3072388">
            <a:off x="-363684" y="-61287"/>
            <a:ext cx="1826769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PAY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1" name="Google Shape;61;p13"/>
          <p:cNvSpPr txBox="1"/>
          <p:nvPr/>
        </p:nvSpPr>
        <p:spPr>
          <a:xfrm rot="-3060427">
            <a:off x="2078569" y="3022256"/>
            <a:ext cx="9107411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EXPLOIT     ATIVE LABOR    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7275" y="7264542"/>
            <a:ext cx="5426700" cy="1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Fira Sans"/>
                <a:ea typeface="Fira Sans"/>
                <a:cs typeface="Fira Sans"/>
                <a:sym typeface="Fira Sans"/>
              </a:rPr>
              <a:t>Hoyoung Jun</a:t>
            </a:r>
            <a:endParaRPr sz="1800">
              <a:solidFill>
                <a:srgbClr val="EFEFE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Fira Sans"/>
                <a:ea typeface="Fira Sans"/>
                <a:cs typeface="Fira Sans"/>
                <a:sym typeface="Fira Sans"/>
              </a:rPr>
              <a:t>Simon Myunggun Seo</a:t>
            </a:r>
            <a:endParaRPr sz="1800">
              <a:solidFill>
                <a:srgbClr val="EFEFE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Fira Sans"/>
                <a:ea typeface="Fira Sans"/>
                <a:cs typeface="Fira Sans"/>
                <a:sym typeface="Fira Sans"/>
              </a:rPr>
              <a:t>Songha Ban</a:t>
            </a:r>
            <a:endParaRPr sz="1800">
              <a:solidFill>
                <a:srgbClr val="EFEFE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-3060444">
            <a:off x="3097471" y="3113632"/>
            <a:ext cx="8300276" cy="103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LABOR CONDITIONS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 rot="-3060329">
            <a:off x="3875864" y="3797457"/>
            <a:ext cx="7057972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EXPENSIVE LEGAL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 rot="-3060532">
            <a:off x="5235519" y="4395673"/>
            <a:ext cx="4837095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ATTORNEYS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3060643">
            <a:off x="5907097" y="4755583"/>
            <a:ext cx="4481105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NAVIGATE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-3060650">
            <a:off x="6941463" y="5231230"/>
            <a:ext cx="3137926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LEGAL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 rot="-3059598">
            <a:off x="7681800" y="5830083"/>
            <a:ext cx="2228750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MAZE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-263375" y="-503725"/>
            <a:ext cx="10478100" cy="8051100"/>
          </a:xfrm>
          <a:prstGeom prst="rect">
            <a:avLst/>
          </a:prstGeom>
          <a:solidFill>
            <a:srgbClr val="FFFFFF">
              <a:alpha val="546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-4550" y="0"/>
            <a:ext cx="9144000" cy="6858000"/>
          </a:xfrm>
          <a:prstGeom prst="parallelogram">
            <a:avLst>
              <a:gd name="adj" fmla="val 80963"/>
            </a:avLst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 flipH="1">
            <a:off x="-4550" y="-15450"/>
            <a:ext cx="9144000" cy="6888900"/>
          </a:xfrm>
          <a:prstGeom prst="parallelogram">
            <a:avLst>
              <a:gd name="adj" fmla="val 80616"/>
            </a:avLst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072969" y="1698776"/>
            <a:ext cx="2862900" cy="2944500"/>
          </a:xfrm>
          <a:prstGeom prst="ellipse">
            <a:avLst/>
          </a:prstGeom>
          <a:solidFill>
            <a:srgbClr val="EFCA00"/>
          </a:solidFill>
          <a:ln w="38100" cap="flat" cmpd="sng">
            <a:solidFill>
              <a:srgbClr val="FFFFFF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625075" y="3880251"/>
            <a:ext cx="3615000" cy="787800"/>
          </a:xfrm>
          <a:prstGeom prst="rect">
            <a:avLst/>
          </a:prstGeom>
          <a:solidFill>
            <a:srgbClr val="FFD801"/>
          </a:solidFill>
          <a:ln w="28575" cap="flat" cmpd="sng">
            <a:solidFill>
              <a:srgbClr val="FFFFFF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778" y="1788699"/>
            <a:ext cx="3481865" cy="285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792" y="5342968"/>
            <a:ext cx="2752993" cy="139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84;p14"/>
          <p:cNvCxnSpPr/>
          <p:nvPr/>
        </p:nvCxnSpPr>
        <p:spPr>
          <a:xfrm>
            <a:off x="2699792" y="4973292"/>
            <a:ext cx="3847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 rot="5400000">
            <a:off x="-3398325" y="2517600"/>
            <a:ext cx="71703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400" b="1">
                <a:solidFill>
                  <a:srgbClr val="F3BF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AI-POWERED</a:t>
            </a:r>
            <a:endParaRPr sz="8400" b="1">
              <a:solidFill>
                <a:srgbClr val="F3BF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5700" y="2472950"/>
            <a:ext cx="26967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0" b="1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</a:t>
            </a:r>
            <a:endParaRPr sz="7000" b="1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67775" y="3134900"/>
            <a:ext cx="300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0" b="1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AWAY</a:t>
            </a:r>
            <a:endParaRPr sz="7000" b="1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350"/>
            <a:ext cx="91440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716"/>
            <a:ext cx="9108504" cy="52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9"/>
          <p:cNvGrpSpPr/>
          <p:nvPr/>
        </p:nvGrpSpPr>
        <p:grpSpPr>
          <a:xfrm>
            <a:off x="3866925" y="297450"/>
            <a:ext cx="5007150" cy="6409193"/>
            <a:chOff x="3866925" y="297450"/>
            <a:chExt cx="5007150" cy="6409193"/>
          </a:xfrm>
        </p:grpSpPr>
        <p:sp>
          <p:nvSpPr>
            <p:cNvPr id="159" name="Google Shape;159;p19"/>
            <p:cNvSpPr/>
            <p:nvPr/>
          </p:nvSpPr>
          <p:spPr>
            <a:xfrm>
              <a:off x="3883450" y="497025"/>
              <a:ext cx="4841800" cy="6209618"/>
            </a:xfrm>
            <a:custGeom>
              <a:avLst/>
              <a:gdLst/>
              <a:ahLst/>
              <a:cxnLst/>
              <a:rect l="l" t="t" r="r" b="b"/>
              <a:pathLst>
                <a:path w="194998" h="258223" extrusionOk="0">
                  <a:moveTo>
                    <a:pt x="0" y="210863"/>
                  </a:moveTo>
                  <a:cubicBezTo>
                    <a:pt x="11127" y="217033"/>
                    <a:pt x="34262" y="283024"/>
                    <a:pt x="66762" y="247880"/>
                  </a:cubicBezTo>
                  <a:cubicBezTo>
                    <a:pt x="99262" y="212736"/>
                    <a:pt x="173625" y="41313"/>
                    <a:pt x="194998" y="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0" name="Google Shape;160;p19"/>
            <p:cNvSpPr/>
            <p:nvPr/>
          </p:nvSpPr>
          <p:spPr>
            <a:xfrm>
              <a:off x="3866925" y="297450"/>
              <a:ext cx="5007150" cy="3434475"/>
            </a:xfrm>
            <a:custGeom>
              <a:avLst/>
              <a:gdLst/>
              <a:ahLst/>
              <a:cxnLst/>
              <a:rect l="l" t="t" r="r" b="b"/>
              <a:pathLst>
                <a:path w="200286" h="137379" extrusionOk="0">
                  <a:moveTo>
                    <a:pt x="0" y="43627"/>
                  </a:moveTo>
                  <a:cubicBezTo>
                    <a:pt x="10466" y="59161"/>
                    <a:pt x="29415" y="144101"/>
                    <a:pt x="62796" y="136830"/>
                  </a:cubicBezTo>
                  <a:cubicBezTo>
                    <a:pt x="96177" y="129559"/>
                    <a:pt x="177371" y="22805"/>
                    <a:pt x="200286" y="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dash"/>
              <a:round/>
              <a:headEnd type="none" w="med" len="med"/>
              <a:tailEnd type="stealth" w="med" len="med"/>
            </a:ln>
          </p:spPr>
        </p:sp>
        <p:sp>
          <p:nvSpPr>
            <p:cNvPr id="161" name="Google Shape;161;p19"/>
            <p:cNvSpPr/>
            <p:nvPr/>
          </p:nvSpPr>
          <p:spPr>
            <a:xfrm>
              <a:off x="3989300" y="597650"/>
              <a:ext cx="4646675" cy="4384625"/>
            </a:xfrm>
            <a:custGeom>
              <a:avLst/>
              <a:gdLst/>
              <a:ahLst/>
              <a:cxnLst/>
              <a:rect l="l" t="t" r="r" b="b"/>
              <a:pathLst>
                <a:path w="185867" h="175385" extrusionOk="0">
                  <a:moveTo>
                    <a:pt x="0" y="119529"/>
                  </a:moveTo>
                  <a:cubicBezTo>
                    <a:pt x="9662" y="128195"/>
                    <a:pt x="26994" y="191447"/>
                    <a:pt x="57972" y="171525"/>
                  </a:cubicBezTo>
                  <a:cubicBezTo>
                    <a:pt x="88950" y="151604"/>
                    <a:pt x="164551" y="28588"/>
                    <a:pt x="185867" y="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cxnSp>
        <p:nvCxnSpPr>
          <p:cNvPr id="162" name="Google Shape;162;p19"/>
          <p:cNvCxnSpPr/>
          <p:nvPr/>
        </p:nvCxnSpPr>
        <p:spPr>
          <a:xfrm rot="10800000" flipH="1">
            <a:off x="29000" y="3420600"/>
            <a:ext cx="1739100" cy="24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33050" y="5839850"/>
            <a:ext cx="1702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27200" y="1059100"/>
            <a:ext cx="1790700" cy="48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5" name="Google Shape;165;p19"/>
          <p:cNvSpPr/>
          <p:nvPr/>
        </p:nvSpPr>
        <p:spPr>
          <a:xfrm>
            <a:off x="1817900" y="194625"/>
            <a:ext cx="1790700" cy="17907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13822"/>
          <a:stretch/>
        </p:blipFill>
        <p:spPr>
          <a:xfrm>
            <a:off x="1938350" y="404225"/>
            <a:ext cx="1702201" cy="146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1817900" y="2526450"/>
            <a:ext cx="1790700" cy="17907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l="8098" r="11158" b="21235"/>
          <a:stretch/>
        </p:blipFill>
        <p:spPr>
          <a:xfrm>
            <a:off x="1811450" y="2533650"/>
            <a:ext cx="1739099" cy="169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1785650" y="4944500"/>
            <a:ext cx="1790700" cy="17907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5">
            <a:alphaModFix/>
          </a:blip>
          <a:srcRect l="12549" t="17242" r="13062" b="13982"/>
          <a:stretch/>
        </p:blipFill>
        <p:spPr>
          <a:xfrm>
            <a:off x="1962600" y="5241723"/>
            <a:ext cx="1436775" cy="1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09250" y="513875"/>
            <a:ext cx="15894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문서작성</a:t>
            </a:r>
            <a:endParaRPr sz="2000" b="1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53500" y="2874875"/>
            <a:ext cx="15894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단순문의</a:t>
            </a:r>
            <a:endParaRPr sz="2000" b="1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3750" y="5292275"/>
            <a:ext cx="17022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해결책 제안</a:t>
            </a:r>
            <a:endParaRPr sz="2000" b="1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 rot="3354187">
            <a:off x="6248623" y="-158398"/>
            <a:ext cx="1467587" cy="4539058"/>
            <a:chOff x="5938802" y="804738"/>
            <a:chExt cx="1467571" cy="4539008"/>
          </a:xfrm>
        </p:grpSpPr>
        <p:sp>
          <p:nvSpPr>
            <p:cNvPr id="175" name="Google Shape;175;p19"/>
            <p:cNvSpPr txBox="1"/>
            <p:nvPr/>
          </p:nvSpPr>
          <p:spPr>
            <a:xfrm rot="18257955">
              <a:off x="4403084" y="2340456"/>
              <a:ext cx="4539008" cy="1467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0" b="1" dirty="0">
                  <a:solidFill>
                    <a:srgbClr val="A50B2B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</a:t>
              </a:r>
              <a:r>
                <a:rPr lang="en" sz="8400" b="1" dirty="0">
                  <a:solidFill>
                    <a:srgbClr val="A50B2B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rowth</a:t>
              </a:r>
              <a:endParaRPr sz="8400" b="1" dirty="0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3352612">
              <a:off x="5338963" y="2260909"/>
              <a:ext cx="3236518" cy="433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000" b="1" dirty="0" err="1" smtClean="0">
                  <a:solidFill>
                    <a:srgbClr val="1A1377"/>
                  </a:solidFill>
                  <a:latin typeface="HY울릉도B" pitchFamily="18" charset="-127"/>
                  <a:ea typeface="HY울릉도B" pitchFamily="18" charset="-127"/>
                  <a:cs typeface="Helvetica Neue"/>
                  <a:sym typeface="Helvetica Neue"/>
                </a:rPr>
                <a:t>알바생</a:t>
              </a:r>
              <a:r>
                <a:rPr lang="ko-KR" altLang="en-US" sz="3000" b="1" dirty="0" smtClean="0">
                  <a:solidFill>
                    <a:srgbClr val="1A1377"/>
                  </a:solidFill>
                  <a:latin typeface="HY울릉도B" pitchFamily="18" charset="-127"/>
                  <a:ea typeface="HY울릉도B" pitchFamily="18" charset="-127"/>
                  <a:cs typeface="Helvetica Neue"/>
                  <a:sym typeface="Helvetica Neue"/>
                </a:rPr>
                <a:t> 증가 추세</a:t>
              </a:r>
              <a:endParaRPr sz="3000" b="1" dirty="0">
                <a:solidFill>
                  <a:srgbClr val="1A1377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-29350" y="5298150"/>
            <a:ext cx="9402000" cy="19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F3BF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2000" b="1">
              <a:solidFill>
                <a:srgbClr val="F3BF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76" y="1351675"/>
            <a:ext cx="4429649" cy="37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idx="4294967295"/>
          </p:nvPr>
        </p:nvSpPr>
        <p:spPr>
          <a:xfrm>
            <a:off x="311700" y="962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r>
              <a:rPr lang="en" sz="5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Technological Diagram</a:t>
            </a:r>
            <a:endParaRPr sz="5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3" y="2394225"/>
            <a:ext cx="8752375" cy="3646823"/>
          </a:xfrm>
          <a:prstGeom prst="rect">
            <a:avLst/>
          </a:prstGeom>
          <a:noFill/>
          <a:ln w="12700" cap="flat" cmpd="sng">
            <a:solidFill>
              <a:srgbClr val="999999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idx="4294967295"/>
          </p:nvPr>
        </p:nvSpPr>
        <p:spPr>
          <a:xfrm>
            <a:off x="311700" y="962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r>
              <a:rPr lang="en" sz="5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Technological Diagram</a:t>
            </a:r>
            <a:endParaRPr sz="5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https://miro.medium.com/max/937/1*UPbbqQBOTzYrM3wVcLmc1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" y="2271801"/>
            <a:ext cx="89249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4248" y="3588037"/>
            <a:ext cx="86409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311700" y="962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4294967295"/>
          </p:nvPr>
        </p:nvSpPr>
        <p:spPr>
          <a:xfrm>
            <a:off x="311700" y="20700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000000"/>
                </a:solidFill>
              </a:rPr>
              <a:t>Cost</a:t>
            </a:r>
            <a:endParaRPr sz="2900" b="1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00000"/>
                </a:solidFill>
              </a:rPr>
              <a:t>Server &amp; Web Domain</a:t>
            </a:r>
            <a:endParaRPr sz="29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00000"/>
                </a:solidFill>
              </a:rPr>
              <a:t>Marketing</a:t>
            </a:r>
            <a:endParaRPr sz="29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4294967295"/>
          </p:nvPr>
        </p:nvSpPr>
        <p:spPr>
          <a:xfrm>
            <a:off x="4832400" y="20700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000000"/>
                </a:solidFill>
              </a:rPr>
              <a:t>Revenue</a:t>
            </a:r>
            <a:endParaRPr sz="2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Job postings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Attorney referrals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Submission fee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Ads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532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20688"/>
            <a:ext cx="5480544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900" y="405321"/>
            <a:ext cx="3139125" cy="558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722" y="4407669"/>
            <a:ext cx="1115009" cy="144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5">
            <a:alphaModFix/>
          </a:blip>
          <a:srcRect b="31167"/>
          <a:stretch/>
        </p:blipFill>
        <p:spPr>
          <a:xfrm>
            <a:off x="5640326" y="387013"/>
            <a:ext cx="3139125" cy="608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532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25" y="402750"/>
            <a:ext cx="3135663" cy="557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170" y="4910682"/>
            <a:ext cx="1265630" cy="163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5">
            <a:alphaModFix/>
          </a:blip>
          <a:srcRect b="43262"/>
          <a:stretch/>
        </p:blipFill>
        <p:spPr>
          <a:xfrm>
            <a:off x="5776650" y="402750"/>
            <a:ext cx="2805375" cy="42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5">
            <a:alphaModFix/>
          </a:blip>
          <a:srcRect t="69333" b="10112"/>
          <a:stretch/>
        </p:blipFill>
        <p:spPr>
          <a:xfrm>
            <a:off x="5776650" y="5197150"/>
            <a:ext cx="2805375" cy="15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7054075" y="4459917"/>
            <a:ext cx="982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5980" y="938367"/>
            <a:ext cx="3887639" cy="502357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311700" y="3532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울릉도B" pitchFamily="18" charset="-127"/>
                <a:ea typeface="HY울릉도B" pitchFamily="18" charset="-127"/>
              </a:rPr>
              <a:t>알바로는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?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34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6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t="9988" b="35846"/>
          <a:stretch/>
        </p:blipFill>
        <p:spPr>
          <a:xfrm>
            <a:off x="-2817025" y="45750"/>
            <a:ext cx="5727106" cy="68003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 flipH="1">
            <a:off x="7351075" y="3114225"/>
            <a:ext cx="1452600" cy="1413300"/>
          </a:xfrm>
          <a:prstGeom prst="frame">
            <a:avLst>
              <a:gd name="adj1" fmla="val 7835"/>
            </a:avLst>
          </a:prstGeom>
          <a:solidFill>
            <a:srgbClr val="000000">
              <a:alpha val="6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7251775" y="2841375"/>
            <a:ext cx="1167000" cy="19590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983750" y="2513700"/>
            <a:ext cx="1296000" cy="1413300"/>
          </a:xfrm>
          <a:prstGeom prst="frame">
            <a:avLst>
              <a:gd name="adj1" fmla="val 9159"/>
            </a:avLst>
          </a:prstGeom>
          <a:solidFill>
            <a:srgbClr val="000000">
              <a:alpha val="6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72275" y="2350500"/>
            <a:ext cx="991500" cy="17991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169725" y="3001125"/>
            <a:ext cx="309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LAW</a:t>
            </a:r>
            <a:endParaRPr sz="10000" b="1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574450" y="2343075"/>
            <a:ext cx="36657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ALBA</a:t>
            </a:r>
            <a:endParaRPr sz="10000" b="1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247950" y="45750"/>
            <a:ext cx="4896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알바</a:t>
            </a:r>
            <a:endParaRPr lang="en-US" altLang="ko-KR" sz="3600" b="1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3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아</a:t>
            </a:r>
            <a:r>
              <a:rPr lang="ko-KR" altLang="en-US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르바이트</a:t>
            </a:r>
            <a:r>
              <a:rPr lang="en-US" altLang="ko-KR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rot="10800000" flipH="1">
            <a:off x="3785450" y="543975"/>
            <a:ext cx="1889400" cy="1799100"/>
          </a:xfrm>
          <a:prstGeom prst="curvedConnector3">
            <a:avLst>
              <a:gd name="adj1" fmla="val -62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5"/>
          <p:cNvCxnSpPr/>
          <p:nvPr/>
        </p:nvCxnSpPr>
        <p:spPr>
          <a:xfrm flipH="1">
            <a:off x="5460000" y="4700650"/>
            <a:ext cx="1525200" cy="1252800"/>
          </a:xfrm>
          <a:prstGeom prst="curvedConnector3">
            <a:avLst>
              <a:gd name="adj1" fmla="val -459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5"/>
          <p:cNvSpPr txBox="1"/>
          <p:nvPr/>
        </p:nvSpPr>
        <p:spPr>
          <a:xfrm>
            <a:off x="2887211" y="5548122"/>
            <a:ext cx="29454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노동</a:t>
            </a:r>
            <a:r>
              <a:rPr lang="en-US" altLang="ko-KR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ko-KR" altLang="en-US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법</a:t>
            </a:r>
            <a:endParaRPr sz="3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 flipH="1">
            <a:off x="467544" y="2996952"/>
            <a:ext cx="1167000" cy="19590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7" name="Google Shape;90;p15"/>
          <p:cNvPicPr preferRelativeResize="0"/>
          <p:nvPr/>
        </p:nvPicPr>
        <p:blipFill rotWithShape="1">
          <a:blip r:embed="rId3">
            <a:alphaModFix/>
          </a:blip>
          <a:srcRect t="9988" b="35846"/>
          <a:stretch/>
        </p:blipFill>
        <p:spPr>
          <a:xfrm>
            <a:off x="5148064" y="0"/>
            <a:ext cx="5727106" cy="68003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2372275" y="2350500"/>
            <a:ext cx="991500" cy="17991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995936" y="2790906"/>
            <a:ext cx="309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0" b="1" dirty="0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LAW</a:t>
            </a:r>
            <a:endParaRPr sz="10000" b="1" dirty="0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00661" y="2132856"/>
            <a:ext cx="36657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0" b="1" dirty="0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ALBA</a:t>
            </a:r>
            <a:endParaRPr sz="10000" b="1" dirty="0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96;p15"/>
          <p:cNvSpPr txBox="1"/>
          <p:nvPr/>
        </p:nvSpPr>
        <p:spPr>
          <a:xfrm>
            <a:off x="3059832" y="4437112"/>
            <a:ext cx="5976664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의 필요성은</a:t>
            </a:r>
            <a:r>
              <a:rPr lang="en-US" altLang="ko-KR" sz="60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?</a:t>
            </a:r>
            <a:endParaRPr sz="6000" b="1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sp>
        <p:nvSpPr>
          <p:cNvPr id="15" name="Google Shape;96;p15"/>
          <p:cNvSpPr txBox="1"/>
          <p:nvPr/>
        </p:nvSpPr>
        <p:spPr>
          <a:xfrm>
            <a:off x="611560" y="836712"/>
            <a:ext cx="5976664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과연</a:t>
            </a:r>
            <a:endParaRPr sz="6000" b="1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sp>
        <p:nvSpPr>
          <p:cNvPr id="16" name="Google Shape;96;p15"/>
          <p:cNvSpPr txBox="1"/>
          <p:nvPr/>
        </p:nvSpPr>
        <p:spPr>
          <a:xfrm>
            <a:off x="1403648" y="5904132"/>
            <a:ext cx="6457864" cy="7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하송이의 사연을 들어봅시다</a:t>
            </a:r>
            <a:r>
              <a:rPr lang="en-US" altLang="ko-KR" sz="36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…</a:t>
            </a:r>
            <a:endParaRPr sz="3600" b="1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95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4770"/>
          <a:stretch/>
        </p:blipFill>
        <p:spPr>
          <a:xfrm>
            <a:off x="681575" y="198300"/>
            <a:ext cx="2458850" cy="22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3259149" y="1255925"/>
            <a:ext cx="3569465" cy="2475196"/>
          </a:xfrm>
          <a:custGeom>
            <a:avLst/>
            <a:gdLst/>
            <a:ahLst/>
            <a:cxnLst/>
            <a:rect l="l" t="t" r="r" b="b"/>
            <a:pathLst>
              <a:path w="165253" h="25505" extrusionOk="0">
                <a:moveTo>
                  <a:pt x="0" y="1708"/>
                </a:moveTo>
                <a:cubicBezTo>
                  <a:pt x="12008" y="1488"/>
                  <a:pt x="47372" y="-385"/>
                  <a:pt x="72050" y="386"/>
                </a:cubicBezTo>
                <a:cubicBezTo>
                  <a:pt x="96728" y="1157"/>
                  <a:pt x="132532" y="2149"/>
                  <a:pt x="148066" y="6335"/>
                </a:cubicBezTo>
                <a:cubicBezTo>
                  <a:pt x="163600" y="10522"/>
                  <a:pt x="162389" y="22310"/>
                  <a:pt x="165253" y="2550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t="7973" b="18399"/>
          <a:stretch/>
        </p:blipFill>
        <p:spPr>
          <a:xfrm>
            <a:off x="5564950" y="3810490"/>
            <a:ext cx="2458850" cy="195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15247"/>
          <a:stretch/>
        </p:blipFill>
        <p:spPr>
          <a:xfrm>
            <a:off x="4903275" y="2474950"/>
            <a:ext cx="1425849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13659"/>
          <a:stretch/>
        </p:blipFill>
        <p:spPr>
          <a:xfrm>
            <a:off x="3041175" y="1413475"/>
            <a:ext cx="1425849" cy="135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 rot="843450">
            <a:off x="5301829" y="283261"/>
            <a:ext cx="2646382" cy="1769745"/>
            <a:chOff x="152400" y="2432900"/>
            <a:chExt cx="5061374" cy="3384750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7">
              <a:alphaModFix/>
            </a:blip>
            <a:srcRect b="17355"/>
            <a:stretch/>
          </p:blipFill>
          <p:spPr>
            <a:xfrm>
              <a:off x="152400" y="2432900"/>
              <a:ext cx="3134751" cy="259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7">
              <a:alphaModFix/>
            </a:blip>
            <a:srcRect b="17355"/>
            <a:stretch/>
          </p:blipFill>
          <p:spPr>
            <a:xfrm rot="1168338" flipH="1">
              <a:off x="2692500" y="3613800"/>
              <a:ext cx="2273150" cy="1878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16"/>
          <p:cNvCxnSpPr/>
          <p:nvPr/>
        </p:nvCxnSpPr>
        <p:spPr>
          <a:xfrm>
            <a:off x="8031276" y="4616775"/>
            <a:ext cx="1421100" cy="1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8">
            <a:alphaModFix amt="68000"/>
          </a:blip>
          <a:srcRect l="11709" t="15054" r="7200" b="31429"/>
          <a:stretch/>
        </p:blipFill>
        <p:spPr>
          <a:xfrm>
            <a:off x="6947350" y="2031225"/>
            <a:ext cx="1831252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9">
            <a:alphaModFix/>
          </a:blip>
          <a:srcRect l="7000" r="7000" b="16471"/>
          <a:stretch/>
        </p:blipFill>
        <p:spPr>
          <a:xfrm rot="-899999">
            <a:off x="6880605" y="1978499"/>
            <a:ext cx="1060567" cy="103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83150" y="2190525"/>
            <a:ext cx="228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helsea Market"/>
                <a:ea typeface="Chelsea Market"/>
                <a:cs typeface="Chelsea Market"/>
                <a:sym typeface="Chelsea Market"/>
              </a:rPr>
              <a:t>Hasong</a:t>
            </a:r>
            <a:endParaRPr sz="230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807" y="4293096"/>
            <a:ext cx="46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하송이가 이에 대한 추가 수당을 매니저한테 수 차례 요구했지만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매니저는 계속 말만 알겠다고 하다가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...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465" y="2899448"/>
            <a:ext cx="46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카페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알바를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하는 하송이는 지난달에 사정상 잠시 자리를 비운 동료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알바생을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대신해 몇 시간 추가 근무를 했는데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572" y="5894660"/>
            <a:ext cx="468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끝내 하송이에게 융통성 있게 굴어라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언제나 대체할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알바는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있으니 조심하라고 했습니다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...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-223950" y="3167125"/>
            <a:ext cx="4508983" cy="483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14770"/>
          <a:stretch/>
        </p:blipFill>
        <p:spPr>
          <a:xfrm>
            <a:off x="681575" y="198300"/>
            <a:ext cx="2458850" cy="22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3259149" y="1255925"/>
            <a:ext cx="3569465" cy="2475196"/>
          </a:xfrm>
          <a:custGeom>
            <a:avLst/>
            <a:gdLst/>
            <a:ahLst/>
            <a:cxnLst/>
            <a:rect l="l" t="t" r="r" b="b"/>
            <a:pathLst>
              <a:path w="165253" h="25505" extrusionOk="0">
                <a:moveTo>
                  <a:pt x="0" y="1708"/>
                </a:moveTo>
                <a:cubicBezTo>
                  <a:pt x="12008" y="1488"/>
                  <a:pt x="47372" y="-385"/>
                  <a:pt x="72050" y="386"/>
                </a:cubicBezTo>
                <a:cubicBezTo>
                  <a:pt x="96728" y="1157"/>
                  <a:pt x="132532" y="2149"/>
                  <a:pt x="148066" y="6335"/>
                </a:cubicBezTo>
                <a:cubicBezTo>
                  <a:pt x="163600" y="10522"/>
                  <a:pt x="162389" y="22310"/>
                  <a:pt x="165253" y="2550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t="7973" b="18399"/>
          <a:stretch/>
        </p:blipFill>
        <p:spPr>
          <a:xfrm>
            <a:off x="5564950" y="3810490"/>
            <a:ext cx="2458850" cy="195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6">
            <a:alphaModFix/>
          </a:blip>
          <a:srcRect b="15247"/>
          <a:stretch/>
        </p:blipFill>
        <p:spPr>
          <a:xfrm>
            <a:off x="4903275" y="2474950"/>
            <a:ext cx="1425849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7">
            <a:alphaModFix/>
          </a:blip>
          <a:srcRect b="13659"/>
          <a:stretch/>
        </p:blipFill>
        <p:spPr>
          <a:xfrm>
            <a:off x="3041175" y="1413475"/>
            <a:ext cx="1425849" cy="135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 rot="843450">
            <a:off x="5301829" y="283261"/>
            <a:ext cx="2646382" cy="1769745"/>
            <a:chOff x="152400" y="2432900"/>
            <a:chExt cx="5061374" cy="3384750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8">
              <a:alphaModFix/>
            </a:blip>
            <a:srcRect b="17355"/>
            <a:stretch/>
          </p:blipFill>
          <p:spPr>
            <a:xfrm>
              <a:off x="152400" y="2432900"/>
              <a:ext cx="3134751" cy="259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8">
              <a:alphaModFix/>
            </a:blip>
            <a:srcRect b="17355"/>
            <a:stretch/>
          </p:blipFill>
          <p:spPr>
            <a:xfrm rot="1168338" flipH="1">
              <a:off x="2692500" y="3613800"/>
              <a:ext cx="2273150" cy="187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 txBox="1"/>
          <p:nvPr/>
        </p:nvSpPr>
        <p:spPr>
          <a:xfrm rot="-577715">
            <a:off x="1973576" y="5589379"/>
            <a:ext cx="7716099" cy="9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5500" dirty="0" smtClean="0">
                <a:solidFill>
                  <a:srgbClr val="A50B2B"/>
                </a:solidFill>
                <a:latin typeface="HY목각파임B" pitchFamily="18" charset="-127"/>
                <a:ea typeface="HY목각파임B" pitchFamily="18" charset="-127"/>
                <a:cs typeface="Chelsea Market"/>
                <a:sym typeface="Chelsea Market"/>
              </a:rPr>
              <a:t>부당대우 </a:t>
            </a:r>
            <a:r>
              <a:rPr lang="ko-KR" altLang="en-US" sz="5500" dirty="0" smtClean="0">
                <a:solidFill>
                  <a:srgbClr val="A50B2B"/>
                </a:solidFill>
                <a:latin typeface="HY목각파임B" pitchFamily="18" charset="-127"/>
                <a:ea typeface="HY목각파임B" pitchFamily="18" charset="-127"/>
                <a:cs typeface="Chelsea Market"/>
                <a:sym typeface="Chelsea Market"/>
              </a:rPr>
              <a:t>경험</a:t>
            </a:r>
            <a:endParaRPr sz="5500" dirty="0">
              <a:solidFill>
                <a:srgbClr val="A50B2B"/>
              </a:solidFill>
              <a:latin typeface="HY목각파임B" pitchFamily="18" charset="-127"/>
              <a:ea typeface="HY목각파임B" pitchFamily="18" charset="-127"/>
              <a:cs typeface="Chelsea Market"/>
              <a:sym typeface="Chelsea Market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8031276" y="4616775"/>
            <a:ext cx="1421100" cy="1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9">
            <a:alphaModFix amt="68000"/>
          </a:blip>
          <a:srcRect l="11709" t="15054" r="7200" b="31429"/>
          <a:stretch/>
        </p:blipFill>
        <p:spPr>
          <a:xfrm>
            <a:off x="6947350" y="2031225"/>
            <a:ext cx="1831252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10">
            <a:alphaModFix/>
          </a:blip>
          <a:srcRect l="7000" r="7000" b="16471"/>
          <a:stretch/>
        </p:blipFill>
        <p:spPr>
          <a:xfrm rot="-899999">
            <a:off x="6880605" y="1978499"/>
            <a:ext cx="1060567" cy="103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83150" y="2190525"/>
            <a:ext cx="228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300">
                <a:latin typeface="Chelsea Market"/>
                <a:ea typeface="Chelsea Market"/>
                <a:cs typeface="Chelsea Market"/>
                <a:sym typeface="Chelsea Market"/>
              </a:rPr>
              <a:t>Hasong</a:t>
            </a:r>
            <a:endParaRPr sz="230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  <p:extLst>
      <p:ext uri="{BB962C8B-B14F-4D97-AF65-F5344CB8AC3E}">
        <p14:creationId xmlns:p14="http://schemas.microsoft.com/office/powerpoint/2010/main" val="13325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-45924" y="4616775"/>
            <a:ext cx="6061200" cy="1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l="7019" b="17850"/>
          <a:stretch/>
        </p:blipFill>
        <p:spPr>
          <a:xfrm>
            <a:off x="6246575" y="3166575"/>
            <a:ext cx="2822249" cy="260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7"/>
          <p:cNvGrpSpPr/>
          <p:nvPr/>
        </p:nvGrpSpPr>
        <p:grpSpPr>
          <a:xfrm>
            <a:off x="460350" y="1484784"/>
            <a:ext cx="1687926" cy="2782216"/>
            <a:chOff x="460350" y="1484784"/>
            <a:chExt cx="1687926" cy="2782216"/>
          </a:xfrm>
        </p:grpSpPr>
        <p:pic>
          <p:nvPicPr>
            <p:cNvPr id="128" name="Google Shape;128;p17"/>
            <p:cNvPicPr preferRelativeResize="0"/>
            <p:nvPr/>
          </p:nvPicPr>
          <p:blipFill rotWithShape="1">
            <a:blip r:embed="rId4">
              <a:alphaModFix/>
            </a:blip>
            <a:srcRect l="10686" t="5924" r="14530" b="15816"/>
            <a:stretch/>
          </p:blipFill>
          <p:spPr>
            <a:xfrm>
              <a:off x="546700" y="2591000"/>
              <a:ext cx="1601576" cy="16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7"/>
            <p:cNvSpPr txBox="1"/>
            <p:nvPr/>
          </p:nvSpPr>
          <p:spPr>
            <a:xfrm>
              <a:off x="460350" y="1484784"/>
              <a:ext cx="1687926" cy="935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개인정보공개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2429225" y="1808825"/>
            <a:ext cx="1817800" cy="2415138"/>
            <a:chOff x="2429225" y="1808825"/>
            <a:chExt cx="1817800" cy="2415138"/>
          </a:xfrm>
        </p:grpSpPr>
        <p:pic>
          <p:nvPicPr>
            <p:cNvPr id="131" name="Google Shape;131;p17"/>
            <p:cNvPicPr preferRelativeResize="0"/>
            <p:nvPr/>
          </p:nvPicPr>
          <p:blipFill rotWithShape="1">
            <a:blip r:embed="rId5">
              <a:alphaModFix/>
            </a:blip>
            <a:srcRect b="12533"/>
            <a:stretch/>
          </p:blipFill>
          <p:spPr>
            <a:xfrm>
              <a:off x="2429225" y="2634037"/>
              <a:ext cx="1817800" cy="158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7"/>
            <p:cNvSpPr txBox="1"/>
            <p:nvPr/>
          </p:nvSpPr>
          <p:spPr>
            <a:xfrm>
              <a:off x="2483767" y="1808825"/>
              <a:ext cx="1763257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시간소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요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4247025" y="1808825"/>
            <a:ext cx="2341199" cy="2415150"/>
            <a:chOff x="4247025" y="1808825"/>
            <a:chExt cx="2341199" cy="2415150"/>
          </a:xfrm>
        </p:grpSpPr>
        <p:pic>
          <p:nvPicPr>
            <p:cNvPr id="134" name="Google Shape;134;p17"/>
            <p:cNvPicPr preferRelativeResize="0"/>
            <p:nvPr/>
          </p:nvPicPr>
          <p:blipFill rotWithShape="1">
            <a:blip r:embed="rId6">
              <a:alphaModFix/>
            </a:blip>
            <a:srcRect b="13852"/>
            <a:stretch/>
          </p:blipFill>
          <p:spPr>
            <a:xfrm>
              <a:off x="4247025" y="2501368"/>
              <a:ext cx="1999550" cy="172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7"/>
            <p:cNvSpPr txBox="1"/>
            <p:nvPr/>
          </p:nvSpPr>
          <p:spPr>
            <a:xfrm>
              <a:off x="4770524" y="1808825"/>
              <a:ext cx="18177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비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쌈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7"/>
          <p:cNvPicPr preferRelativeResize="0"/>
          <p:nvPr/>
        </p:nvPicPr>
        <p:blipFill rotWithShape="1">
          <a:blip r:embed="rId7">
            <a:alphaModFix/>
          </a:blip>
          <a:srcRect b="15368"/>
          <a:stretch/>
        </p:blipFill>
        <p:spPr>
          <a:xfrm>
            <a:off x="3853863" y="4765500"/>
            <a:ext cx="2260725" cy="1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60350" y="404663"/>
            <a:ext cx="836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노무사들이 활동하는 온라인 포럼이나 노무사와 면담을 해볼 생각을 해보지만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다음 같은 문제점들이 있다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...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1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해결책은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?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6" name="Google Shape;90;p15"/>
          <p:cNvPicPr preferRelativeResize="0"/>
          <p:nvPr/>
        </p:nvPicPr>
        <p:blipFill rotWithShape="1">
          <a:blip r:embed="rId3">
            <a:alphaModFix/>
          </a:blip>
          <a:srcRect t="9988" b="35846"/>
          <a:stretch/>
        </p:blipFill>
        <p:spPr>
          <a:xfrm>
            <a:off x="-2817025" y="45750"/>
            <a:ext cx="5727106" cy="6800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06941" y="53397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울릉도B" pitchFamily="18" charset="-127"/>
                <a:ea typeface="HY울릉도B" pitchFamily="18" charset="-127"/>
              </a:rPr>
              <a:t>해결책은</a:t>
            </a:r>
            <a:r>
              <a:rPr lang="en-US" altLang="ko-KR" sz="4800" dirty="0" smtClean="0">
                <a:latin typeface="HY울릉도B" pitchFamily="18" charset="-127"/>
                <a:ea typeface="HY울릉도B" pitchFamily="18" charset="-127"/>
              </a:rPr>
              <a:t>?</a:t>
            </a:r>
            <a:endParaRPr lang="ko-KR" altLang="en-US" sz="4800" dirty="0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26" name="Google Shape;127;p17"/>
          <p:cNvGrpSpPr/>
          <p:nvPr/>
        </p:nvGrpSpPr>
        <p:grpSpPr>
          <a:xfrm>
            <a:off x="1619672" y="1813585"/>
            <a:ext cx="1687926" cy="2782216"/>
            <a:chOff x="460350" y="1484784"/>
            <a:chExt cx="1687926" cy="2782216"/>
          </a:xfrm>
        </p:grpSpPr>
        <p:pic>
          <p:nvPicPr>
            <p:cNvPr id="27" name="Google Shape;128;p17"/>
            <p:cNvPicPr preferRelativeResize="0"/>
            <p:nvPr/>
          </p:nvPicPr>
          <p:blipFill rotWithShape="1">
            <a:blip r:embed="rId4">
              <a:alphaModFix/>
            </a:blip>
            <a:srcRect l="10686" t="5924" r="14530" b="15816"/>
            <a:stretch/>
          </p:blipFill>
          <p:spPr>
            <a:xfrm>
              <a:off x="546700" y="2591000"/>
              <a:ext cx="1601576" cy="16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129;p17"/>
            <p:cNvSpPr txBox="1"/>
            <p:nvPr/>
          </p:nvSpPr>
          <p:spPr>
            <a:xfrm>
              <a:off x="460350" y="1484784"/>
              <a:ext cx="1687926" cy="935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개인정보공개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29" name="Google Shape;130;p17"/>
          <p:cNvGrpSpPr/>
          <p:nvPr/>
        </p:nvGrpSpPr>
        <p:grpSpPr>
          <a:xfrm>
            <a:off x="3588547" y="2137626"/>
            <a:ext cx="1817800" cy="2415138"/>
            <a:chOff x="2429225" y="1808825"/>
            <a:chExt cx="1817800" cy="2415138"/>
          </a:xfrm>
        </p:grpSpPr>
        <p:pic>
          <p:nvPicPr>
            <p:cNvPr id="30" name="Google Shape;131;p17"/>
            <p:cNvPicPr preferRelativeResize="0"/>
            <p:nvPr/>
          </p:nvPicPr>
          <p:blipFill rotWithShape="1">
            <a:blip r:embed="rId5">
              <a:alphaModFix/>
            </a:blip>
            <a:srcRect b="12533"/>
            <a:stretch/>
          </p:blipFill>
          <p:spPr>
            <a:xfrm>
              <a:off x="2429225" y="2634037"/>
              <a:ext cx="1817800" cy="158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132;p17"/>
            <p:cNvSpPr txBox="1"/>
            <p:nvPr/>
          </p:nvSpPr>
          <p:spPr>
            <a:xfrm>
              <a:off x="2483767" y="1808825"/>
              <a:ext cx="1763257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시간소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요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32" name="Google Shape;133;p17"/>
          <p:cNvGrpSpPr/>
          <p:nvPr/>
        </p:nvGrpSpPr>
        <p:grpSpPr>
          <a:xfrm>
            <a:off x="5406347" y="2137626"/>
            <a:ext cx="2341199" cy="2415150"/>
            <a:chOff x="4247025" y="1808825"/>
            <a:chExt cx="2341199" cy="2415150"/>
          </a:xfrm>
        </p:grpSpPr>
        <p:pic>
          <p:nvPicPr>
            <p:cNvPr id="33" name="Google Shape;134;p17"/>
            <p:cNvPicPr preferRelativeResize="0"/>
            <p:nvPr/>
          </p:nvPicPr>
          <p:blipFill rotWithShape="1">
            <a:blip r:embed="rId6">
              <a:alphaModFix/>
            </a:blip>
            <a:srcRect b="13852"/>
            <a:stretch/>
          </p:blipFill>
          <p:spPr>
            <a:xfrm>
              <a:off x="4247025" y="2501368"/>
              <a:ext cx="1999550" cy="172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135;p17"/>
            <p:cNvSpPr txBox="1"/>
            <p:nvPr/>
          </p:nvSpPr>
          <p:spPr>
            <a:xfrm>
              <a:off x="4770524" y="1808825"/>
              <a:ext cx="18177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비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쌈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2" name="곱셈 기호 11"/>
          <p:cNvSpPr/>
          <p:nvPr/>
        </p:nvSpPr>
        <p:spPr>
          <a:xfrm>
            <a:off x="467544" y="1052736"/>
            <a:ext cx="7560839" cy="4824536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solidFill>
              <a:srgbClr val="C00000">
                <a:alpha val="7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504831" y="5229200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모바일</a:t>
            </a:r>
            <a:r>
              <a:rPr lang="ko-KR" altLang="en-US" sz="48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+</a:t>
            </a:r>
            <a:r>
              <a:rPr lang="en-US" altLang="ko-KR" sz="48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웹사이트용 </a:t>
            </a:r>
            <a:r>
              <a:rPr lang="en-US" altLang="ko-KR" sz="4800" dirty="0" smtClean="0">
                <a:solidFill>
                  <a:srgbClr val="1A1377"/>
                </a:solidFill>
                <a:latin typeface="HY울릉도B" pitchFamily="18" charset="-127"/>
                <a:ea typeface="HY울릉도B" pitchFamily="18" charset="-127"/>
              </a:rPr>
              <a:t>CHATBOT</a:t>
            </a:r>
            <a:endParaRPr lang="ko-KR" altLang="en-US" sz="4800" dirty="0">
              <a:solidFill>
                <a:srgbClr val="1A1377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8"/>
          <p:cNvCxnSpPr/>
          <p:nvPr/>
        </p:nvCxnSpPr>
        <p:spPr>
          <a:xfrm rot="10800000" flipH="1">
            <a:off x="6488950" y="1044375"/>
            <a:ext cx="747000" cy="612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7266200" y="1045900"/>
            <a:ext cx="1658100" cy="1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43" name="Google Shape;143;p18"/>
          <p:cNvSpPr txBox="1"/>
          <p:nvPr/>
        </p:nvSpPr>
        <p:spPr>
          <a:xfrm>
            <a:off x="7564688" y="612700"/>
            <a:ext cx="13998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무료</a:t>
            </a:r>
            <a:endParaRPr sz="1800" b="1" dirty="0">
              <a:solidFill>
                <a:schemeClr val="dk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6429800" y="3423000"/>
            <a:ext cx="2494500" cy="1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45" name="Google Shape;145;p18"/>
          <p:cNvSpPr txBox="1"/>
          <p:nvPr/>
        </p:nvSpPr>
        <p:spPr>
          <a:xfrm>
            <a:off x="7104100" y="2952463"/>
            <a:ext cx="17934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즉각적인 답변</a:t>
            </a:r>
            <a:endParaRPr sz="1800" b="1" dirty="0">
              <a:solidFill>
                <a:schemeClr val="dk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7198550" y="5813600"/>
            <a:ext cx="1636200" cy="27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47" name="Google Shape;147;p18"/>
          <p:cNvSpPr txBox="1"/>
          <p:nvPr/>
        </p:nvSpPr>
        <p:spPr>
          <a:xfrm>
            <a:off x="7595900" y="5353700"/>
            <a:ext cx="10158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비공개</a:t>
            </a:r>
            <a:endParaRPr sz="1800" b="1" dirty="0">
              <a:solidFill>
                <a:schemeClr val="dk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6429800" y="5216025"/>
            <a:ext cx="746400" cy="564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388" y="388475"/>
            <a:ext cx="3258423" cy="60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 rot="5400000">
            <a:off x="-3398325" y="2517600"/>
            <a:ext cx="71703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b="1">
                <a:solidFill>
                  <a:srgbClr val="F3BF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AI-POWERED</a:t>
            </a:r>
            <a:endParaRPr sz="8400" b="1">
              <a:solidFill>
                <a:srgbClr val="F3BF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5700" y="2472950"/>
            <a:ext cx="26967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</a:t>
            </a:r>
            <a:endParaRPr sz="7000" b="1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67775" y="3134900"/>
            <a:ext cx="300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AWAY</a:t>
            </a:r>
            <a:endParaRPr sz="7000" b="1" dirty="0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906700"/>
            <a:ext cx="18097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220</Words>
  <Application>Microsoft Office PowerPoint</Application>
  <PresentationFormat>화면 슬라이드 쇼(4:3)</PresentationFormat>
  <Paragraphs>82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18</vt:i4>
      </vt:variant>
    </vt:vector>
  </HeadingPairs>
  <TitlesOfParts>
    <vt:vector size="36" baseType="lpstr">
      <vt:lpstr>굴림</vt:lpstr>
      <vt:lpstr>Arial</vt:lpstr>
      <vt:lpstr>Fira Sans</vt:lpstr>
      <vt:lpstr>Orbitron Black</vt:lpstr>
      <vt:lpstr>Chelsea Market</vt:lpstr>
      <vt:lpstr>맑은 고딕</vt:lpstr>
      <vt:lpstr>Calibri</vt:lpstr>
      <vt:lpstr>HY목각파임B</vt:lpstr>
      <vt:lpstr>Helvetica Neue</vt:lpstr>
      <vt:lpstr>HY울릉도B</vt:lpstr>
      <vt:lpstr>Simple Dark</vt:lpstr>
      <vt:lpstr>1_Simple Dark</vt:lpstr>
      <vt:lpstr>Office 테마</vt:lpstr>
      <vt:lpstr>2_Simple Dark</vt:lpstr>
      <vt:lpstr>3_Simple Dark</vt:lpstr>
      <vt:lpstr>4_Simple Dark</vt:lpstr>
      <vt:lpstr>5_Simple Dark</vt:lpstr>
      <vt:lpstr>6_Simple Dark</vt:lpstr>
      <vt:lpstr>PowerPoint 프레젠테이션</vt:lpstr>
      <vt:lpstr>알바로는?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Appx. Technological Diagram</vt:lpstr>
      <vt:lpstr>Appx. Technological Diagram</vt:lpstr>
      <vt:lpstr>Appx. Finance</vt:lpstr>
      <vt:lpstr>Appx.  Demo</vt:lpstr>
      <vt:lpstr>Appx.  Demo</vt:lpstr>
      <vt:lpstr>Appx. 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23</cp:revision>
  <dcterms:modified xsi:type="dcterms:W3CDTF">2019-10-24T17:41:09Z</dcterms:modified>
</cp:coreProperties>
</file>