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  <p:sldId id="265" r:id="rId5"/>
    <p:sldId id="269" r:id="rId6"/>
    <p:sldId id="263" r:id="rId7"/>
    <p:sldId id="266" r:id="rId8"/>
    <p:sldId id="267" r:id="rId9"/>
    <p:sldId id="268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5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6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8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0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0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41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6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6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56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5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1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A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 flipH="1" flipV="1">
            <a:off x="0" y="2144350"/>
            <a:ext cx="12192000" cy="4713651"/>
          </a:xfrm>
          <a:custGeom>
            <a:avLst/>
            <a:gdLst>
              <a:gd name="connsiteX0" fmla="*/ 3253011 w 12192000"/>
              <a:gd name="connsiteY0" fmla="*/ 4713584 h 4713651"/>
              <a:gd name="connsiteX1" fmla="*/ 0 w 12192000"/>
              <a:gd name="connsiteY1" fmla="*/ 4078586 h 4713651"/>
              <a:gd name="connsiteX2" fmla="*/ 0 w 12192000"/>
              <a:gd name="connsiteY2" fmla="*/ 0 h 4713651"/>
              <a:gd name="connsiteX3" fmla="*/ 12192000 w 12192000"/>
              <a:gd name="connsiteY3" fmla="*/ 0 h 4713651"/>
              <a:gd name="connsiteX4" fmla="*/ 12192000 w 12192000"/>
              <a:gd name="connsiteY4" fmla="*/ 2508406 h 4713651"/>
              <a:gd name="connsiteX5" fmla="*/ 3253011 w 12192000"/>
              <a:gd name="connsiteY5" fmla="*/ 4713584 h 4713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713651">
                <a:moveTo>
                  <a:pt x="3253011" y="4713584"/>
                </a:moveTo>
                <a:cubicBezTo>
                  <a:pt x="2375297" y="4709611"/>
                  <a:pt x="1333500" y="4530529"/>
                  <a:pt x="0" y="4078586"/>
                </a:cubicBezTo>
                <a:lnTo>
                  <a:pt x="0" y="0"/>
                </a:lnTo>
                <a:lnTo>
                  <a:pt x="12192000" y="0"/>
                </a:lnTo>
                <a:lnTo>
                  <a:pt x="12192000" y="2508406"/>
                </a:lnTo>
                <a:cubicBezTo>
                  <a:pt x="7429500" y="2508406"/>
                  <a:pt x="6387703" y="4727770"/>
                  <a:pt x="3253011" y="4713584"/>
                </a:cubicBezTo>
                <a:close/>
              </a:path>
            </a:pathLst>
          </a:custGeom>
          <a:solidFill>
            <a:srgbClr val="B2E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flipV="1">
            <a:off x="0" y="0"/>
            <a:ext cx="2122097" cy="1504966"/>
          </a:xfrm>
          <a:custGeom>
            <a:avLst/>
            <a:gdLst>
              <a:gd name="connsiteX0" fmla="*/ 0 w 1690777"/>
              <a:gd name="connsiteY0" fmla="*/ 1500996 h 1500996"/>
              <a:gd name="connsiteX1" fmla="*/ 0 w 1690777"/>
              <a:gd name="connsiteY1" fmla="*/ 0 h 1500996"/>
              <a:gd name="connsiteX2" fmla="*/ 1690777 w 1690777"/>
              <a:gd name="connsiteY2" fmla="*/ 1500996 h 1500996"/>
              <a:gd name="connsiteX3" fmla="*/ 0 w 1690777"/>
              <a:gd name="connsiteY3" fmla="*/ 1500996 h 1500996"/>
              <a:gd name="connsiteX0" fmla="*/ 0 w 1690777"/>
              <a:gd name="connsiteY0" fmla="*/ 1505844 h 1505844"/>
              <a:gd name="connsiteX1" fmla="*/ 0 w 1690777"/>
              <a:gd name="connsiteY1" fmla="*/ 4848 h 1505844"/>
              <a:gd name="connsiteX2" fmla="*/ 1690777 w 1690777"/>
              <a:gd name="connsiteY2" fmla="*/ 1505844 h 1505844"/>
              <a:gd name="connsiteX3" fmla="*/ 0 w 1690777"/>
              <a:gd name="connsiteY3" fmla="*/ 1505844 h 1505844"/>
              <a:gd name="connsiteX0" fmla="*/ 0 w 2122097"/>
              <a:gd name="connsiteY0" fmla="*/ 1505844 h 1505844"/>
              <a:gd name="connsiteX1" fmla="*/ 0 w 2122097"/>
              <a:gd name="connsiteY1" fmla="*/ 4848 h 1505844"/>
              <a:gd name="connsiteX2" fmla="*/ 2122097 w 2122097"/>
              <a:gd name="connsiteY2" fmla="*/ 1505844 h 1505844"/>
              <a:gd name="connsiteX3" fmla="*/ 0 w 2122097"/>
              <a:gd name="connsiteY3" fmla="*/ 1505844 h 1505844"/>
              <a:gd name="connsiteX0" fmla="*/ 0 w 2122097"/>
              <a:gd name="connsiteY0" fmla="*/ 1504966 h 1504966"/>
              <a:gd name="connsiteX1" fmla="*/ 0 w 2122097"/>
              <a:gd name="connsiteY1" fmla="*/ 3970 h 1504966"/>
              <a:gd name="connsiteX2" fmla="*/ 2122097 w 2122097"/>
              <a:gd name="connsiteY2" fmla="*/ 1504966 h 1504966"/>
              <a:gd name="connsiteX3" fmla="*/ 0 w 2122097"/>
              <a:gd name="connsiteY3" fmla="*/ 1504966 h 150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2097" h="1504966">
                <a:moveTo>
                  <a:pt x="0" y="1504966"/>
                </a:moveTo>
                <a:lnTo>
                  <a:pt x="0" y="3970"/>
                </a:lnTo>
                <a:cubicBezTo>
                  <a:pt x="1046671" y="-82294"/>
                  <a:pt x="1075425" y="1263426"/>
                  <a:pt x="2122097" y="1504966"/>
                </a:cubicBezTo>
                <a:lnTo>
                  <a:pt x="0" y="15049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7"/>
          <p:cNvSpPr/>
          <p:nvPr/>
        </p:nvSpPr>
        <p:spPr>
          <a:xfrm rot="10800000" flipV="1">
            <a:off x="10500911" y="5357004"/>
            <a:ext cx="1691090" cy="1500996"/>
          </a:xfrm>
          <a:custGeom>
            <a:avLst/>
            <a:gdLst>
              <a:gd name="connsiteX0" fmla="*/ 0 w 1690777"/>
              <a:gd name="connsiteY0" fmla="*/ 1500996 h 1500996"/>
              <a:gd name="connsiteX1" fmla="*/ 0 w 1690777"/>
              <a:gd name="connsiteY1" fmla="*/ 0 h 1500996"/>
              <a:gd name="connsiteX2" fmla="*/ 1690777 w 1690777"/>
              <a:gd name="connsiteY2" fmla="*/ 1500996 h 1500996"/>
              <a:gd name="connsiteX3" fmla="*/ 0 w 1690777"/>
              <a:gd name="connsiteY3" fmla="*/ 1500996 h 1500996"/>
              <a:gd name="connsiteX0" fmla="*/ 0 w 1690777"/>
              <a:gd name="connsiteY0" fmla="*/ 1505844 h 1505844"/>
              <a:gd name="connsiteX1" fmla="*/ 0 w 1690777"/>
              <a:gd name="connsiteY1" fmla="*/ 4848 h 1505844"/>
              <a:gd name="connsiteX2" fmla="*/ 1690777 w 1690777"/>
              <a:gd name="connsiteY2" fmla="*/ 1505844 h 1505844"/>
              <a:gd name="connsiteX3" fmla="*/ 0 w 1690777"/>
              <a:gd name="connsiteY3" fmla="*/ 1505844 h 1505844"/>
              <a:gd name="connsiteX0" fmla="*/ 0 w 2122097"/>
              <a:gd name="connsiteY0" fmla="*/ 1505844 h 1505844"/>
              <a:gd name="connsiteX1" fmla="*/ 0 w 2122097"/>
              <a:gd name="connsiteY1" fmla="*/ 4848 h 1505844"/>
              <a:gd name="connsiteX2" fmla="*/ 2122097 w 2122097"/>
              <a:gd name="connsiteY2" fmla="*/ 1505844 h 1505844"/>
              <a:gd name="connsiteX3" fmla="*/ 0 w 2122097"/>
              <a:gd name="connsiteY3" fmla="*/ 1505844 h 1505844"/>
              <a:gd name="connsiteX0" fmla="*/ 0 w 2122097"/>
              <a:gd name="connsiteY0" fmla="*/ 1504966 h 1504966"/>
              <a:gd name="connsiteX1" fmla="*/ 0 w 2122097"/>
              <a:gd name="connsiteY1" fmla="*/ 3970 h 1504966"/>
              <a:gd name="connsiteX2" fmla="*/ 2122097 w 2122097"/>
              <a:gd name="connsiteY2" fmla="*/ 1504966 h 1504966"/>
              <a:gd name="connsiteX3" fmla="*/ 0 w 2122097"/>
              <a:gd name="connsiteY3" fmla="*/ 1504966 h 1504966"/>
              <a:gd name="connsiteX0" fmla="*/ 0 w 2122097"/>
              <a:gd name="connsiteY0" fmla="*/ 1727851 h 1727851"/>
              <a:gd name="connsiteX1" fmla="*/ 0 w 2122097"/>
              <a:gd name="connsiteY1" fmla="*/ 226855 h 1727851"/>
              <a:gd name="connsiteX2" fmla="*/ 2122097 w 2122097"/>
              <a:gd name="connsiteY2" fmla="*/ 1727851 h 1727851"/>
              <a:gd name="connsiteX3" fmla="*/ 0 w 2122097"/>
              <a:gd name="connsiteY3" fmla="*/ 1727851 h 1727851"/>
              <a:gd name="connsiteX0" fmla="*/ 0 w 1702997"/>
              <a:gd name="connsiteY0" fmla="*/ 1728865 h 1728865"/>
              <a:gd name="connsiteX1" fmla="*/ 0 w 1702997"/>
              <a:gd name="connsiteY1" fmla="*/ 227869 h 1728865"/>
              <a:gd name="connsiteX2" fmla="*/ 1702997 w 1702997"/>
              <a:gd name="connsiteY2" fmla="*/ 1716165 h 1728865"/>
              <a:gd name="connsiteX3" fmla="*/ 0 w 1702997"/>
              <a:gd name="connsiteY3" fmla="*/ 1728865 h 1728865"/>
              <a:gd name="connsiteX0" fmla="*/ 0 w 1691090"/>
              <a:gd name="connsiteY0" fmla="*/ 1727915 h 1727915"/>
              <a:gd name="connsiteX1" fmla="*/ 0 w 1691090"/>
              <a:gd name="connsiteY1" fmla="*/ 226919 h 1727915"/>
              <a:gd name="connsiteX2" fmla="*/ 1691090 w 1691090"/>
              <a:gd name="connsiteY2" fmla="*/ 1727122 h 1727915"/>
              <a:gd name="connsiteX3" fmla="*/ 0 w 1691090"/>
              <a:gd name="connsiteY3" fmla="*/ 1727915 h 1727915"/>
              <a:gd name="connsiteX0" fmla="*/ 0 w 1691090"/>
              <a:gd name="connsiteY0" fmla="*/ 1500996 h 1500996"/>
              <a:gd name="connsiteX1" fmla="*/ 0 w 1691090"/>
              <a:gd name="connsiteY1" fmla="*/ 0 h 1500996"/>
              <a:gd name="connsiteX2" fmla="*/ 1691090 w 1691090"/>
              <a:gd name="connsiteY2" fmla="*/ 1500203 h 1500996"/>
              <a:gd name="connsiteX3" fmla="*/ 0 w 1691090"/>
              <a:gd name="connsiteY3" fmla="*/ 1500996 h 150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1090" h="1500996">
                <a:moveTo>
                  <a:pt x="0" y="1500996"/>
                </a:moveTo>
                <a:lnTo>
                  <a:pt x="0" y="0"/>
                </a:lnTo>
                <a:cubicBezTo>
                  <a:pt x="1199071" y="483422"/>
                  <a:pt x="644418" y="1258663"/>
                  <a:pt x="1691090" y="1500203"/>
                </a:cubicBezTo>
                <a:lnTo>
                  <a:pt x="0" y="1500996"/>
                </a:lnTo>
                <a:close/>
              </a:path>
            </a:pathLst>
          </a:custGeom>
          <a:pattFill prst="divo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14775" y="1205600"/>
            <a:ext cx="4362450" cy="436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무적태풍포병</a:t>
            </a:r>
            <a:endParaRPr lang="en-US" altLang="ko-KR" sz="4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Dr. Soldier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팀원 </a:t>
            </a:r>
            <a:r>
              <a:rPr lang="en-US" altLang="ko-KR" sz="16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6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명 </a:t>
            </a:r>
            <a:r>
              <a:rPr lang="en-US" altLang="ko-KR" sz="16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6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병장 이도현</a:t>
            </a:r>
            <a:r>
              <a:rPr lang="en-US" altLang="ko-KR" sz="16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1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43086" y="124777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591369" y="38102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무적태풍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706" y="1958448"/>
            <a:ext cx="1374588" cy="137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56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" name="자유형 13"/>
              <p:cNvSpPr/>
              <p:nvPr/>
            </p:nvSpPr>
            <p:spPr>
              <a:xfrm>
                <a:off x="0" y="0"/>
                <a:ext cx="12192000" cy="6858000"/>
              </a:xfrm>
              <a:custGeom>
                <a:avLst/>
                <a:gdLst>
                  <a:gd name="connsiteX0" fmla="*/ 545986 w 12192000"/>
                  <a:gd name="connsiteY0" fmla="*/ 789920 h 6858000"/>
                  <a:gd name="connsiteX1" fmla="*/ 545986 w 12192000"/>
                  <a:gd name="connsiteY1" fmla="*/ 6572570 h 6858000"/>
                  <a:gd name="connsiteX2" fmla="*/ 11747500 w 12192000"/>
                  <a:gd name="connsiteY2" fmla="*/ 6572570 h 6858000"/>
                  <a:gd name="connsiteX3" fmla="*/ 11747500 w 12192000"/>
                  <a:gd name="connsiteY3" fmla="*/ 789920 h 6858000"/>
                  <a:gd name="connsiteX4" fmla="*/ 0 w 12192000"/>
                  <a:gd name="connsiteY4" fmla="*/ 0 h 6858000"/>
                  <a:gd name="connsiteX5" fmla="*/ 12192000 w 12192000"/>
                  <a:gd name="connsiteY5" fmla="*/ 0 h 6858000"/>
                  <a:gd name="connsiteX6" fmla="*/ 12192000 w 12192000"/>
                  <a:gd name="connsiteY6" fmla="*/ 6858000 h 6858000"/>
                  <a:gd name="connsiteX7" fmla="*/ 0 w 12192000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6858000">
                    <a:moveTo>
                      <a:pt x="545986" y="789920"/>
                    </a:moveTo>
                    <a:lnTo>
                      <a:pt x="545986" y="6572570"/>
                    </a:lnTo>
                    <a:lnTo>
                      <a:pt x="11747500" y="6572570"/>
                    </a:lnTo>
                    <a:lnTo>
                      <a:pt x="11747500" y="789920"/>
                    </a:ln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flipH="1" flipV="1">
                <a:off x="0" y="2636119"/>
                <a:ext cx="12192000" cy="4221881"/>
              </a:xfrm>
              <a:custGeom>
                <a:avLst/>
                <a:gdLst>
                  <a:gd name="connsiteX0" fmla="*/ 444500 w 12192000"/>
                  <a:gd name="connsiteY0" fmla="*/ 4221881 h 4221881"/>
                  <a:gd name="connsiteX1" fmla="*/ 0 w 12192000"/>
                  <a:gd name="connsiteY1" fmla="*/ 4078586 h 4221881"/>
                  <a:gd name="connsiteX2" fmla="*/ 0 w 12192000"/>
                  <a:gd name="connsiteY2" fmla="*/ 0 h 4221881"/>
                  <a:gd name="connsiteX3" fmla="*/ 12192000 w 12192000"/>
                  <a:gd name="connsiteY3" fmla="*/ 0 h 4221881"/>
                  <a:gd name="connsiteX4" fmla="*/ 12192000 w 12192000"/>
                  <a:gd name="connsiteY4" fmla="*/ 2508406 h 4221881"/>
                  <a:gd name="connsiteX5" fmla="*/ 11756238 w 12192000"/>
                  <a:gd name="connsiteY5" fmla="*/ 2514772 h 4221881"/>
                  <a:gd name="connsiteX6" fmla="*/ 11646014 w 12192000"/>
                  <a:gd name="connsiteY6" fmla="*/ 2519700 h 4221881"/>
                  <a:gd name="connsiteX7" fmla="*/ 11646014 w 12192000"/>
                  <a:gd name="connsiteY7" fmla="*/ 285430 h 4221881"/>
                  <a:gd name="connsiteX8" fmla="*/ 444500 w 12192000"/>
                  <a:gd name="connsiteY8" fmla="*/ 285430 h 4221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92000" h="4221881">
                    <a:moveTo>
                      <a:pt x="444500" y="4221881"/>
                    </a:moveTo>
                    <a:lnTo>
                      <a:pt x="0" y="4078586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2508406"/>
                    </a:lnTo>
                    <a:cubicBezTo>
                      <a:pt x="12043172" y="2508406"/>
                      <a:pt x="11897977" y="2510574"/>
                      <a:pt x="11756238" y="2514772"/>
                    </a:cubicBezTo>
                    <a:lnTo>
                      <a:pt x="11646014" y="2519700"/>
                    </a:lnTo>
                    <a:lnTo>
                      <a:pt x="11646014" y="285430"/>
                    </a:lnTo>
                    <a:lnTo>
                      <a:pt x="444500" y="285430"/>
                    </a:lnTo>
                    <a:close/>
                  </a:path>
                </a:pathLst>
              </a:custGeom>
              <a:solidFill>
                <a:srgbClr val="B2E1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rot="16200000">
                <a:off x="1445986" y="-492125"/>
                <a:ext cx="0" cy="1800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연결선 17"/>
            <p:cNvCxnSpPr/>
            <p:nvPr/>
          </p:nvCxnSpPr>
          <p:spPr>
            <a:xfrm rot="16200000">
              <a:off x="10847500" y="5786550"/>
              <a:ext cx="0" cy="180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/>
        </p:nvCxnSpPr>
        <p:spPr>
          <a:xfrm rot="16200000">
            <a:off x="1445986" y="-4794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16200000">
            <a:off x="10796700" y="5697650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61248" y="4546755"/>
            <a:ext cx="112015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 descr="무지 꾸벅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744" y="1754052"/>
            <a:ext cx="30480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286388" y="3362064"/>
            <a:ext cx="79512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그 외 프로젝트에 관한 자세한 정보는 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README.md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파일에 있습니다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119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rot="16200000">
            <a:off x="1445986" y="-4794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466020" y="1397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 </a:t>
            </a: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12" name="직선 연결선 11"/>
          <p:cNvCxnSpPr/>
          <p:nvPr/>
        </p:nvCxnSpPr>
        <p:spPr>
          <a:xfrm rot="16200000">
            <a:off x="10796700" y="5697650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545986 w 12192000"/>
              <a:gd name="connsiteY0" fmla="*/ 789920 h 6858000"/>
              <a:gd name="connsiteX1" fmla="*/ 545986 w 12192000"/>
              <a:gd name="connsiteY1" fmla="*/ 6572570 h 6858000"/>
              <a:gd name="connsiteX2" fmla="*/ 11747500 w 12192000"/>
              <a:gd name="connsiteY2" fmla="*/ 6572570 h 6858000"/>
              <a:gd name="connsiteX3" fmla="*/ 11747500 w 12192000"/>
              <a:gd name="connsiteY3" fmla="*/ 78992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45986" y="789920"/>
                </a:moveTo>
                <a:lnTo>
                  <a:pt x="545986" y="6572570"/>
                </a:lnTo>
                <a:lnTo>
                  <a:pt x="11747500" y="6572570"/>
                </a:lnTo>
                <a:lnTo>
                  <a:pt x="11747500" y="78992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 flipH="1" flipV="1">
            <a:off x="0" y="2636119"/>
            <a:ext cx="12192000" cy="4221881"/>
          </a:xfrm>
          <a:custGeom>
            <a:avLst/>
            <a:gdLst>
              <a:gd name="connsiteX0" fmla="*/ 444500 w 12192000"/>
              <a:gd name="connsiteY0" fmla="*/ 4221881 h 4221881"/>
              <a:gd name="connsiteX1" fmla="*/ 0 w 12192000"/>
              <a:gd name="connsiteY1" fmla="*/ 4078586 h 4221881"/>
              <a:gd name="connsiteX2" fmla="*/ 0 w 12192000"/>
              <a:gd name="connsiteY2" fmla="*/ 0 h 4221881"/>
              <a:gd name="connsiteX3" fmla="*/ 12192000 w 12192000"/>
              <a:gd name="connsiteY3" fmla="*/ 0 h 4221881"/>
              <a:gd name="connsiteX4" fmla="*/ 12192000 w 12192000"/>
              <a:gd name="connsiteY4" fmla="*/ 2508406 h 4221881"/>
              <a:gd name="connsiteX5" fmla="*/ 11756238 w 12192000"/>
              <a:gd name="connsiteY5" fmla="*/ 2514772 h 4221881"/>
              <a:gd name="connsiteX6" fmla="*/ 11646014 w 12192000"/>
              <a:gd name="connsiteY6" fmla="*/ 2519700 h 4221881"/>
              <a:gd name="connsiteX7" fmla="*/ 11646014 w 12192000"/>
              <a:gd name="connsiteY7" fmla="*/ 285430 h 4221881"/>
              <a:gd name="connsiteX8" fmla="*/ 444500 w 12192000"/>
              <a:gd name="connsiteY8" fmla="*/ 285430 h 422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221881">
                <a:moveTo>
                  <a:pt x="444500" y="4221881"/>
                </a:moveTo>
                <a:lnTo>
                  <a:pt x="0" y="4078586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2508406"/>
                </a:lnTo>
                <a:cubicBezTo>
                  <a:pt x="12043172" y="2508406"/>
                  <a:pt x="11897977" y="2510574"/>
                  <a:pt x="11756238" y="2514772"/>
                </a:cubicBezTo>
                <a:lnTo>
                  <a:pt x="11646014" y="2519700"/>
                </a:lnTo>
                <a:lnTo>
                  <a:pt x="11646014" y="285430"/>
                </a:lnTo>
                <a:lnTo>
                  <a:pt x="444500" y="285430"/>
                </a:lnTo>
                <a:close/>
              </a:path>
            </a:pathLst>
          </a:custGeom>
          <a:solidFill>
            <a:srgbClr val="B2E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16200000">
            <a:off x="1445986" y="-4921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66020" y="1270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i="1" dirty="0" smtClean="0">
                <a:solidFill>
                  <a:prstClr val="white"/>
                </a:solidFill>
              </a:rPr>
              <a:t>개발 배경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6200000">
            <a:off x="10847500" y="5786550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528023" y="1940114"/>
            <a:ext cx="2948662" cy="74731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/>
                </a:solidFill>
              </a:rPr>
              <a:t>몇 일 남았지</a:t>
            </a:r>
            <a:r>
              <a:rPr lang="en-US" altLang="ko-KR" b="1" dirty="0" smtClean="0">
                <a:solidFill>
                  <a:prstClr val="white"/>
                </a:solidFill>
              </a:rPr>
              <a:t>?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28023" y="3754122"/>
            <a:ext cx="2948662" cy="74731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뭐 하려고 했었지</a:t>
            </a:r>
            <a:r>
              <a:rPr lang="en-US" altLang="ko-KR" b="1" dirty="0"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542310" y="2840579"/>
            <a:ext cx="2948662" cy="747319"/>
          </a:xfrm>
          <a:prstGeom prst="roundRect">
            <a:avLst/>
          </a:pr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/>
                </a:solidFill>
              </a:rPr>
              <a:t>얼마 모았지</a:t>
            </a:r>
            <a:r>
              <a:rPr lang="en-US" altLang="ko-KR" b="1" dirty="0" smtClean="0">
                <a:solidFill>
                  <a:prstClr val="white"/>
                </a:solidFill>
              </a:rPr>
              <a:t>?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cxnSp>
        <p:nvCxnSpPr>
          <p:cNvPr id="34" name="꺾인 연결선 33"/>
          <p:cNvCxnSpPr/>
          <p:nvPr/>
        </p:nvCxnSpPr>
        <p:spPr>
          <a:xfrm>
            <a:off x="7606743" y="2187250"/>
            <a:ext cx="12700" cy="907004"/>
          </a:xfrm>
          <a:prstGeom prst="bentConnector3">
            <a:avLst>
              <a:gd name="adj1" fmla="val 6127024"/>
            </a:avLst>
          </a:prstGeom>
          <a:ln w="254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7606743" y="4127781"/>
            <a:ext cx="12700" cy="907004"/>
          </a:xfrm>
          <a:prstGeom prst="bentConnector3">
            <a:avLst>
              <a:gd name="adj1" fmla="val 6000000"/>
            </a:avLst>
          </a:prstGeom>
          <a:ln w="254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rot="10800000" flipV="1">
            <a:off x="4456903" y="3094254"/>
            <a:ext cx="12700" cy="907004"/>
          </a:xfrm>
          <a:prstGeom prst="bentConnector3">
            <a:avLst>
              <a:gd name="adj1" fmla="val 6600535"/>
            </a:avLst>
          </a:prstGeom>
          <a:ln w="254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846548" y="4363307"/>
            <a:ext cx="222653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en-US" altLang="ko-KR" sz="1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28023" y="4600767"/>
            <a:ext cx="2948662" cy="747319"/>
          </a:xfrm>
          <a:prstGeom prst="roundRect">
            <a:avLst/>
          </a:pr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/>
                </a:solidFill>
              </a:rPr>
              <a:t>운동해야 하는데</a:t>
            </a:r>
            <a:r>
              <a:rPr lang="en-US" altLang="ko-KR" b="1" dirty="0" smtClean="0">
                <a:solidFill>
                  <a:prstClr val="white"/>
                </a:solidFill>
              </a:rPr>
              <a:t>..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09476" y="5632569"/>
            <a:ext cx="2948662" cy="74731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/>
                </a:solidFill>
              </a:rPr>
              <a:t>휴가는 언제 쓰지</a:t>
            </a:r>
            <a:r>
              <a:rPr lang="en-US" altLang="ko-KR" b="1" dirty="0" smtClean="0">
                <a:solidFill>
                  <a:prstClr val="white"/>
                </a:solidFill>
              </a:rPr>
              <a:t>?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cxnSp>
        <p:nvCxnSpPr>
          <p:cNvPr id="24" name="꺾인 연결선 23"/>
          <p:cNvCxnSpPr/>
          <p:nvPr/>
        </p:nvCxnSpPr>
        <p:spPr>
          <a:xfrm rot="10800000" flipV="1">
            <a:off x="4444202" y="5057401"/>
            <a:ext cx="12700" cy="907004"/>
          </a:xfrm>
          <a:prstGeom prst="bentConnector3">
            <a:avLst>
              <a:gd name="adj1" fmla="val 6600535"/>
            </a:avLst>
          </a:prstGeom>
          <a:ln w="254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476685" y="5960509"/>
            <a:ext cx="167557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97896" y="1675119"/>
            <a:ext cx="54359" cy="4331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65284" y="1675119"/>
            <a:ext cx="548697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73545" y="1672034"/>
            <a:ext cx="45719" cy="63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73545" y="2313773"/>
            <a:ext cx="66025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3696404" y="2287001"/>
            <a:ext cx="754147" cy="99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82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" name="자유형 13"/>
              <p:cNvSpPr/>
              <p:nvPr/>
            </p:nvSpPr>
            <p:spPr>
              <a:xfrm>
                <a:off x="0" y="0"/>
                <a:ext cx="12192000" cy="6858000"/>
              </a:xfrm>
              <a:custGeom>
                <a:avLst/>
                <a:gdLst>
                  <a:gd name="connsiteX0" fmla="*/ 545986 w 12192000"/>
                  <a:gd name="connsiteY0" fmla="*/ 789920 h 6858000"/>
                  <a:gd name="connsiteX1" fmla="*/ 545986 w 12192000"/>
                  <a:gd name="connsiteY1" fmla="*/ 6572570 h 6858000"/>
                  <a:gd name="connsiteX2" fmla="*/ 11747500 w 12192000"/>
                  <a:gd name="connsiteY2" fmla="*/ 6572570 h 6858000"/>
                  <a:gd name="connsiteX3" fmla="*/ 11747500 w 12192000"/>
                  <a:gd name="connsiteY3" fmla="*/ 789920 h 6858000"/>
                  <a:gd name="connsiteX4" fmla="*/ 0 w 12192000"/>
                  <a:gd name="connsiteY4" fmla="*/ 0 h 6858000"/>
                  <a:gd name="connsiteX5" fmla="*/ 12192000 w 12192000"/>
                  <a:gd name="connsiteY5" fmla="*/ 0 h 6858000"/>
                  <a:gd name="connsiteX6" fmla="*/ 12192000 w 12192000"/>
                  <a:gd name="connsiteY6" fmla="*/ 6858000 h 6858000"/>
                  <a:gd name="connsiteX7" fmla="*/ 0 w 12192000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6858000">
                    <a:moveTo>
                      <a:pt x="545986" y="789920"/>
                    </a:moveTo>
                    <a:lnTo>
                      <a:pt x="545986" y="6572570"/>
                    </a:lnTo>
                    <a:lnTo>
                      <a:pt x="11747500" y="6572570"/>
                    </a:lnTo>
                    <a:lnTo>
                      <a:pt x="11747500" y="789920"/>
                    </a:ln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flipH="1" flipV="1">
                <a:off x="0" y="2636119"/>
                <a:ext cx="12192000" cy="4221881"/>
              </a:xfrm>
              <a:custGeom>
                <a:avLst/>
                <a:gdLst>
                  <a:gd name="connsiteX0" fmla="*/ 444500 w 12192000"/>
                  <a:gd name="connsiteY0" fmla="*/ 4221881 h 4221881"/>
                  <a:gd name="connsiteX1" fmla="*/ 0 w 12192000"/>
                  <a:gd name="connsiteY1" fmla="*/ 4078586 h 4221881"/>
                  <a:gd name="connsiteX2" fmla="*/ 0 w 12192000"/>
                  <a:gd name="connsiteY2" fmla="*/ 0 h 4221881"/>
                  <a:gd name="connsiteX3" fmla="*/ 12192000 w 12192000"/>
                  <a:gd name="connsiteY3" fmla="*/ 0 h 4221881"/>
                  <a:gd name="connsiteX4" fmla="*/ 12192000 w 12192000"/>
                  <a:gd name="connsiteY4" fmla="*/ 2508406 h 4221881"/>
                  <a:gd name="connsiteX5" fmla="*/ 11756238 w 12192000"/>
                  <a:gd name="connsiteY5" fmla="*/ 2514772 h 4221881"/>
                  <a:gd name="connsiteX6" fmla="*/ 11646014 w 12192000"/>
                  <a:gd name="connsiteY6" fmla="*/ 2519700 h 4221881"/>
                  <a:gd name="connsiteX7" fmla="*/ 11646014 w 12192000"/>
                  <a:gd name="connsiteY7" fmla="*/ 285430 h 4221881"/>
                  <a:gd name="connsiteX8" fmla="*/ 444500 w 12192000"/>
                  <a:gd name="connsiteY8" fmla="*/ 285430 h 4221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92000" h="4221881">
                    <a:moveTo>
                      <a:pt x="444500" y="4221881"/>
                    </a:moveTo>
                    <a:lnTo>
                      <a:pt x="0" y="4078586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2508406"/>
                    </a:lnTo>
                    <a:cubicBezTo>
                      <a:pt x="12043172" y="2508406"/>
                      <a:pt x="11897977" y="2510574"/>
                      <a:pt x="11756238" y="2514772"/>
                    </a:cubicBezTo>
                    <a:lnTo>
                      <a:pt x="11646014" y="2519700"/>
                    </a:lnTo>
                    <a:lnTo>
                      <a:pt x="11646014" y="285430"/>
                    </a:lnTo>
                    <a:lnTo>
                      <a:pt x="444500" y="285430"/>
                    </a:lnTo>
                    <a:close/>
                  </a:path>
                </a:pathLst>
              </a:custGeom>
              <a:solidFill>
                <a:srgbClr val="B2E1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rot="16200000">
                <a:off x="1445986" y="-492125"/>
                <a:ext cx="0" cy="1800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연결선 17"/>
            <p:cNvCxnSpPr/>
            <p:nvPr/>
          </p:nvCxnSpPr>
          <p:spPr>
            <a:xfrm rot="16200000">
              <a:off x="10847500" y="5786550"/>
              <a:ext cx="0" cy="180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/>
        </p:nvCxnSpPr>
        <p:spPr>
          <a:xfrm rot="16200000">
            <a:off x="1445986" y="-4794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466020" y="1397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i="1" dirty="0" smtClean="0">
                <a:solidFill>
                  <a:prstClr val="white"/>
                </a:solidFill>
              </a:rPr>
              <a:t>개발 배경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>
            <a:off x="10796700" y="5697650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346065" y="1693558"/>
            <a:ext cx="74998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Node.js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부터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Vue.js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이용한 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SPA(Single Page Application)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까지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이제는 웹 언어였던 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 공부해도 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Web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뿐만 아니라 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Server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부터 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Mobile Application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도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만들 수 있게 되었습니다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이러한 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Web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실용성에 영감을 받아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저는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오픈소스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아카데미 캠프에서 군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들에게 </a:t>
            </a:r>
            <a:r>
              <a:rPr lang="ko-KR" altLang="en-US" b="1" kern="0" dirty="0" smtClean="0">
                <a:solidFill>
                  <a:srgbClr val="0070C0"/>
                </a:solidFill>
              </a:rPr>
              <a:t>필요한 기능들을 한</a:t>
            </a:r>
            <a:r>
              <a:rPr lang="en-US" altLang="ko-KR" b="1" kern="0" dirty="0">
                <a:solidFill>
                  <a:srgbClr val="0070C0"/>
                </a:solidFill>
              </a:rPr>
              <a:t> </a:t>
            </a:r>
            <a:r>
              <a:rPr lang="ko-KR" altLang="en-US" b="1" kern="0" dirty="0" smtClean="0">
                <a:solidFill>
                  <a:srgbClr val="0070C0"/>
                </a:solidFill>
              </a:rPr>
              <a:t>곳에 모아</a:t>
            </a:r>
            <a:r>
              <a:rPr lang="en-US" altLang="ko-KR" b="1" kern="0" dirty="0" smtClean="0">
                <a:solidFill>
                  <a:srgbClr val="0070C0"/>
                </a:solidFill>
              </a:rPr>
              <a:t> </a:t>
            </a:r>
            <a:r>
              <a:rPr lang="ko-KR" altLang="en-US" b="1" kern="0" dirty="0" smtClean="0">
                <a:solidFill>
                  <a:srgbClr val="0070C0"/>
                </a:solidFill>
              </a:rPr>
              <a:t>둔</a:t>
            </a:r>
            <a:r>
              <a:rPr lang="en-US" altLang="ko-KR" b="1" kern="0" dirty="0" smtClean="0">
                <a:solidFill>
                  <a:srgbClr val="0070C0"/>
                </a:solidFill>
              </a:rPr>
              <a:t>,  </a:t>
            </a:r>
            <a:r>
              <a:rPr lang="ko-KR" altLang="en-US" b="1" kern="0" dirty="0" smtClean="0">
                <a:solidFill>
                  <a:srgbClr val="0070C0"/>
                </a:solidFill>
              </a:rPr>
              <a:t>군인을 </a:t>
            </a:r>
            <a:r>
              <a:rPr lang="ko-KR" altLang="en-US" b="1" kern="0" dirty="0">
                <a:solidFill>
                  <a:srgbClr val="0070C0"/>
                </a:solidFill>
              </a:rPr>
              <a:t>위한</a:t>
            </a:r>
            <a:r>
              <a:rPr lang="en-US" altLang="ko-KR" b="1" kern="0" dirty="0">
                <a:solidFill>
                  <a:srgbClr val="0070C0"/>
                </a:solidFill>
              </a:rPr>
              <a:t>, </a:t>
            </a:r>
            <a:r>
              <a:rPr lang="ko-KR" altLang="en-US" b="1" kern="0" dirty="0" smtClean="0">
                <a:solidFill>
                  <a:srgbClr val="0070C0"/>
                </a:solidFill>
              </a:rPr>
              <a:t>실용성 있는 </a:t>
            </a:r>
            <a:r>
              <a:rPr lang="ko-KR" altLang="en-US" b="1" kern="0" dirty="0" err="1" smtClean="0">
                <a:solidFill>
                  <a:srgbClr val="0070C0"/>
                </a:solidFill>
              </a:rPr>
              <a:t>모바일</a:t>
            </a:r>
            <a:r>
              <a:rPr lang="ko-KR" altLang="en-US" b="1" kern="0" dirty="0" smtClean="0">
                <a:solidFill>
                  <a:srgbClr val="0070C0"/>
                </a:solidFill>
              </a:rPr>
              <a:t> </a:t>
            </a:r>
            <a:r>
              <a:rPr lang="ko-KR" altLang="en-US" b="1" kern="0" dirty="0">
                <a:solidFill>
                  <a:srgbClr val="0070C0"/>
                </a:solidFill>
              </a:rPr>
              <a:t>용 웹 </a:t>
            </a:r>
            <a:r>
              <a:rPr lang="ko-KR" altLang="en-US" b="1" kern="0" dirty="0" smtClean="0">
                <a:solidFill>
                  <a:srgbClr val="0070C0"/>
                </a:solidFill>
              </a:rPr>
              <a:t>애플리케이션을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만들기로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결심했습니다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647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" name="자유형 13"/>
              <p:cNvSpPr/>
              <p:nvPr/>
            </p:nvSpPr>
            <p:spPr>
              <a:xfrm>
                <a:off x="0" y="0"/>
                <a:ext cx="12192000" cy="6858000"/>
              </a:xfrm>
              <a:custGeom>
                <a:avLst/>
                <a:gdLst>
                  <a:gd name="connsiteX0" fmla="*/ 545986 w 12192000"/>
                  <a:gd name="connsiteY0" fmla="*/ 789920 h 6858000"/>
                  <a:gd name="connsiteX1" fmla="*/ 545986 w 12192000"/>
                  <a:gd name="connsiteY1" fmla="*/ 6572570 h 6858000"/>
                  <a:gd name="connsiteX2" fmla="*/ 11747500 w 12192000"/>
                  <a:gd name="connsiteY2" fmla="*/ 6572570 h 6858000"/>
                  <a:gd name="connsiteX3" fmla="*/ 11747500 w 12192000"/>
                  <a:gd name="connsiteY3" fmla="*/ 789920 h 6858000"/>
                  <a:gd name="connsiteX4" fmla="*/ 0 w 12192000"/>
                  <a:gd name="connsiteY4" fmla="*/ 0 h 6858000"/>
                  <a:gd name="connsiteX5" fmla="*/ 12192000 w 12192000"/>
                  <a:gd name="connsiteY5" fmla="*/ 0 h 6858000"/>
                  <a:gd name="connsiteX6" fmla="*/ 12192000 w 12192000"/>
                  <a:gd name="connsiteY6" fmla="*/ 6858000 h 6858000"/>
                  <a:gd name="connsiteX7" fmla="*/ 0 w 12192000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6858000">
                    <a:moveTo>
                      <a:pt x="545986" y="789920"/>
                    </a:moveTo>
                    <a:lnTo>
                      <a:pt x="545986" y="6572570"/>
                    </a:lnTo>
                    <a:lnTo>
                      <a:pt x="11747500" y="6572570"/>
                    </a:lnTo>
                    <a:lnTo>
                      <a:pt x="11747500" y="789920"/>
                    </a:ln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flipH="1" flipV="1">
                <a:off x="0" y="2636119"/>
                <a:ext cx="12192000" cy="4221881"/>
              </a:xfrm>
              <a:custGeom>
                <a:avLst/>
                <a:gdLst>
                  <a:gd name="connsiteX0" fmla="*/ 444500 w 12192000"/>
                  <a:gd name="connsiteY0" fmla="*/ 4221881 h 4221881"/>
                  <a:gd name="connsiteX1" fmla="*/ 0 w 12192000"/>
                  <a:gd name="connsiteY1" fmla="*/ 4078586 h 4221881"/>
                  <a:gd name="connsiteX2" fmla="*/ 0 w 12192000"/>
                  <a:gd name="connsiteY2" fmla="*/ 0 h 4221881"/>
                  <a:gd name="connsiteX3" fmla="*/ 12192000 w 12192000"/>
                  <a:gd name="connsiteY3" fmla="*/ 0 h 4221881"/>
                  <a:gd name="connsiteX4" fmla="*/ 12192000 w 12192000"/>
                  <a:gd name="connsiteY4" fmla="*/ 2508406 h 4221881"/>
                  <a:gd name="connsiteX5" fmla="*/ 11756238 w 12192000"/>
                  <a:gd name="connsiteY5" fmla="*/ 2514772 h 4221881"/>
                  <a:gd name="connsiteX6" fmla="*/ 11646014 w 12192000"/>
                  <a:gd name="connsiteY6" fmla="*/ 2519700 h 4221881"/>
                  <a:gd name="connsiteX7" fmla="*/ 11646014 w 12192000"/>
                  <a:gd name="connsiteY7" fmla="*/ 285430 h 4221881"/>
                  <a:gd name="connsiteX8" fmla="*/ 444500 w 12192000"/>
                  <a:gd name="connsiteY8" fmla="*/ 285430 h 4221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92000" h="4221881">
                    <a:moveTo>
                      <a:pt x="444500" y="4221881"/>
                    </a:moveTo>
                    <a:lnTo>
                      <a:pt x="0" y="4078586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2508406"/>
                    </a:lnTo>
                    <a:cubicBezTo>
                      <a:pt x="12043172" y="2508406"/>
                      <a:pt x="11897977" y="2510574"/>
                      <a:pt x="11756238" y="2514772"/>
                    </a:cubicBezTo>
                    <a:lnTo>
                      <a:pt x="11646014" y="2519700"/>
                    </a:lnTo>
                    <a:lnTo>
                      <a:pt x="11646014" y="285430"/>
                    </a:lnTo>
                    <a:lnTo>
                      <a:pt x="444500" y="285430"/>
                    </a:lnTo>
                    <a:close/>
                  </a:path>
                </a:pathLst>
              </a:custGeom>
              <a:solidFill>
                <a:srgbClr val="B2E1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rot="16200000">
                <a:off x="1445986" y="-492125"/>
                <a:ext cx="0" cy="1800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연결선 17"/>
            <p:cNvCxnSpPr/>
            <p:nvPr/>
          </p:nvCxnSpPr>
          <p:spPr>
            <a:xfrm rot="16200000">
              <a:off x="10847500" y="5786550"/>
              <a:ext cx="0" cy="180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/>
        </p:nvCxnSpPr>
        <p:spPr>
          <a:xfrm rot="16200000">
            <a:off x="1445986" y="-4794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466020" y="1397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i="1" dirty="0" smtClean="0">
                <a:solidFill>
                  <a:prstClr val="white"/>
                </a:solidFill>
              </a:rPr>
              <a:t>프로젝트 설명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>
            <a:off x="10796700" y="5697650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222793" y="995289"/>
            <a:ext cx="3818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닥터 </a:t>
            </a:r>
            <a:r>
              <a:rPr lang="ko-KR" altLang="en-US" sz="28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솔저</a:t>
            </a:r>
            <a:r>
              <a:rPr lang="en-US" altLang="ko-KR" sz="28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(Dr. Soldier)</a:t>
            </a:r>
            <a:endParaRPr lang="en-US" altLang="ko-KR" sz="28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13223" y="1969947"/>
            <a:ext cx="691424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닥터 </a:t>
            </a:r>
            <a:r>
              <a:rPr lang="ko-KR" altLang="en-US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솔저는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en-US" altLang="ko-KR" b="1" kern="0" dirty="0" smtClean="0">
                <a:solidFill>
                  <a:srgbClr val="0070C0"/>
                </a:solidFill>
              </a:rPr>
              <a:t> </a:t>
            </a:r>
            <a:r>
              <a:rPr lang="ko-KR" altLang="en-US" b="1" kern="0" dirty="0">
                <a:solidFill>
                  <a:srgbClr val="0070C0"/>
                </a:solidFill>
              </a:rPr>
              <a:t>군인들에게 마치 </a:t>
            </a:r>
            <a:r>
              <a:rPr lang="ko-KR" altLang="en-US" b="1" kern="0" dirty="0" smtClean="0">
                <a:solidFill>
                  <a:srgbClr val="0070C0"/>
                </a:solidFill>
              </a:rPr>
              <a:t>전문가가 </a:t>
            </a:r>
            <a:r>
              <a:rPr lang="ko-KR" altLang="en-US" b="1" kern="0" dirty="0">
                <a:solidFill>
                  <a:srgbClr val="0070C0"/>
                </a:solidFill>
              </a:rPr>
              <a:t>자신을 </a:t>
            </a:r>
            <a:r>
              <a:rPr lang="ko-KR" altLang="en-US" b="1" kern="0" dirty="0" smtClean="0">
                <a:solidFill>
                  <a:srgbClr val="0070C0"/>
                </a:solidFill>
              </a:rPr>
              <a:t>관리해준다는 </a:t>
            </a:r>
            <a:r>
              <a:rPr lang="ko-KR" altLang="en-US" b="1" kern="0" dirty="0">
                <a:solidFill>
                  <a:srgbClr val="0070C0"/>
                </a:solidFill>
              </a:rPr>
              <a:t>느낌을 주는 </a:t>
            </a:r>
            <a:r>
              <a:rPr lang="ko-KR" altLang="en-US" b="1" kern="0" dirty="0" smtClean="0">
                <a:solidFill>
                  <a:srgbClr val="0070C0"/>
                </a:solidFill>
              </a:rPr>
              <a:t>서비스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이며 군인들의 </a:t>
            </a:r>
            <a:r>
              <a:rPr lang="ko-KR" altLang="en-US" b="1" kern="0" dirty="0">
                <a:solidFill>
                  <a:srgbClr val="0070C0"/>
                </a:solidFill>
              </a:rPr>
              <a:t>생활과 건강에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다양한 정보와 </a:t>
            </a:r>
            <a:r>
              <a:rPr lang="ko-KR" altLang="en-US" b="1" kern="0" dirty="0" smtClean="0">
                <a:solidFill>
                  <a:srgbClr val="0070C0"/>
                </a:solidFill>
              </a:rPr>
              <a:t>실용적인 서비스를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제공하려고 노력하였습니다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또한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사용자가 웹으로 </a:t>
            </a:r>
            <a:r>
              <a:rPr lang="ko-KR" altLang="en-US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모바일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어플리케이션을 만들었다는 느낌을 받지 못하도록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UI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UX,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전환 등에 신경을 썼습니다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닥터 </a:t>
            </a:r>
            <a:r>
              <a:rPr lang="ko-KR" altLang="en-US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솔저는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향후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실용성 있는 서비스로 장병들에게 널리 사용될 애플리케이션이 될 것입니다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그렇게 된다면 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국방부 관련 이벤트 </a:t>
            </a:r>
            <a:r>
              <a:rPr lang="ko-KR" altLang="en-US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푸시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메세지를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하는 등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군인들의 편의를 위한 다양한 서비스 제공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혹은 군인을 대상으로 하는 </a:t>
            </a:r>
            <a:r>
              <a:rPr lang="ko-KR" altLang="en-US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광고등을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게시할 수 있을 것입니다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11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" name="자유형 13"/>
              <p:cNvSpPr/>
              <p:nvPr/>
            </p:nvSpPr>
            <p:spPr>
              <a:xfrm>
                <a:off x="0" y="0"/>
                <a:ext cx="12192000" cy="6858000"/>
              </a:xfrm>
              <a:custGeom>
                <a:avLst/>
                <a:gdLst>
                  <a:gd name="connsiteX0" fmla="*/ 545986 w 12192000"/>
                  <a:gd name="connsiteY0" fmla="*/ 789920 h 6858000"/>
                  <a:gd name="connsiteX1" fmla="*/ 545986 w 12192000"/>
                  <a:gd name="connsiteY1" fmla="*/ 6572570 h 6858000"/>
                  <a:gd name="connsiteX2" fmla="*/ 11747500 w 12192000"/>
                  <a:gd name="connsiteY2" fmla="*/ 6572570 h 6858000"/>
                  <a:gd name="connsiteX3" fmla="*/ 11747500 w 12192000"/>
                  <a:gd name="connsiteY3" fmla="*/ 789920 h 6858000"/>
                  <a:gd name="connsiteX4" fmla="*/ 0 w 12192000"/>
                  <a:gd name="connsiteY4" fmla="*/ 0 h 6858000"/>
                  <a:gd name="connsiteX5" fmla="*/ 12192000 w 12192000"/>
                  <a:gd name="connsiteY5" fmla="*/ 0 h 6858000"/>
                  <a:gd name="connsiteX6" fmla="*/ 12192000 w 12192000"/>
                  <a:gd name="connsiteY6" fmla="*/ 6858000 h 6858000"/>
                  <a:gd name="connsiteX7" fmla="*/ 0 w 12192000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6858000">
                    <a:moveTo>
                      <a:pt x="545986" y="789920"/>
                    </a:moveTo>
                    <a:lnTo>
                      <a:pt x="545986" y="6572570"/>
                    </a:lnTo>
                    <a:lnTo>
                      <a:pt x="11747500" y="6572570"/>
                    </a:lnTo>
                    <a:lnTo>
                      <a:pt x="11747500" y="789920"/>
                    </a:ln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flipH="1" flipV="1">
                <a:off x="0" y="2636119"/>
                <a:ext cx="12192000" cy="4221881"/>
              </a:xfrm>
              <a:custGeom>
                <a:avLst/>
                <a:gdLst>
                  <a:gd name="connsiteX0" fmla="*/ 444500 w 12192000"/>
                  <a:gd name="connsiteY0" fmla="*/ 4221881 h 4221881"/>
                  <a:gd name="connsiteX1" fmla="*/ 0 w 12192000"/>
                  <a:gd name="connsiteY1" fmla="*/ 4078586 h 4221881"/>
                  <a:gd name="connsiteX2" fmla="*/ 0 w 12192000"/>
                  <a:gd name="connsiteY2" fmla="*/ 0 h 4221881"/>
                  <a:gd name="connsiteX3" fmla="*/ 12192000 w 12192000"/>
                  <a:gd name="connsiteY3" fmla="*/ 0 h 4221881"/>
                  <a:gd name="connsiteX4" fmla="*/ 12192000 w 12192000"/>
                  <a:gd name="connsiteY4" fmla="*/ 2508406 h 4221881"/>
                  <a:gd name="connsiteX5" fmla="*/ 11756238 w 12192000"/>
                  <a:gd name="connsiteY5" fmla="*/ 2514772 h 4221881"/>
                  <a:gd name="connsiteX6" fmla="*/ 11646014 w 12192000"/>
                  <a:gd name="connsiteY6" fmla="*/ 2519700 h 4221881"/>
                  <a:gd name="connsiteX7" fmla="*/ 11646014 w 12192000"/>
                  <a:gd name="connsiteY7" fmla="*/ 285430 h 4221881"/>
                  <a:gd name="connsiteX8" fmla="*/ 444500 w 12192000"/>
                  <a:gd name="connsiteY8" fmla="*/ 285430 h 4221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92000" h="4221881">
                    <a:moveTo>
                      <a:pt x="444500" y="4221881"/>
                    </a:moveTo>
                    <a:lnTo>
                      <a:pt x="0" y="4078586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2508406"/>
                    </a:lnTo>
                    <a:cubicBezTo>
                      <a:pt x="12043172" y="2508406"/>
                      <a:pt x="11897977" y="2510574"/>
                      <a:pt x="11756238" y="2514772"/>
                    </a:cubicBezTo>
                    <a:lnTo>
                      <a:pt x="11646014" y="2519700"/>
                    </a:lnTo>
                    <a:lnTo>
                      <a:pt x="11646014" y="285430"/>
                    </a:lnTo>
                    <a:lnTo>
                      <a:pt x="444500" y="285430"/>
                    </a:lnTo>
                    <a:close/>
                  </a:path>
                </a:pathLst>
              </a:custGeom>
              <a:solidFill>
                <a:srgbClr val="B2E1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rot="16200000">
                <a:off x="1445986" y="-492125"/>
                <a:ext cx="0" cy="1800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연결선 17"/>
            <p:cNvCxnSpPr/>
            <p:nvPr/>
          </p:nvCxnSpPr>
          <p:spPr>
            <a:xfrm rot="16200000">
              <a:off x="10847500" y="5786550"/>
              <a:ext cx="0" cy="180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/>
        </p:nvCxnSpPr>
        <p:spPr>
          <a:xfrm rot="16200000">
            <a:off x="1445986" y="-4794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466020" y="1397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i="1" dirty="0" smtClean="0">
                <a:solidFill>
                  <a:prstClr val="white"/>
                </a:solidFill>
              </a:rPr>
              <a:t>초기 화면 정의서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>
            <a:off x="10796700" y="5697650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222793" y="995289"/>
            <a:ext cx="3818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닥터 </a:t>
            </a:r>
            <a:r>
              <a:rPr lang="ko-KR" altLang="en-US" sz="28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솔저</a:t>
            </a:r>
            <a:r>
              <a:rPr lang="en-US" altLang="ko-KR" sz="28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(Dr. Soldier)</a:t>
            </a:r>
            <a:endParaRPr lang="en-US" altLang="ko-KR" sz="28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 descr="C:\Users\Admin\WEB_Dr.Soldier_Solo\제출 파일\초기구상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730" y="1518509"/>
            <a:ext cx="2644442" cy="470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6096000" y="1518509"/>
            <a:ext cx="2861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endParaRPr lang="en-US" altLang="ko-KR" sz="1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28273" y="2812186"/>
            <a:ext cx="369919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</a:t>
            </a:r>
            <a:r>
              <a:rPr lang="ko-KR" altLang="en-US" sz="12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정의서를</a:t>
            </a:r>
            <a:r>
              <a:rPr lang="ko-KR" alt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제출하게 될 줄 몰랐으며</a:t>
            </a:r>
            <a:r>
              <a:rPr lang="en-US" altLang="ko-KR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endParaRPr lang="en-US" altLang="ko-KR" sz="1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팀이 아닌 개인의 작업이라</a:t>
            </a:r>
            <a:endParaRPr lang="en-US" altLang="ko-KR" sz="1200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임의로 종이에 작성하였습니다</a:t>
            </a:r>
            <a:r>
              <a:rPr lang="en-US" altLang="ko-KR" sz="1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en-US" altLang="ko-KR" sz="1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12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" name="자유형 13"/>
              <p:cNvSpPr/>
              <p:nvPr/>
            </p:nvSpPr>
            <p:spPr>
              <a:xfrm>
                <a:off x="0" y="0"/>
                <a:ext cx="12192000" cy="6858000"/>
              </a:xfrm>
              <a:custGeom>
                <a:avLst/>
                <a:gdLst>
                  <a:gd name="connsiteX0" fmla="*/ 545986 w 12192000"/>
                  <a:gd name="connsiteY0" fmla="*/ 789920 h 6858000"/>
                  <a:gd name="connsiteX1" fmla="*/ 545986 w 12192000"/>
                  <a:gd name="connsiteY1" fmla="*/ 6572570 h 6858000"/>
                  <a:gd name="connsiteX2" fmla="*/ 11747500 w 12192000"/>
                  <a:gd name="connsiteY2" fmla="*/ 6572570 h 6858000"/>
                  <a:gd name="connsiteX3" fmla="*/ 11747500 w 12192000"/>
                  <a:gd name="connsiteY3" fmla="*/ 789920 h 6858000"/>
                  <a:gd name="connsiteX4" fmla="*/ 0 w 12192000"/>
                  <a:gd name="connsiteY4" fmla="*/ 0 h 6858000"/>
                  <a:gd name="connsiteX5" fmla="*/ 12192000 w 12192000"/>
                  <a:gd name="connsiteY5" fmla="*/ 0 h 6858000"/>
                  <a:gd name="connsiteX6" fmla="*/ 12192000 w 12192000"/>
                  <a:gd name="connsiteY6" fmla="*/ 6858000 h 6858000"/>
                  <a:gd name="connsiteX7" fmla="*/ 0 w 12192000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6858000">
                    <a:moveTo>
                      <a:pt x="545986" y="789920"/>
                    </a:moveTo>
                    <a:lnTo>
                      <a:pt x="545986" y="6572570"/>
                    </a:lnTo>
                    <a:lnTo>
                      <a:pt x="11747500" y="6572570"/>
                    </a:lnTo>
                    <a:lnTo>
                      <a:pt x="11747500" y="789920"/>
                    </a:ln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flipH="1" flipV="1">
                <a:off x="0" y="2636119"/>
                <a:ext cx="12192000" cy="4221881"/>
              </a:xfrm>
              <a:custGeom>
                <a:avLst/>
                <a:gdLst>
                  <a:gd name="connsiteX0" fmla="*/ 444500 w 12192000"/>
                  <a:gd name="connsiteY0" fmla="*/ 4221881 h 4221881"/>
                  <a:gd name="connsiteX1" fmla="*/ 0 w 12192000"/>
                  <a:gd name="connsiteY1" fmla="*/ 4078586 h 4221881"/>
                  <a:gd name="connsiteX2" fmla="*/ 0 w 12192000"/>
                  <a:gd name="connsiteY2" fmla="*/ 0 h 4221881"/>
                  <a:gd name="connsiteX3" fmla="*/ 12192000 w 12192000"/>
                  <a:gd name="connsiteY3" fmla="*/ 0 h 4221881"/>
                  <a:gd name="connsiteX4" fmla="*/ 12192000 w 12192000"/>
                  <a:gd name="connsiteY4" fmla="*/ 2508406 h 4221881"/>
                  <a:gd name="connsiteX5" fmla="*/ 11756238 w 12192000"/>
                  <a:gd name="connsiteY5" fmla="*/ 2514772 h 4221881"/>
                  <a:gd name="connsiteX6" fmla="*/ 11646014 w 12192000"/>
                  <a:gd name="connsiteY6" fmla="*/ 2519700 h 4221881"/>
                  <a:gd name="connsiteX7" fmla="*/ 11646014 w 12192000"/>
                  <a:gd name="connsiteY7" fmla="*/ 285430 h 4221881"/>
                  <a:gd name="connsiteX8" fmla="*/ 444500 w 12192000"/>
                  <a:gd name="connsiteY8" fmla="*/ 285430 h 4221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92000" h="4221881">
                    <a:moveTo>
                      <a:pt x="444500" y="4221881"/>
                    </a:moveTo>
                    <a:lnTo>
                      <a:pt x="0" y="4078586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2508406"/>
                    </a:lnTo>
                    <a:cubicBezTo>
                      <a:pt x="12043172" y="2508406"/>
                      <a:pt x="11897977" y="2510574"/>
                      <a:pt x="11756238" y="2514772"/>
                    </a:cubicBezTo>
                    <a:lnTo>
                      <a:pt x="11646014" y="2519700"/>
                    </a:lnTo>
                    <a:lnTo>
                      <a:pt x="11646014" y="285430"/>
                    </a:lnTo>
                    <a:lnTo>
                      <a:pt x="444500" y="285430"/>
                    </a:lnTo>
                    <a:close/>
                  </a:path>
                </a:pathLst>
              </a:custGeom>
              <a:solidFill>
                <a:srgbClr val="B2E1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rot="16200000">
                <a:off x="1445986" y="-492125"/>
                <a:ext cx="0" cy="1800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연결선 17"/>
            <p:cNvCxnSpPr/>
            <p:nvPr/>
          </p:nvCxnSpPr>
          <p:spPr>
            <a:xfrm rot="16200000">
              <a:off x="10847500" y="5786550"/>
              <a:ext cx="0" cy="180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/>
        </p:nvCxnSpPr>
        <p:spPr>
          <a:xfrm rot="16200000">
            <a:off x="1445986" y="-4794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466020" y="1397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i="1" dirty="0" smtClean="0">
                <a:solidFill>
                  <a:prstClr val="white"/>
                </a:solidFill>
              </a:rPr>
              <a:t>기</a:t>
            </a:r>
            <a:r>
              <a:rPr lang="ko-KR" altLang="en-US" sz="2800" b="1" i="1" dirty="0">
                <a:solidFill>
                  <a:prstClr val="white"/>
                </a:solidFill>
              </a:rPr>
              <a:t>능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>
            <a:off x="10796700" y="5697650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222793" y="1008280"/>
            <a:ext cx="1747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기능 소개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Picture 2" descr="C:\Users\Admin\Downloads\K-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70" y="1623332"/>
            <a:ext cx="2468658" cy="440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ownloads\K-0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42" y="1623332"/>
            <a:ext cx="2469696" cy="44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56954" y="1609965"/>
            <a:ext cx="17826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전역일 계산기</a:t>
            </a:r>
            <a:endParaRPr lang="en-US" altLang="ko-KR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/>
          </a:p>
          <a:p>
            <a:r>
              <a:rPr lang="ko-KR" altLang="en-US" sz="1400" dirty="0" smtClean="0"/>
              <a:t>총 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한 날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남은 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남은 평일 계산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실시간 퍼센트 증가</a:t>
            </a:r>
            <a:endParaRPr lang="en-US" altLang="ko-KR" sz="1400" dirty="0" smtClean="0"/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27674" y="1609478"/>
            <a:ext cx="235259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달</a:t>
            </a:r>
            <a:r>
              <a:rPr lang="ko-KR" altLang="en-US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력</a:t>
            </a:r>
            <a:endParaRPr lang="en-US" altLang="ko-KR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/>
          </a:p>
          <a:p>
            <a:r>
              <a:rPr lang="ko-KR" altLang="en-US" sz="1400" dirty="0" smtClean="0"/>
              <a:t>출타 달력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기능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 smtClean="0"/>
              <a:t>커스텀마이징</a:t>
            </a:r>
            <a:r>
              <a:rPr lang="ko-KR" altLang="en-US" sz="1400" dirty="0" smtClean="0"/>
              <a:t> 가능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다른 사용자의 </a:t>
            </a:r>
            <a:endParaRPr lang="en-US" altLang="ko-KR" sz="1400" dirty="0" smtClean="0"/>
          </a:p>
          <a:p>
            <a:r>
              <a:rPr lang="ko-KR" altLang="en-US" sz="1400" dirty="0" smtClean="0"/>
              <a:t>출타 달력 확인 가능</a:t>
            </a:r>
            <a:endParaRPr lang="en-US" altLang="ko-KR" sz="1400" dirty="0" smtClean="0"/>
          </a:p>
          <a:p>
            <a:endParaRPr lang="ko-KR" altLang="en-US" dirty="0"/>
          </a:p>
        </p:txBody>
      </p:sp>
      <p:pic>
        <p:nvPicPr>
          <p:cNvPr id="1028" name="Picture 4" descr="C:\Users\Admin\Downloads\K-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70" y="1624069"/>
            <a:ext cx="2469696" cy="44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ownloads\K-0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42" y="1609478"/>
            <a:ext cx="2469696" cy="44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000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" name="자유형 13"/>
              <p:cNvSpPr/>
              <p:nvPr/>
            </p:nvSpPr>
            <p:spPr>
              <a:xfrm>
                <a:off x="0" y="0"/>
                <a:ext cx="12192000" cy="6858000"/>
              </a:xfrm>
              <a:custGeom>
                <a:avLst/>
                <a:gdLst>
                  <a:gd name="connsiteX0" fmla="*/ 545986 w 12192000"/>
                  <a:gd name="connsiteY0" fmla="*/ 789920 h 6858000"/>
                  <a:gd name="connsiteX1" fmla="*/ 545986 w 12192000"/>
                  <a:gd name="connsiteY1" fmla="*/ 6572570 h 6858000"/>
                  <a:gd name="connsiteX2" fmla="*/ 11747500 w 12192000"/>
                  <a:gd name="connsiteY2" fmla="*/ 6572570 h 6858000"/>
                  <a:gd name="connsiteX3" fmla="*/ 11747500 w 12192000"/>
                  <a:gd name="connsiteY3" fmla="*/ 789920 h 6858000"/>
                  <a:gd name="connsiteX4" fmla="*/ 0 w 12192000"/>
                  <a:gd name="connsiteY4" fmla="*/ 0 h 6858000"/>
                  <a:gd name="connsiteX5" fmla="*/ 12192000 w 12192000"/>
                  <a:gd name="connsiteY5" fmla="*/ 0 h 6858000"/>
                  <a:gd name="connsiteX6" fmla="*/ 12192000 w 12192000"/>
                  <a:gd name="connsiteY6" fmla="*/ 6858000 h 6858000"/>
                  <a:gd name="connsiteX7" fmla="*/ 0 w 12192000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6858000">
                    <a:moveTo>
                      <a:pt x="545986" y="789920"/>
                    </a:moveTo>
                    <a:lnTo>
                      <a:pt x="545986" y="6572570"/>
                    </a:lnTo>
                    <a:lnTo>
                      <a:pt x="11747500" y="6572570"/>
                    </a:lnTo>
                    <a:lnTo>
                      <a:pt x="11747500" y="789920"/>
                    </a:ln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flipH="1" flipV="1">
                <a:off x="0" y="2636119"/>
                <a:ext cx="12192000" cy="4221881"/>
              </a:xfrm>
              <a:custGeom>
                <a:avLst/>
                <a:gdLst>
                  <a:gd name="connsiteX0" fmla="*/ 444500 w 12192000"/>
                  <a:gd name="connsiteY0" fmla="*/ 4221881 h 4221881"/>
                  <a:gd name="connsiteX1" fmla="*/ 0 w 12192000"/>
                  <a:gd name="connsiteY1" fmla="*/ 4078586 h 4221881"/>
                  <a:gd name="connsiteX2" fmla="*/ 0 w 12192000"/>
                  <a:gd name="connsiteY2" fmla="*/ 0 h 4221881"/>
                  <a:gd name="connsiteX3" fmla="*/ 12192000 w 12192000"/>
                  <a:gd name="connsiteY3" fmla="*/ 0 h 4221881"/>
                  <a:gd name="connsiteX4" fmla="*/ 12192000 w 12192000"/>
                  <a:gd name="connsiteY4" fmla="*/ 2508406 h 4221881"/>
                  <a:gd name="connsiteX5" fmla="*/ 11756238 w 12192000"/>
                  <a:gd name="connsiteY5" fmla="*/ 2514772 h 4221881"/>
                  <a:gd name="connsiteX6" fmla="*/ 11646014 w 12192000"/>
                  <a:gd name="connsiteY6" fmla="*/ 2519700 h 4221881"/>
                  <a:gd name="connsiteX7" fmla="*/ 11646014 w 12192000"/>
                  <a:gd name="connsiteY7" fmla="*/ 285430 h 4221881"/>
                  <a:gd name="connsiteX8" fmla="*/ 444500 w 12192000"/>
                  <a:gd name="connsiteY8" fmla="*/ 285430 h 4221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92000" h="4221881">
                    <a:moveTo>
                      <a:pt x="444500" y="4221881"/>
                    </a:moveTo>
                    <a:lnTo>
                      <a:pt x="0" y="4078586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2508406"/>
                    </a:lnTo>
                    <a:cubicBezTo>
                      <a:pt x="12043172" y="2508406"/>
                      <a:pt x="11897977" y="2510574"/>
                      <a:pt x="11756238" y="2514772"/>
                    </a:cubicBezTo>
                    <a:lnTo>
                      <a:pt x="11646014" y="2519700"/>
                    </a:lnTo>
                    <a:lnTo>
                      <a:pt x="11646014" y="285430"/>
                    </a:lnTo>
                    <a:lnTo>
                      <a:pt x="444500" y="285430"/>
                    </a:lnTo>
                    <a:close/>
                  </a:path>
                </a:pathLst>
              </a:custGeom>
              <a:solidFill>
                <a:srgbClr val="B2E1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rot="16200000">
                <a:off x="1445986" y="-492125"/>
                <a:ext cx="0" cy="1800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연결선 17"/>
            <p:cNvCxnSpPr/>
            <p:nvPr/>
          </p:nvCxnSpPr>
          <p:spPr>
            <a:xfrm rot="16200000">
              <a:off x="10847500" y="5786550"/>
              <a:ext cx="0" cy="180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/>
        </p:nvCxnSpPr>
        <p:spPr>
          <a:xfrm rot="16200000">
            <a:off x="1445986" y="-4794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466020" y="1397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i="1" dirty="0" smtClean="0">
                <a:solidFill>
                  <a:prstClr val="white"/>
                </a:solidFill>
              </a:rPr>
              <a:t>프로젝트 설명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>
            <a:off x="10796700" y="5697650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C:\Users\Admin\Downloads\K-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70" y="1623332"/>
            <a:ext cx="2468658" cy="440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ownloads\K-0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42" y="1623332"/>
            <a:ext cx="2469696" cy="44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56954" y="1609965"/>
            <a:ext cx="178269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월</a:t>
            </a:r>
            <a:r>
              <a:rPr lang="ko-KR" altLang="en-US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급</a:t>
            </a:r>
            <a:r>
              <a:rPr lang="ko-KR" altLang="en-US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계산기</a:t>
            </a:r>
            <a:endParaRPr lang="en-US" altLang="ko-KR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/>
          </a:p>
          <a:p>
            <a:r>
              <a:rPr lang="ko-KR" altLang="en-US" sz="1400" dirty="0" smtClean="0"/>
              <a:t>급여 및 저축에</a:t>
            </a:r>
            <a:endParaRPr lang="en-US" altLang="ko-KR" sz="1400" dirty="0" smtClean="0"/>
          </a:p>
          <a:p>
            <a:r>
              <a:rPr lang="ko-KR" altLang="en-US" sz="1400" dirty="0" smtClean="0"/>
              <a:t>다양한 정보제공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 smtClean="0"/>
              <a:t>월적금</a:t>
            </a:r>
            <a:r>
              <a:rPr lang="ko-KR" altLang="en-US" sz="1400" dirty="0" smtClean="0"/>
              <a:t> 금액 계산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장병내일적금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등 </a:t>
            </a:r>
            <a:endParaRPr lang="en-US" altLang="ko-KR" sz="1400" dirty="0" smtClean="0"/>
          </a:p>
          <a:p>
            <a:r>
              <a:rPr lang="ko-KR" altLang="en-US" sz="1400" dirty="0" smtClean="0"/>
              <a:t>계산에 적용가능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저축 금액까지의</a:t>
            </a:r>
            <a:endParaRPr lang="en-US" altLang="ko-KR" sz="1400" dirty="0" smtClean="0"/>
          </a:p>
          <a:p>
            <a:r>
              <a:rPr lang="ko-KR" altLang="en-US" sz="1400" dirty="0" smtClean="0"/>
              <a:t>솔루션 제공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27674" y="1609478"/>
            <a:ext cx="178269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건</a:t>
            </a:r>
            <a:r>
              <a:rPr lang="ko-KR" altLang="en-US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강</a:t>
            </a:r>
            <a:r>
              <a:rPr lang="ko-KR" altLang="en-US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기록</a:t>
            </a:r>
            <a:endParaRPr lang="en-US" altLang="ko-KR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/>
          </a:p>
          <a:p>
            <a:r>
              <a:rPr lang="ko-KR" altLang="en-US" sz="1400" dirty="0" smtClean="0"/>
              <a:t>차트 제공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비만도 지수</a:t>
            </a:r>
            <a:endParaRPr lang="en-US" altLang="ko-KR" sz="1400" dirty="0" smtClean="0"/>
          </a:p>
          <a:p>
            <a:r>
              <a:rPr lang="ko-KR" altLang="en-US" sz="1400" dirty="0" smtClean="0"/>
              <a:t>대사량 정보제공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/>
              <a:t>권장 섭취량</a:t>
            </a:r>
            <a:endParaRPr lang="en-US" altLang="ko-KR" sz="1400" dirty="0"/>
          </a:p>
          <a:p>
            <a:r>
              <a:rPr lang="ko-KR" altLang="en-US" sz="1400" dirty="0"/>
              <a:t>하루 권장 섭취량</a:t>
            </a:r>
            <a:endParaRPr lang="en-US" altLang="ko-KR" sz="1400" dirty="0"/>
          </a:p>
          <a:p>
            <a:r>
              <a:rPr lang="ko-KR" altLang="en-US" sz="1400" dirty="0" smtClean="0"/>
              <a:t>솔루션 제공 </a:t>
            </a:r>
            <a:endParaRPr lang="en-US" altLang="ko-KR" sz="1400" dirty="0" smtClean="0"/>
          </a:p>
          <a:p>
            <a:endParaRPr lang="ko-KR" altLang="en-US" dirty="0"/>
          </a:p>
        </p:txBody>
      </p:sp>
      <p:pic>
        <p:nvPicPr>
          <p:cNvPr id="2054" name="Picture 6" descr="C:\Users\Admin\Downloads\K-0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70" y="1623332"/>
            <a:ext cx="2469696" cy="44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\Downloads\K-0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42" y="1609478"/>
            <a:ext cx="2469696" cy="44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891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" name="자유형 13"/>
              <p:cNvSpPr/>
              <p:nvPr/>
            </p:nvSpPr>
            <p:spPr>
              <a:xfrm>
                <a:off x="0" y="0"/>
                <a:ext cx="12192000" cy="6858000"/>
              </a:xfrm>
              <a:custGeom>
                <a:avLst/>
                <a:gdLst>
                  <a:gd name="connsiteX0" fmla="*/ 545986 w 12192000"/>
                  <a:gd name="connsiteY0" fmla="*/ 789920 h 6858000"/>
                  <a:gd name="connsiteX1" fmla="*/ 545986 w 12192000"/>
                  <a:gd name="connsiteY1" fmla="*/ 6572570 h 6858000"/>
                  <a:gd name="connsiteX2" fmla="*/ 11747500 w 12192000"/>
                  <a:gd name="connsiteY2" fmla="*/ 6572570 h 6858000"/>
                  <a:gd name="connsiteX3" fmla="*/ 11747500 w 12192000"/>
                  <a:gd name="connsiteY3" fmla="*/ 789920 h 6858000"/>
                  <a:gd name="connsiteX4" fmla="*/ 0 w 12192000"/>
                  <a:gd name="connsiteY4" fmla="*/ 0 h 6858000"/>
                  <a:gd name="connsiteX5" fmla="*/ 12192000 w 12192000"/>
                  <a:gd name="connsiteY5" fmla="*/ 0 h 6858000"/>
                  <a:gd name="connsiteX6" fmla="*/ 12192000 w 12192000"/>
                  <a:gd name="connsiteY6" fmla="*/ 6858000 h 6858000"/>
                  <a:gd name="connsiteX7" fmla="*/ 0 w 12192000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6858000">
                    <a:moveTo>
                      <a:pt x="545986" y="789920"/>
                    </a:moveTo>
                    <a:lnTo>
                      <a:pt x="545986" y="6572570"/>
                    </a:lnTo>
                    <a:lnTo>
                      <a:pt x="11747500" y="6572570"/>
                    </a:lnTo>
                    <a:lnTo>
                      <a:pt x="11747500" y="789920"/>
                    </a:ln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flipH="1" flipV="1">
                <a:off x="0" y="2636119"/>
                <a:ext cx="12192000" cy="4221881"/>
              </a:xfrm>
              <a:custGeom>
                <a:avLst/>
                <a:gdLst>
                  <a:gd name="connsiteX0" fmla="*/ 444500 w 12192000"/>
                  <a:gd name="connsiteY0" fmla="*/ 4221881 h 4221881"/>
                  <a:gd name="connsiteX1" fmla="*/ 0 w 12192000"/>
                  <a:gd name="connsiteY1" fmla="*/ 4078586 h 4221881"/>
                  <a:gd name="connsiteX2" fmla="*/ 0 w 12192000"/>
                  <a:gd name="connsiteY2" fmla="*/ 0 h 4221881"/>
                  <a:gd name="connsiteX3" fmla="*/ 12192000 w 12192000"/>
                  <a:gd name="connsiteY3" fmla="*/ 0 h 4221881"/>
                  <a:gd name="connsiteX4" fmla="*/ 12192000 w 12192000"/>
                  <a:gd name="connsiteY4" fmla="*/ 2508406 h 4221881"/>
                  <a:gd name="connsiteX5" fmla="*/ 11756238 w 12192000"/>
                  <a:gd name="connsiteY5" fmla="*/ 2514772 h 4221881"/>
                  <a:gd name="connsiteX6" fmla="*/ 11646014 w 12192000"/>
                  <a:gd name="connsiteY6" fmla="*/ 2519700 h 4221881"/>
                  <a:gd name="connsiteX7" fmla="*/ 11646014 w 12192000"/>
                  <a:gd name="connsiteY7" fmla="*/ 285430 h 4221881"/>
                  <a:gd name="connsiteX8" fmla="*/ 444500 w 12192000"/>
                  <a:gd name="connsiteY8" fmla="*/ 285430 h 4221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92000" h="4221881">
                    <a:moveTo>
                      <a:pt x="444500" y="4221881"/>
                    </a:moveTo>
                    <a:lnTo>
                      <a:pt x="0" y="4078586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2508406"/>
                    </a:lnTo>
                    <a:cubicBezTo>
                      <a:pt x="12043172" y="2508406"/>
                      <a:pt x="11897977" y="2510574"/>
                      <a:pt x="11756238" y="2514772"/>
                    </a:cubicBezTo>
                    <a:lnTo>
                      <a:pt x="11646014" y="2519700"/>
                    </a:lnTo>
                    <a:lnTo>
                      <a:pt x="11646014" y="285430"/>
                    </a:lnTo>
                    <a:lnTo>
                      <a:pt x="444500" y="285430"/>
                    </a:lnTo>
                    <a:close/>
                  </a:path>
                </a:pathLst>
              </a:custGeom>
              <a:solidFill>
                <a:srgbClr val="B2E1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rot="16200000">
                <a:off x="1445986" y="-492125"/>
                <a:ext cx="0" cy="1800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연결선 17"/>
            <p:cNvCxnSpPr/>
            <p:nvPr/>
          </p:nvCxnSpPr>
          <p:spPr>
            <a:xfrm rot="16200000">
              <a:off x="10847500" y="5786550"/>
              <a:ext cx="0" cy="180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/>
        </p:nvCxnSpPr>
        <p:spPr>
          <a:xfrm rot="16200000">
            <a:off x="1445986" y="-4794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466020" y="1397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i="1" dirty="0" smtClean="0">
                <a:solidFill>
                  <a:prstClr val="white"/>
                </a:solidFill>
              </a:rPr>
              <a:t>기</a:t>
            </a:r>
            <a:r>
              <a:rPr lang="ko-KR" altLang="en-US" sz="2800" b="1" i="1" dirty="0">
                <a:solidFill>
                  <a:prstClr val="white"/>
                </a:solidFill>
              </a:rPr>
              <a:t>능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>
            <a:off x="10796700" y="5697650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C:\Users\Admin\Downloads\K-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70" y="1623332"/>
            <a:ext cx="2468658" cy="440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ownloads\K-0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42" y="1623332"/>
            <a:ext cx="2469696" cy="44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56954" y="1609965"/>
            <a:ext cx="17826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체</a:t>
            </a:r>
            <a:r>
              <a:rPr lang="ko-KR" altLang="en-US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력</a:t>
            </a:r>
            <a:r>
              <a:rPr lang="ko-KR" altLang="en-US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계산기</a:t>
            </a:r>
            <a:endParaRPr lang="en-US" altLang="ko-KR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/>
          </a:p>
          <a:p>
            <a:r>
              <a:rPr lang="ko-KR" altLang="en-US" sz="1400" dirty="0" smtClean="0"/>
              <a:t>국방부 기준</a:t>
            </a:r>
            <a:endParaRPr lang="en-US" altLang="ko-KR" sz="1400" dirty="0" smtClean="0"/>
          </a:p>
          <a:p>
            <a:r>
              <a:rPr lang="ko-KR" altLang="en-US" sz="1400" dirty="0" smtClean="0"/>
              <a:t>체력 지표 제공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자신의 체력등급</a:t>
            </a:r>
            <a:endParaRPr lang="en-US" altLang="ko-KR" sz="1400" dirty="0" smtClean="0"/>
          </a:p>
          <a:p>
            <a:r>
              <a:rPr lang="ko-KR" altLang="en-US" sz="1400" dirty="0" smtClean="0"/>
              <a:t>계</a:t>
            </a:r>
            <a:r>
              <a:rPr lang="ko-KR" altLang="en-US" sz="1400" dirty="0"/>
              <a:t>산</a:t>
            </a:r>
            <a:endParaRPr lang="en-US" altLang="ko-KR" sz="1400" dirty="0" smtClean="0"/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27674" y="1609478"/>
            <a:ext cx="178269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목</a:t>
            </a:r>
            <a:r>
              <a:rPr lang="ko-KR" altLang="en-US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표</a:t>
            </a:r>
            <a:endParaRPr lang="en-US" altLang="ko-KR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/>
          </a:p>
          <a:p>
            <a:r>
              <a:rPr lang="ko-KR" altLang="en-US" sz="1400" dirty="0" smtClean="0"/>
              <a:t>군생활 목표 제공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클릭 시 정렬되어 깔끔한 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추구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목표 달성 개수</a:t>
            </a:r>
            <a:endParaRPr lang="en-US" altLang="ko-KR" sz="1400" dirty="0" smtClean="0"/>
          </a:p>
          <a:p>
            <a:r>
              <a:rPr lang="ko-KR" altLang="en-US" sz="1400" dirty="0" smtClean="0"/>
              <a:t>계</a:t>
            </a:r>
            <a:r>
              <a:rPr lang="ko-KR" altLang="en-US" sz="1400" dirty="0"/>
              <a:t>산</a:t>
            </a:r>
            <a:endParaRPr lang="en-US" altLang="ko-KR" sz="1400" dirty="0" smtClean="0"/>
          </a:p>
          <a:p>
            <a:endParaRPr lang="ko-KR" altLang="en-US" dirty="0"/>
          </a:p>
        </p:txBody>
      </p:sp>
      <p:pic>
        <p:nvPicPr>
          <p:cNvPr id="3076" name="Picture 4" descr="C:\Users\Admin\Downloads\K-0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2" y="1623332"/>
            <a:ext cx="2469696" cy="44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\Downloads\K-00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42" y="1623332"/>
            <a:ext cx="2469695" cy="44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804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" name="자유형 13"/>
              <p:cNvSpPr/>
              <p:nvPr/>
            </p:nvSpPr>
            <p:spPr>
              <a:xfrm>
                <a:off x="0" y="0"/>
                <a:ext cx="12192000" cy="6858000"/>
              </a:xfrm>
              <a:custGeom>
                <a:avLst/>
                <a:gdLst>
                  <a:gd name="connsiteX0" fmla="*/ 545986 w 12192000"/>
                  <a:gd name="connsiteY0" fmla="*/ 789920 h 6858000"/>
                  <a:gd name="connsiteX1" fmla="*/ 545986 w 12192000"/>
                  <a:gd name="connsiteY1" fmla="*/ 6572570 h 6858000"/>
                  <a:gd name="connsiteX2" fmla="*/ 11747500 w 12192000"/>
                  <a:gd name="connsiteY2" fmla="*/ 6572570 h 6858000"/>
                  <a:gd name="connsiteX3" fmla="*/ 11747500 w 12192000"/>
                  <a:gd name="connsiteY3" fmla="*/ 789920 h 6858000"/>
                  <a:gd name="connsiteX4" fmla="*/ 0 w 12192000"/>
                  <a:gd name="connsiteY4" fmla="*/ 0 h 6858000"/>
                  <a:gd name="connsiteX5" fmla="*/ 12192000 w 12192000"/>
                  <a:gd name="connsiteY5" fmla="*/ 0 h 6858000"/>
                  <a:gd name="connsiteX6" fmla="*/ 12192000 w 12192000"/>
                  <a:gd name="connsiteY6" fmla="*/ 6858000 h 6858000"/>
                  <a:gd name="connsiteX7" fmla="*/ 0 w 12192000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6858000">
                    <a:moveTo>
                      <a:pt x="545986" y="789920"/>
                    </a:moveTo>
                    <a:lnTo>
                      <a:pt x="545986" y="6572570"/>
                    </a:lnTo>
                    <a:lnTo>
                      <a:pt x="11747500" y="6572570"/>
                    </a:lnTo>
                    <a:lnTo>
                      <a:pt x="11747500" y="789920"/>
                    </a:ln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flipH="1" flipV="1">
                <a:off x="0" y="2636119"/>
                <a:ext cx="12192000" cy="4221881"/>
              </a:xfrm>
              <a:custGeom>
                <a:avLst/>
                <a:gdLst>
                  <a:gd name="connsiteX0" fmla="*/ 444500 w 12192000"/>
                  <a:gd name="connsiteY0" fmla="*/ 4221881 h 4221881"/>
                  <a:gd name="connsiteX1" fmla="*/ 0 w 12192000"/>
                  <a:gd name="connsiteY1" fmla="*/ 4078586 h 4221881"/>
                  <a:gd name="connsiteX2" fmla="*/ 0 w 12192000"/>
                  <a:gd name="connsiteY2" fmla="*/ 0 h 4221881"/>
                  <a:gd name="connsiteX3" fmla="*/ 12192000 w 12192000"/>
                  <a:gd name="connsiteY3" fmla="*/ 0 h 4221881"/>
                  <a:gd name="connsiteX4" fmla="*/ 12192000 w 12192000"/>
                  <a:gd name="connsiteY4" fmla="*/ 2508406 h 4221881"/>
                  <a:gd name="connsiteX5" fmla="*/ 11756238 w 12192000"/>
                  <a:gd name="connsiteY5" fmla="*/ 2514772 h 4221881"/>
                  <a:gd name="connsiteX6" fmla="*/ 11646014 w 12192000"/>
                  <a:gd name="connsiteY6" fmla="*/ 2519700 h 4221881"/>
                  <a:gd name="connsiteX7" fmla="*/ 11646014 w 12192000"/>
                  <a:gd name="connsiteY7" fmla="*/ 285430 h 4221881"/>
                  <a:gd name="connsiteX8" fmla="*/ 444500 w 12192000"/>
                  <a:gd name="connsiteY8" fmla="*/ 285430 h 4221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92000" h="4221881">
                    <a:moveTo>
                      <a:pt x="444500" y="4221881"/>
                    </a:moveTo>
                    <a:lnTo>
                      <a:pt x="0" y="4078586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2508406"/>
                    </a:lnTo>
                    <a:cubicBezTo>
                      <a:pt x="12043172" y="2508406"/>
                      <a:pt x="11897977" y="2510574"/>
                      <a:pt x="11756238" y="2514772"/>
                    </a:cubicBezTo>
                    <a:lnTo>
                      <a:pt x="11646014" y="2519700"/>
                    </a:lnTo>
                    <a:lnTo>
                      <a:pt x="11646014" y="285430"/>
                    </a:lnTo>
                    <a:lnTo>
                      <a:pt x="444500" y="285430"/>
                    </a:lnTo>
                    <a:close/>
                  </a:path>
                </a:pathLst>
              </a:custGeom>
              <a:solidFill>
                <a:srgbClr val="B2E1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rot="16200000">
                <a:off x="1445986" y="-492125"/>
                <a:ext cx="0" cy="1800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연결선 17"/>
            <p:cNvCxnSpPr/>
            <p:nvPr/>
          </p:nvCxnSpPr>
          <p:spPr>
            <a:xfrm rot="16200000">
              <a:off x="10847500" y="5786550"/>
              <a:ext cx="0" cy="180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/>
        </p:nvCxnSpPr>
        <p:spPr>
          <a:xfrm rot="16200000">
            <a:off x="1445986" y="-4794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466020" y="1397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i="1" dirty="0" smtClean="0">
                <a:solidFill>
                  <a:prstClr val="white"/>
                </a:solidFill>
              </a:rPr>
              <a:t>기</a:t>
            </a:r>
            <a:r>
              <a:rPr lang="ko-KR" altLang="en-US" sz="2800" b="1" i="1" dirty="0">
                <a:solidFill>
                  <a:prstClr val="white"/>
                </a:solidFill>
              </a:rPr>
              <a:t>능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>
            <a:off x="10796700" y="5697650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Admin\Downloads\K-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268" y="1558067"/>
            <a:ext cx="2469695" cy="44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776038" y="1558066"/>
            <a:ext cx="259848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커뮤니티</a:t>
            </a:r>
            <a:endParaRPr lang="en-US" altLang="ko-KR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/>
          </a:p>
          <a:p>
            <a:r>
              <a:rPr lang="ko-KR" altLang="en-US" sz="1400" dirty="0" smtClean="0"/>
              <a:t>커뮤니티 서비스 제공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하단에 국방부 관련 홍보가능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하단에 군인 </a:t>
            </a:r>
            <a:r>
              <a:rPr lang="ko-KR" altLang="en-US" sz="1400" dirty="0" err="1" smtClean="0"/>
              <a:t>타겟</a:t>
            </a:r>
            <a:r>
              <a:rPr lang="ko-KR" altLang="en-US" sz="1400" dirty="0" smtClean="0"/>
              <a:t> 광고 게시 가능</a:t>
            </a:r>
            <a:endParaRPr lang="en-US" altLang="ko-KR" sz="1400" dirty="0" smtClean="0"/>
          </a:p>
          <a:p>
            <a:r>
              <a:rPr lang="en-US" altLang="ko-KR" sz="1400" dirty="0" smtClean="0"/>
              <a:t>(ex. </a:t>
            </a:r>
            <a:r>
              <a:rPr lang="ko-KR" altLang="en-US" sz="1400" dirty="0" err="1" smtClean="0"/>
              <a:t>프로틴</a:t>
            </a:r>
            <a:r>
              <a:rPr lang="en-US" altLang="ko-KR" sz="1400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090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354</Words>
  <Application>Microsoft Office PowerPoint</Application>
  <PresentationFormat>사용자 지정</PresentationFormat>
  <Paragraphs>107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70</cp:revision>
  <dcterms:created xsi:type="dcterms:W3CDTF">2019-10-15T03:30:42Z</dcterms:created>
  <dcterms:modified xsi:type="dcterms:W3CDTF">2019-10-24T23:05:01Z</dcterms:modified>
</cp:coreProperties>
</file>