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8" r:id="rId3"/>
    <p:sldId id="263" r:id="rId4"/>
    <p:sldId id="264" r:id="rId5"/>
    <p:sldId id="259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0" autoAdjust="0"/>
    <p:restoredTop sz="94729" autoAdjust="0"/>
  </p:normalViewPr>
  <p:slideViewPr>
    <p:cSldViewPr>
      <p:cViewPr varScale="1">
        <p:scale>
          <a:sx n="81" d="100"/>
          <a:sy n="81" d="100"/>
        </p:scale>
        <p:origin x="-84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0DDF0-F053-42C2-B246-688BCAC3BC65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3C853-4EF1-452A-8E20-DAFE8A701A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99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33C853-4EF1-452A-8E20-DAFE8A701A2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412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D533-3335-41AA-9995-2B74CB16237B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0C7A-9C21-4762-A3A3-BB90459135E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D533-3335-41AA-9995-2B74CB16237B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0C7A-9C21-4762-A3A3-BB90459135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D533-3335-41AA-9995-2B74CB16237B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0C7A-9C21-4762-A3A3-BB90459135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D533-3335-41AA-9995-2B74CB16237B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0C7A-9C21-4762-A3A3-BB90459135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D533-3335-41AA-9995-2B74CB16237B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0C7A-9C21-4762-A3A3-BB90459135E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D533-3335-41AA-9995-2B74CB16237B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0C7A-9C21-4762-A3A3-BB90459135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D533-3335-41AA-9995-2B74CB16237B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0C7A-9C21-4762-A3A3-BB90459135E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D533-3335-41AA-9995-2B74CB16237B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0C7A-9C21-4762-A3A3-BB90459135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D533-3335-41AA-9995-2B74CB16237B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0C7A-9C21-4762-A3A3-BB90459135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D533-3335-41AA-9995-2B74CB16237B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0C7A-9C21-4762-A3A3-BB90459135E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9D533-3335-41AA-9995-2B74CB16237B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0C7A-9C21-4762-A3A3-BB90459135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59D533-3335-41AA-9995-2B74CB16237B}" type="datetimeFigureOut">
              <a:rPr lang="ko-KR" altLang="en-US" smtClean="0"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33B0C7A-9C21-4762-A3A3-BB90459135E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Manual Hub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Team : [</a:t>
            </a:r>
            <a:r>
              <a:rPr lang="ko-KR" altLang="en-US" dirty="0" err="1" smtClean="0"/>
              <a:t>팀명</a:t>
            </a:r>
            <a:r>
              <a:rPr lang="en-US" altLang="ko-KR" dirty="0" smtClean="0"/>
              <a:t>]</a:t>
            </a:r>
            <a:r>
              <a:rPr lang="en-US" altLang="ko-KR" dirty="0" err="1" smtClean="0"/>
              <a:t>hubmaker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서왕규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이종법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3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539552" y="1196752"/>
            <a:ext cx="8280920" cy="3579849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프로젝트 명 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: 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MANUALHUB</a:t>
            </a:r>
          </a:p>
          <a:p>
            <a:endParaRPr lang="en-US" altLang="ko-KR" dirty="0" smtClean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팀 명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: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HUBMAKER</a:t>
            </a:r>
          </a:p>
          <a:p>
            <a:endParaRPr lang="en-US" altLang="ko-KR" dirty="0"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팀원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:  2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명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[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병장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서왕규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일병 </a:t>
            </a:r>
            <a:r>
              <a:rPr lang="ko-KR" altLang="en-US" dirty="0" err="1" smtClean="0">
                <a:latin typeface="HY헤드라인M" pitchFamily="18" charset="-127"/>
                <a:ea typeface="HY헤드라인M" pitchFamily="18" charset="-127"/>
              </a:rPr>
              <a:t>이종법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]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386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서류더미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50" y="2204864"/>
            <a:ext cx="2819834" cy="31683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구름 모양 설명선 7"/>
          <p:cNvSpPr/>
          <p:nvPr/>
        </p:nvSpPr>
        <p:spPr>
          <a:xfrm>
            <a:off x="4283968" y="3429000"/>
            <a:ext cx="2642592" cy="1656184"/>
          </a:xfrm>
          <a:prstGeom prst="cloudCallout">
            <a:avLst>
              <a:gd name="adj1" fmla="val 114700"/>
              <a:gd name="adj2" fmla="val 9435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엽서M" pitchFamily="18" charset="-127"/>
                <a:ea typeface="HY엽서M" pitchFamily="18" charset="-127"/>
              </a:rPr>
              <a:t>저걸 어떻게 보관하지</a:t>
            </a:r>
            <a:r>
              <a:rPr lang="en-US" altLang="ko-KR" dirty="0" smtClean="0">
                <a:solidFill>
                  <a:schemeClr val="tx1"/>
                </a:solidFill>
                <a:latin typeface="HY엽서M" pitchFamily="18" charset="-127"/>
                <a:ea typeface="HY엽서M" pitchFamily="18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11" name="구름 모양 설명선 10"/>
          <p:cNvSpPr/>
          <p:nvPr/>
        </p:nvSpPr>
        <p:spPr>
          <a:xfrm>
            <a:off x="6372200" y="2822113"/>
            <a:ext cx="2642592" cy="1656184"/>
          </a:xfrm>
          <a:prstGeom prst="cloudCallout">
            <a:avLst>
              <a:gd name="adj1" fmla="val 33737"/>
              <a:gd name="adj2" fmla="val 1216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엽서M" pitchFamily="18" charset="-127"/>
                <a:ea typeface="HY엽서M" pitchFamily="18" charset="-127"/>
              </a:rPr>
              <a:t>저기서 정보를 어떻게 찾지</a:t>
            </a:r>
            <a:r>
              <a:rPr lang="en-US" altLang="ko-KR" dirty="0" smtClean="0">
                <a:solidFill>
                  <a:schemeClr val="tx1"/>
                </a:solidFill>
                <a:latin typeface="HY엽서M" pitchFamily="18" charset="-127"/>
                <a:ea typeface="HY엽서M" pitchFamily="18" charset="-127"/>
              </a:rPr>
              <a:t>?</a:t>
            </a:r>
            <a:endParaRPr lang="ko-KR" altLang="en-US" dirty="0">
              <a:solidFill>
                <a:schemeClr val="tx1"/>
              </a:solidFill>
              <a:latin typeface="HY엽서M" pitchFamily="18" charset="-127"/>
              <a:ea typeface="HY엽서M" pitchFamily="18" charset="-127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ko-KR" altLang="en-US" dirty="0" smtClean="0"/>
              <a:t>문제 상황</a:t>
            </a:r>
            <a:endParaRPr lang="ko-KR" altLang="en-US" dirty="0"/>
          </a:p>
        </p:txBody>
      </p:sp>
      <p:sp>
        <p:nvSpPr>
          <p:cNvPr id="14" name="구름 모양 설명선 13"/>
          <p:cNvSpPr/>
          <p:nvPr/>
        </p:nvSpPr>
        <p:spPr>
          <a:xfrm>
            <a:off x="4427984" y="4653136"/>
            <a:ext cx="2642592" cy="1656184"/>
          </a:xfrm>
          <a:prstGeom prst="cloudCallout">
            <a:avLst>
              <a:gd name="adj1" fmla="val 98575"/>
              <a:gd name="adj2" fmla="val 364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엽서M" pitchFamily="18" charset="-127"/>
                <a:ea typeface="HY엽서M" pitchFamily="18" charset="-127"/>
              </a:rPr>
              <a:t>저 문서 양식은 어디 있더라</a:t>
            </a:r>
            <a:r>
              <a:rPr lang="en-US" altLang="ko-KR" dirty="0" smtClean="0">
                <a:solidFill>
                  <a:schemeClr val="tx1"/>
                </a:solidFill>
                <a:latin typeface="HY엽서M" pitchFamily="18" charset="-127"/>
                <a:ea typeface="HY엽서M" pitchFamily="18" charset="-127"/>
              </a:rPr>
              <a:t>..?</a:t>
            </a:r>
            <a:endParaRPr lang="ko-KR" altLang="en-US" dirty="0">
              <a:solidFill>
                <a:schemeClr val="tx1"/>
              </a:solidFill>
              <a:latin typeface="HY엽서M" pitchFamily="18" charset="-127"/>
              <a:ea typeface="HY엽서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39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rPr>
              <a:t>군내 업무 상황</a:t>
            </a:r>
            <a:endParaRPr lang="ko-KR" altLang="en-US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8768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동일한 양식에 작성 문서 多 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[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관제일지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보고일지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업무기록</a:t>
            </a:r>
            <a:r>
              <a:rPr lang="ko-KR" altLang="en-US" dirty="0">
                <a:latin typeface="HY동녘M" pitchFamily="18" charset="-127"/>
                <a:ea typeface="HY동녘M" pitchFamily="18" charset="-127"/>
              </a:rPr>
              <a:t>부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등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]</a:t>
            </a:r>
          </a:p>
          <a:p>
            <a:pPr marL="0" indent="0">
              <a:buNone/>
            </a:pPr>
            <a:endParaRPr lang="en-US" altLang="ko-KR" dirty="0">
              <a:latin typeface="HY동녘M" pitchFamily="18" charset="-127"/>
              <a:ea typeface="HY동녘M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수많은 문서 양식 및 기록부가 소실되거나</a:t>
            </a:r>
            <a:r>
              <a:rPr lang="en-US" altLang="ko-KR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HY동녘M" pitchFamily="18" charset="-127"/>
                <a:ea typeface="HY동녘M" pitchFamily="18" charset="-127"/>
              </a:rPr>
              <a:t>정보를 열람하기 힘든 경우 多</a:t>
            </a:r>
            <a:endParaRPr lang="en-US" altLang="ko-KR" dirty="0" smtClean="0">
              <a:solidFill>
                <a:srgbClr val="FF0000"/>
              </a:solidFill>
              <a:latin typeface="HY동녘M" pitchFamily="18" charset="-127"/>
              <a:ea typeface="HY동녘M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HY동녘M" pitchFamily="18" charset="-127"/>
              <a:ea typeface="HY동녘M" pitchFamily="18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인원이 자주 바뀌는 특성상 문서관리의 어려움↑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6" name="Picture 2" descr="C:\Users\Admin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3556611" cy="40324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081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Admin\Desktop\main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1"/>
            <a:ext cx="8761676" cy="45365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핵심 기능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2175515"/>
            <a:ext cx="2376264" cy="37737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5654" y="479715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책꽂이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r>
              <a:rPr lang="ko-KR" altLang="en-US" dirty="0" err="1" smtClean="0">
                <a:latin typeface="HY동녘M" pitchFamily="18" charset="-127"/>
                <a:ea typeface="HY동녘M" pitchFamily="18" charset="-127"/>
              </a:rPr>
              <a:t>파일철</a:t>
            </a:r>
            <a:r>
              <a:rPr lang="ko-KR" altLang="en-US" dirty="0" err="1">
                <a:latin typeface="HY동녘M" pitchFamily="18" charset="-127"/>
                <a:ea typeface="HY동녘M" pitchFamily="18" charset="-127"/>
              </a:rPr>
              <a:t>들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72780" y="2175515"/>
            <a:ext cx="5903676" cy="37444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01315" y="4797151"/>
            <a:ext cx="1646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HY동녘M" pitchFamily="18" charset="-127"/>
                <a:ea typeface="HY동녘M" pitchFamily="18" charset="-127"/>
              </a:rPr>
              <a:t>파일철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err="1" smtClean="0">
                <a:latin typeface="HY동녘M" pitchFamily="18" charset="-127"/>
                <a:ea typeface="HY동녘M" pitchFamily="18" charset="-127"/>
              </a:rPr>
              <a:t>클릭시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pPr algn="ctr"/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내용</a:t>
            </a:r>
            <a:endParaRPr lang="ko-KR" altLang="en-US" dirty="0">
              <a:latin typeface="HY동녘M" pitchFamily="18" charset="-127"/>
              <a:ea typeface="HY동녘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015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핵심 기능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122" name="Picture 2" descr="C:\Users\Admin\Desktop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2243661" cy="41708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064" y="328424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Click!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5123" name="Picture 3" descr="C:\Users\Admin\Desktop\captu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18256"/>
            <a:ext cx="3100202" cy="24059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오른쪽 화살표 9"/>
          <p:cNvSpPr/>
          <p:nvPr/>
        </p:nvSpPr>
        <p:spPr>
          <a:xfrm rot="19807029">
            <a:off x="3138011" y="2069555"/>
            <a:ext cx="978408" cy="285861"/>
          </a:xfrm>
          <a:prstGeom prst="rightArrow">
            <a:avLst>
              <a:gd name="adj1" fmla="val 50000"/>
              <a:gd name="adj2" fmla="val 51887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굽은 화살표 12"/>
          <p:cNvSpPr/>
          <p:nvPr/>
        </p:nvSpPr>
        <p:spPr>
          <a:xfrm>
            <a:off x="253995" y="2954029"/>
            <a:ext cx="359562" cy="360040"/>
          </a:xfrm>
          <a:prstGeom prst="bentArrow">
            <a:avLst>
              <a:gd name="adj1" fmla="val 20866"/>
              <a:gd name="adj2" fmla="val 19038"/>
              <a:gd name="adj3" fmla="val 25000"/>
              <a:gd name="adj4" fmla="val 720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굽은 화살표 7"/>
          <p:cNvSpPr/>
          <p:nvPr/>
        </p:nvSpPr>
        <p:spPr>
          <a:xfrm flipH="1">
            <a:off x="7740353" y="764704"/>
            <a:ext cx="360040" cy="288032"/>
          </a:xfrm>
          <a:prstGeom prst="bentArrow">
            <a:avLst>
              <a:gd name="adj1" fmla="val 20866"/>
              <a:gd name="adj2" fmla="val 19038"/>
              <a:gd name="adj3" fmla="val 25000"/>
              <a:gd name="adj4" fmla="val 720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5201" y="1052736"/>
            <a:ext cx="1288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HY동녘B" pitchFamily="18" charset="-127"/>
                <a:ea typeface="HY동녘B" pitchFamily="18" charset="-127"/>
              </a:rPr>
              <a:t>Click</a:t>
            </a:r>
            <a:r>
              <a:rPr lang="ko-KR" altLang="en-US" sz="1200" dirty="0" smtClean="0">
                <a:latin typeface="HY동녘B" pitchFamily="18" charset="-127"/>
                <a:ea typeface="HY동녘B" pitchFamily="18" charset="-127"/>
              </a:rPr>
              <a:t>시에</a:t>
            </a:r>
            <a:endParaRPr lang="en-US" altLang="ko-KR" sz="1200" dirty="0" smtClean="0">
              <a:latin typeface="HY동녘B" pitchFamily="18" charset="-127"/>
              <a:ea typeface="HY동녘B" pitchFamily="18" charset="-127"/>
            </a:endParaRPr>
          </a:p>
          <a:p>
            <a:r>
              <a:rPr lang="ko-KR" altLang="en-US" sz="1200" dirty="0" smtClean="0">
                <a:latin typeface="HY동녘B" pitchFamily="18" charset="-127"/>
                <a:ea typeface="HY동녘B" pitchFamily="18" charset="-127"/>
              </a:rPr>
              <a:t>해당 페이지</a:t>
            </a:r>
            <a:endParaRPr lang="en-US" altLang="ko-KR" sz="1200" dirty="0" smtClean="0">
              <a:latin typeface="HY동녘B" pitchFamily="18" charset="-127"/>
              <a:ea typeface="HY동녘B" pitchFamily="18" charset="-127"/>
            </a:endParaRPr>
          </a:p>
          <a:p>
            <a:r>
              <a:rPr lang="ko-KR" altLang="en-US" sz="1200" dirty="0" smtClean="0">
                <a:latin typeface="HY동녘B" pitchFamily="18" charset="-127"/>
                <a:ea typeface="HY동녘B" pitchFamily="18" charset="-127"/>
              </a:rPr>
              <a:t>양</a:t>
            </a:r>
            <a:r>
              <a:rPr lang="ko-KR" altLang="en-US" sz="1200" dirty="0">
                <a:latin typeface="HY동녘B" pitchFamily="18" charset="-127"/>
                <a:ea typeface="HY동녘B" pitchFamily="18" charset="-127"/>
              </a:rPr>
              <a:t>식</a:t>
            </a:r>
            <a:r>
              <a:rPr lang="ko-KR" altLang="en-US" sz="1200" dirty="0" smtClean="0">
                <a:latin typeface="HY동녘B" pitchFamily="18" charset="-127"/>
                <a:ea typeface="HY동녘B" pitchFamily="18" charset="-127"/>
              </a:rPr>
              <a:t>에</a:t>
            </a:r>
            <a:endParaRPr lang="en-US" altLang="ko-KR" sz="1200" dirty="0" smtClean="0">
              <a:latin typeface="HY동녘B" pitchFamily="18" charset="-127"/>
              <a:ea typeface="HY동녘B" pitchFamily="18" charset="-127"/>
            </a:endParaRPr>
          </a:p>
          <a:p>
            <a:r>
              <a:rPr lang="ko-KR" altLang="en-US" sz="1200" dirty="0" smtClean="0">
                <a:latin typeface="HY동녘B" pitchFamily="18" charset="-127"/>
                <a:ea typeface="HY동녘B" pitchFamily="18" charset="-127"/>
              </a:rPr>
              <a:t>작성가</a:t>
            </a:r>
            <a:r>
              <a:rPr lang="ko-KR" altLang="en-US" sz="1200" dirty="0">
                <a:latin typeface="HY동녘B" pitchFamily="18" charset="-127"/>
                <a:ea typeface="HY동녘B" pitchFamily="18" charset="-127"/>
              </a:rPr>
              <a:t>능</a:t>
            </a:r>
          </a:p>
        </p:txBody>
      </p:sp>
      <p:pic>
        <p:nvPicPr>
          <p:cNvPr id="5124" name="Picture 4" descr="C:\Users\Admin\Desktop\작성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69" y="3621047"/>
            <a:ext cx="3136093" cy="25674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아래쪽 화살표 10"/>
          <p:cNvSpPr/>
          <p:nvPr/>
        </p:nvSpPr>
        <p:spPr>
          <a:xfrm>
            <a:off x="6084168" y="3003363"/>
            <a:ext cx="278369" cy="489513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503616" y="2986409"/>
            <a:ext cx="199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동녘B" pitchFamily="18" charset="-127"/>
                <a:ea typeface="HY동녘B" pitchFamily="18" charset="-127"/>
              </a:rPr>
              <a:t>작성 완료 후 저장하면</a:t>
            </a:r>
            <a:r>
              <a:rPr lang="en-US" altLang="ko-KR" sz="1200" dirty="0" smtClean="0">
                <a:latin typeface="HY동녘B" pitchFamily="18" charset="-127"/>
                <a:ea typeface="HY동녘B" pitchFamily="18" charset="-127"/>
              </a:rPr>
              <a:t>, </a:t>
            </a:r>
          </a:p>
          <a:p>
            <a:r>
              <a:rPr lang="ko-KR" altLang="en-US" sz="1200" dirty="0" smtClean="0">
                <a:latin typeface="HY동녘B" pitchFamily="18" charset="-127"/>
                <a:ea typeface="HY동녘B" pitchFamily="18" charset="-127"/>
              </a:rPr>
              <a:t>해당 </a:t>
            </a:r>
            <a:r>
              <a:rPr lang="ko-KR" altLang="en-US" sz="1200" dirty="0" err="1" smtClean="0">
                <a:latin typeface="HY동녘B" pitchFamily="18" charset="-127"/>
                <a:ea typeface="HY동녘B" pitchFamily="18" charset="-127"/>
              </a:rPr>
              <a:t>파일철</a:t>
            </a:r>
            <a:r>
              <a:rPr lang="ko-KR" altLang="en-US" sz="1200" dirty="0" smtClean="0">
                <a:latin typeface="HY동녘B" pitchFamily="18" charset="-127"/>
                <a:ea typeface="HY동녘B" pitchFamily="18" charset="-127"/>
              </a:rPr>
              <a:t> 맨 마지막 페이지에 기록</a:t>
            </a:r>
            <a:endParaRPr lang="ko-KR" altLang="en-US" sz="1200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4535997" y="4385855"/>
            <a:ext cx="360038" cy="36916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553086" y="4385855"/>
            <a:ext cx="360038" cy="36916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275856" y="478453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동녘B" pitchFamily="18" charset="-127"/>
                <a:ea typeface="HY동녘B" pitchFamily="18" charset="-127"/>
              </a:rPr>
              <a:t>좌우버튼을 통해</a:t>
            </a:r>
            <a:r>
              <a:rPr lang="en-US" altLang="ko-KR" sz="1200" dirty="0" smtClean="0">
                <a:latin typeface="HY동녘B" pitchFamily="18" charset="-127"/>
                <a:ea typeface="HY동녘B" pitchFamily="18" charset="-127"/>
              </a:rPr>
              <a:t>, </a:t>
            </a:r>
            <a:r>
              <a:rPr lang="ko-KR" altLang="en-US" sz="1200" dirty="0" err="1" smtClean="0">
                <a:latin typeface="HY동녘B" pitchFamily="18" charset="-127"/>
                <a:ea typeface="HY동녘B" pitchFamily="18" charset="-127"/>
              </a:rPr>
              <a:t>파일철</a:t>
            </a:r>
            <a:r>
              <a:rPr lang="ko-KR" altLang="en-US" sz="1200" dirty="0" smtClean="0">
                <a:latin typeface="HY동녘B" pitchFamily="18" charset="-127"/>
                <a:ea typeface="HY동녘B" pitchFamily="18" charset="-127"/>
              </a:rPr>
              <a:t> 페이지 이동가능</a:t>
            </a:r>
            <a:endParaRPr lang="ko-KR" altLang="en-US" sz="1200" dirty="0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90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핵심 기능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255303" y="645861"/>
            <a:ext cx="2366368" cy="1565222"/>
            <a:chOff x="323528" y="1971543"/>
            <a:chExt cx="3800417" cy="2528535"/>
          </a:xfrm>
        </p:grpSpPr>
        <p:pic>
          <p:nvPicPr>
            <p:cNvPr id="23" name="Picture 3" descr="C:\Users\Admin\Desktop\b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146" y="2001008"/>
              <a:ext cx="2339799" cy="239279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36195" dist="12700" dir="11400000" algn="tl" rotWithShape="0">
                <a:srgbClr val="000000">
                  <a:alpha val="33000"/>
                </a:srgb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3" descr="C:\Users\Admin\Desktop\b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3501" y="1971543"/>
              <a:ext cx="2339799" cy="239279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36195" dist="12700" dir="11400000" algn="tl" rotWithShape="0">
                <a:srgbClr val="000000">
                  <a:alpha val="33000"/>
                </a:srgb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3" descr="C:\Users\Admin\Desktop\b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007" y="2001008"/>
              <a:ext cx="2339799" cy="239279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36195" dist="12700" dir="11400000" algn="tl" rotWithShape="0">
                <a:srgbClr val="000000">
                  <a:alpha val="33000"/>
                </a:srgb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3" descr="C:\Users\Admin\Desktop\b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025" y="2031879"/>
              <a:ext cx="2339799" cy="239279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36195" dist="12700" dir="11400000" algn="tl" rotWithShape="0">
                <a:srgbClr val="000000">
                  <a:alpha val="33000"/>
                </a:srgb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" name="Picture 2" descr="C:\Users\Admin\Desktop\a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2045546"/>
              <a:ext cx="2251881" cy="245453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36195" dist="12700" dir="11400000" algn="tl" rotWithShape="0">
                <a:srgbClr val="000000">
                  <a:alpha val="33000"/>
                </a:srgb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50" name="Picture 6" descr="C:\Users\Admin\Desktop\히스토리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70" y="2415738"/>
            <a:ext cx="11715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Admin\Desktop\히스토리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3" y="2859878"/>
            <a:ext cx="2087805" cy="31579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763688" y="2161431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HY동녘B" pitchFamily="18" charset="-127"/>
                <a:ea typeface="HY동녘B" pitchFamily="18" charset="-127"/>
              </a:rPr>
              <a:t>히스토리</a:t>
            </a:r>
            <a:r>
              <a:rPr lang="ko-KR" altLang="en-US" sz="1200" dirty="0" smtClean="0">
                <a:latin typeface="HY동녘B" pitchFamily="18" charset="-127"/>
                <a:ea typeface="HY동녘B" pitchFamily="18" charset="-127"/>
              </a:rPr>
              <a:t> 클릭 시</a:t>
            </a:r>
            <a:r>
              <a:rPr lang="en-US" altLang="ko-KR" sz="1200" dirty="0" smtClean="0">
                <a:latin typeface="HY동녘B" pitchFamily="18" charset="-127"/>
                <a:ea typeface="HY동녘B" pitchFamily="18" charset="-127"/>
              </a:rPr>
              <a:t>,</a:t>
            </a:r>
          </a:p>
          <a:p>
            <a:r>
              <a:rPr lang="ko-KR" altLang="en-US" sz="1200" dirty="0" smtClean="0">
                <a:latin typeface="HY동녘B" pitchFamily="18" charset="-127"/>
                <a:ea typeface="HY동녘B" pitchFamily="18" charset="-127"/>
              </a:rPr>
              <a:t>현재 </a:t>
            </a:r>
            <a:r>
              <a:rPr lang="ko-KR" altLang="en-US" sz="1200" dirty="0" err="1" smtClean="0">
                <a:latin typeface="HY동녘B" pitchFamily="18" charset="-127"/>
                <a:ea typeface="HY동녘B" pitchFamily="18" charset="-127"/>
              </a:rPr>
              <a:t>파일철</a:t>
            </a:r>
            <a:endParaRPr lang="en-US" altLang="ko-KR" sz="1200" dirty="0">
              <a:latin typeface="HY동녘B" pitchFamily="18" charset="-127"/>
              <a:ea typeface="HY동녘B" pitchFamily="18" charset="-127"/>
            </a:endParaRPr>
          </a:p>
          <a:p>
            <a:r>
              <a:rPr lang="ko-KR" altLang="en-US" sz="1200" dirty="0" smtClean="0">
                <a:latin typeface="HY동녘B" pitchFamily="18" charset="-127"/>
                <a:ea typeface="HY동녘B" pitchFamily="18" charset="-127"/>
              </a:rPr>
              <a:t>한눈에 보기</a:t>
            </a:r>
            <a:endParaRPr lang="ko-KR" altLang="en-US" sz="1200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4" name="오른쪽으로 구부러진 화살표 3"/>
          <p:cNvSpPr/>
          <p:nvPr/>
        </p:nvSpPr>
        <p:spPr>
          <a:xfrm rot="19801851">
            <a:off x="5038704" y="2086765"/>
            <a:ext cx="1142050" cy="2801986"/>
          </a:xfrm>
          <a:prstGeom prst="curvedRightArrow">
            <a:avLst>
              <a:gd name="adj1" fmla="val 18890"/>
              <a:gd name="adj2" fmla="val 30863"/>
              <a:gd name="adj3" fmla="val 2500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152" name="Picture 8" descr="C:\Users\Admin\Desktop\library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807762"/>
            <a:ext cx="1875041" cy="33435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804248" y="4149080"/>
            <a:ext cx="1800200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206750" y="2829466"/>
            <a:ext cx="1440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동녘B" pitchFamily="18" charset="-127"/>
                <a:ea typeface="HY동녘B" pitchFamily="18" charset="-127"/>
              </a:rPr>
              <a:t>양식을 포함한</a:t>
            </a:r>
            <a:endParaRPr lang="en-US" altLang="ko-KR" sz="1200" dirty="0" smtClean="0">
              <a:latin typeface="HY동녘B" pitchFamily="18" charset="-127"/>
              <a:ea typeface="HY동녘B" pitchFamily="18" charset="-127"/>
            </a:endParaRPr>
          </a:p>
          <a:p>
            <a:r>
              <a:rPr lang="ko-KR" altLang="en-US" sz="1200" dirty="0" smtClean="0">
                <a:latin typeface="HY동녘B" pitchFamily="18" charset="-127"/>
                <a:ea typeface="HY동녘B" pitchFamily="18" charset="-127"/>
              </a:rPr>
              <a:t>모든 해당 양식에 작성한 문서가</a:t>
            </a:r>
            <a:endParaRPr lang="en-US" altLang="ko-KR" sz="1200" dirty="0" smtClean="0">
              <a:latin typeface="HY동녘B" pitchFamily="18" charset="-127"/>
              <a:ea typeface="HY동녘B" pitchFamily="18" charset="-127"/>
            </a:endParaRPr>
          </a:p>
          <a:p>
            <a:r>
              <a:rPr lang="ko-KR" altLang="en-US" sz="1200" dirty="0" smtClean="0">
                <a:latin typeface="HY동녘B" pitchFamily="18" charset="-127"/>
                <a:ea typeface="HY동녘B" pitchFamily="18" charset="-127"/>
              </a:rPr>
              <a:t>하나의 파일철로</a:t>
            </a:r>
            <a:endParaRPr lang="en-US" altLang="ko-KR" sz="1200" dirty="0" smtClean="0">
              <a:latin typeface="HY동녘B" pitchFamily="18" charset="-127"/>
              <a:ea typeface="HY동녘B" pitchFamily="18" charset="-127"/>
            </a:endParaRPr>
          </a:p>
          <a:p>
            <a:r>
              <a:rPr lang="ko-KR" altLang="en-US" sz="1200" dirty="0" smtClean="0">
                <a:latin typeface="HY동녘B" pitchFamily="18" charset="-127"/>
                <a:ea typeface="HY동녘B" pitchFamily="18" charset="-127"/>
              </a:rPr>
              <a:t>묶임</a:t>
            </a:r>
            <a:endParaRPr lang="ko-KR" altLang="en-US" sz="1200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37" name="오른쪽 화살표 36"/>
          <p:cNvSpPr/>
          <p:nvPr/>
        </p:nvSpPr>
        <p:spPr>
          <a:xfrm rot="10800000">
            <a:off x="2702109" y="5085184"/>
            <a:ext cx="489203" cy="142931"/>
          </a:xfrm>
          <a:prstGeom prst="rightArrow">
            <a:avLst>
              <a:gd name="adj1" fmla="val 50000"/>
              <a:gd name="adj2" fmla="val 51887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491880" y="484807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latin typeface="HY동녘B" pitchFamily="18" charset="-127"/>
                <a:ea typeface="HY동녘B" pitchFamily="18" charset="-127"/>
              </a:rPr>
              <a:t>특정칸</a:t>
            </a:r>
            <a:r>
              <a:rPr lang="ko-KR" altLang="en-US" sz="1200" dirty="0" smtClean="0">
                <a:latin typeface="HY동녘B" pitchFamily="18" charset="-127"/>
                <a:ea typeface="HY동녘B" pitchFamily="18" charset="-127"/>
              </a:rPr>
              <a:t> </a:t>
            </a:r>
            <a:r>
              <a:rPr lang="ko-KR" altLang="en-US" sz="1200" dirty="0" err="1" smtClean="0">
                <a:latin typeface="HY동녘B" pitchFamily="18" charset="-127"/>
                <a:ea typeface="HY동녘B" pitchFamily="18" charset="-127"/>
              </a:rPr>
              <a:t>클릭시</a:t>
            </a:r>
            <a:r>
              <a:rPr lang="en-US" altLang="ko-KR" sz="1200" dirty="0" smtClean="0">
                <a:latin typeface="HY동녘B" pitchFamily="18" charset="-127"/>
                <a:ea typeface="HY동녘B" pitchFamily="18" charset="-127"/>
              </a:rPr>
              <a:t>,</a:t>
            </a:r>
          </a:p>
          <a:p>
            <a:r>
              <a:rPr lang="ko-KR" altLang="en-US" sz="1200" dirty="0" smtClean="0">
                <a:latin typeface="HY동녘B" pitchFamily="18" charset="-127"/>
                <a:ea typeface="HY동녘B" pitchFamily="18" charset="-127"/>
              </a:rPr>
              <a:t>해당 페이지로 바로 이동</a:t>
            </a:r>
            <a:endParaRPr lang="ko-KR" altLang="en-US" sz="1200" dirty="0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17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그 외 기능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7170" name="Picture 2" descr="C:\Users\Admin\Desktop\최근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5706"/>
            <a:ext cx="3995279" cy="26503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0" y="1445417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동녘B" pitchFamily="18" charset="-127"/>
                <a:ea typeface="HY동녘B" pitchFamily="18" charset="-127"/>
              </a:rPr>
              <a:t>사용</a:t>
            </a:r>
            <a:r>
              <a:rPr lang="ko-KR" altLang="en-US" sz="1200" dirty="0">
                <a:latin typeface="HY동녘B" pitchFamily="18" charset="-127"/>
                <a:ea typeface="HY동녘B" pitchFamily="18" charset="-127"/>
              </a:rPr>
              <a:t>자</a:t>
            </a:r>
            <a:r>
              <a:rPr lang="ko-KR" altLang="en-US" sz="1200" dirty="0" smtClean="0">
                <a:latin typeface="HY동녘B" pitchFamily="18" charset="-127"/>
                <a:ea typeface="HY동녘B" pitchFamily="18" charset="-127"/>
              </a:rPr>
              <a:t>의 쉬운 문서 접근을 위한 </a:t>
            </a:r>
            <a:endParaRPr lang="en-US" altLang="ko-KR" sz="1200" dirty="0" smtClean="0">
              <a:latin typeface="HY동녘B" pitchFamily="18" charset="-127"/>
              <a:ea typeface="HY동녘B" pitchFamily="18" charset="-127"/>
            </a:endParaRPr>
          </a:p>
          <a:p>
            <a:r>
              <a:rPr lang="ko-KR" altLang="en-US" sz="1200" dirty="0" smtClean="0">
                <a:latin typeface="HY동녘B" pitchFamily="18" charset="-127"/>
                <a:ea typeface="HY동녘B" pitchFamily="18" charset="-127"/>
              </a:rPr>
              <a:t>최근 페이지 생성과 열람 추적 기능</a:t>
            </a:r>
            <a:endParaRPr lang="en-US" altLang="ko-KR" sz="1200" dirty="0">
              <a:latin typeface="HY동녘B" pitchFamily="18" charset="-127"/>
              <a:ea typeface="HY동녘B" pitchFamily="18" charset="-127"/>
            </a:endParaRPr>
          </a:p>
          <a:p>
            <a:endParaRPr lang="en-US" altLang="ko-KR" sz="1200" dirty="0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32395" y="3789040"/>
            <a:ext cx="1233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동녘B" pitchFamily="18" charset="-127"/>
                <a:ea typeface="HY동녘B" pitchFamily="18" charset="-127"/>
              </a:rPr>
              <a:t>문서 검색 기능</a:t>
            </a:r>
            <a:endParaRPr lang="en-US" altLang="ko-KR" sz="1200" dirty="0"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7172" name="Picture 4" descr="C:\Users\Admin\Desktop\페이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4221089"/>
            <a:ext cx="3995279" cy="24488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572000" y="6392891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동녘B" pitchFamily="18" charset="-127"/>
                <a:ea typeface="HY동녘B" pitchFamily="18" charset="-127"/>
              </a:rPr>
              <a:t>부서별 문서와 인원 분류 기능</a:t>
            </a:r>
            <a:endParaRPr lang="en-US" altLang="ko-KR" sz="1200" dirty="0" smtClean="0"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7173" name="Picture 5" descr="C:\Users\Admin\Desktop\검색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287" y="2112324"/>
            <a:ext cx="2609999" cy="16066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Admin\Desktop\작성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287" y="4304633"/>
            <a:ext cx="2609999" cy="15726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032395" y="5910807"/>
            <a:ext cx="123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HY동녘B" pitchFamily="18" charset="-127"/>
                <a:ea typeface="HY동녘B" pitchFamily="18" charset="-127"/>
              </a:rPr>
              <a:t>양식 작성 기능</a:t>
            </a:r>
            <a:r>
              <a:rPr lang="en-US" altLang="ko-KR" sz="1200" dirty="0" smtClean="0">
                <a:latin typeface="HY동녘B" pitchFamily="18" charset="-127"/>
                <a:ea typeface="HY동녘B" pitchFamily="18" charset="-127"/>
              </a:rPr>
              <a:t>(</a:t>
            </a:r>
            <a:r>
              <a:rPr lang="ko-KR" altLang="en-US" sz="1200" dirty="0" err="1" smtClean="0">
                <a:latin typeface="HY동녘B" pitchFamily="18" charset="-127"/>
                <a:ea typeface="HY동녘B" pitchFamily="18" charset="-127"/>
              </a:rPr>
              <a:t>파일철</a:t>
            </a:r>
            <a:r>
              <a:rPr lang="ko-KR" altLang="en-US" sz="1200" dirty="0" smtClean="0">
                <a:latin typeface="HY동녘B" pitchFamily="18" charset="-127"/>
                <a:ea typeface="HY동녘B" pitchFamily="18" charset="-127"/>
              </a:rPr>
              <a:t> 생성</a:t>
            </a:r>
            <a:r>
              <a:rPr lang="en-US" altLang="ko-KR" sz="1200" dirty="0" smtClean="0">
                <a:latin typeface="HY동녘B" pitchFamily="18" charset="-127"/>
                <a:ea typeface="HY동녘B" pitchFamily="18" charset="-127"/>
              </a:rPr>
              <a:t>)</a:t>
            </a:r>
            <a:endParaRPr lang="en-US" altLang="ko-KR" sz="1200" dirty="0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93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활용 가능성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다양한 동일 양식 기록부 통합 관리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  <a:p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문서의 수정 전 파일을 기록하여 문서 공동 작업 가능</a:t>
            </a:r>
            <a:endParaRPr lang="en-US" altLang="ko-KR" dirty="0">
              <a:latin typeface="HY동녘M" pitchFamily="18" charset="-127"/>
              <a:ea typeface="HY동녘M" pitchFamily="18" charset="-127"/>
            </a:endParaRPr>
          </a:p>
          <a:p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신청서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지원서</a:t>
            </a:r>
            <a:r>
              <a:rPr lang="en-US" altLang="ko-KR" dirty="0" smtClean="0">
                <a:latin typeface="HY동녘M" pitchFamily="18" charset="-127"/>
                <a:ea typeface="HY동녘M" pitchFamily="18" charset="-127"/>
              </a:rPr>
              <a:t>,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설문</a:t>
            </a:r>
            <a:r>
              <a:rPr lang="en-US" altLang="ko-KR" dirty="0">
                <a:latin typeface="HY동녘M" pitchFamily="18" charset="-127"/>
                <a:ea typeface="HY동녘M" pitchFamily="18" charset="-127"/>
              </a:rPr>
              <a:t> 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등의 </a:t>
            </a:r>
            <a:r>
              <a:rPr lang="ko-KR" altLang="en-US" dirty="0" err="1" smtClean="0">
                <a:latin typeface="HY동녘M" pitchFamily="18" charset="-127"/>
                <a:ea typeface="HY동녘M" pitchFamily="18" charset="-127"/>
              </a:rPr>
              <a:t>수집형</a:t>
            </a:r>
            <a:r>
              <a:rPr lang="ko-KR" altLang="en-US" dirty="0" smtClean="0">
                <a:latin typeface="HY동녘M" pitchFamily="18" charset="-127"/>
                <a:ea typeface="HY동녘M" pitchFamily="18" charset="-127"/>
              </a:rPr>
              <a:t> 문서에서의 간편한 활용</a:t>
            </a:r>
            <a:endParaRPr lang="en-US" altLang="ko-KR" dirty="0" smtClean="0">
              <a:latin typeface="HY동녘M" pitchFamily="18" charset="-127"/>
              <a:ea typeface="HY동녘M" pitchFamily="18" charset="-127"/>
            </a:endParaRPr>
          </a:p>
        </p:txBody>
      </p:sp>
      <p:pic>
        <p:nvPicPr>
          <p:cNvPr id="8194" name="Picture 2" descr="C:\Users\Admin\Desktop\흐름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996952"/>
            <a:ext cx="5869707" cy="317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4863" y="36450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나무B" pitchFamily="18" charset="-127"/>
                <a:ea typeface="HY나무B" pitchFamily="18" charset="-127"/>
              </a:rPr>
              <a:t>활용이전</a:t>
            </a:r>
            <a:endParaRPr lang="ko-KR" altLang="en-US" dirty="0">
              <a:latin typeface="HY나무B" pitchFamily="18" charset="-127"/>
              <a:ea typeface="HY나무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4863" y="505683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HY나무B" pitchFamily="18" charset="-127"/>
                <a:ea typeface="HY나무B" pitchFamily="18" charset="-127"/>
              </a:rPr>
              <a:t>활용이</a:t>
            </a:r>
            <a:r>
              <a:rPr lang="ko-KR" altLang="en-US" dirty="0" err="1">
                <a:latin typeface="HY나무B" pitchFamily="18" charset="-127"/>
                <a:ea typeface="HY나무B" pitchFamily="18" charset="-127"/>
              </a:rPr>
              <a:t>후</a:t>
            </a:r>
            <a:endParaRPr lang="ko-KR" altLang="en-US" dirty="0">
              <a:latin typeface="HY나무B" pitchFamily="18" charset="-127"/>
              <a:ea typeface="HY나무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98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투명도">
  <a:themeElements>
    <a:clrScheme name="투명도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클래식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투명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601</TotalTime>
  <Words>202</Words>
  <Application>Microsoft Office PowerPoint</Application>
  <PresentationFormat>화면 슬라이드 쇼(4:3)</PresentationFormat>
  <Paragraphs>55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투명도</vt:lpstr>
      <vt:lpstr>Manual Hub</vt:lpstr>
      <vt:lpstr>PowerPoint 프레젠테이션</vt:lpstr>
      <vt:lpstr>문제 상황</vt:lpstr>
      <vt:lpstr>군내 업무 상황</vt:lpstr>
      <vt:lpstr>핵심 기능</vt:lpstr>
      <vt:lpstr>핵심 기능</vt:lpstr>
      <vt:lpstr>핵심 기능</vt:lpstr>
      <vt:lpstr>그 외 기능</vt:lpstr>
      <vt:lpstr>활용 가능성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Hub</dc:title>
  <dc:creator>Admin</dc:creator>
  <cp:lastModifiedBy>Admin</cp:lastModifiedBy>
  <cp:revision>35</cp:revision>
  <dcterms:created xsi:type="dcterms:W3CDTF">2019-10-21T23:47:14Z</dcterms:created>
  <dcterms:modified xsi:type="dcterms:W3CDTF">2019-10-24T20:02:02Z</dcterms:modified>
</cp:coreProperties>
</file>