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3" r:id="rId2"/>
    <p:sldId id="256" r:id="rId3"/>
    <p:sldId id="257" r:id="rId4"/>
    <p:sldId id="258" r:id="rId5"/>
    <p:sldId id="259" r:id="rId6"/>
    <p:sldId id="261" r:id="rId7"/>
    <p:sldId id="262" r:id="rId8"/>
    <p:sldId id="263" r:id="rId9"/>
    <p:sldId id="264" r:id="rId10"/>
    <p:sldId id="266" r:id="rId11"/>
    <p:sldId id="267" r:id="rId12"/>
    <p:sldId id="268" r:id="rId13"/>
    <p:sldId id="269" r:id="rId14"/>
    <p:sldId id="270"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357C"/>
    <a:srgbClr val="E7AD30"/>
    <a:srgbClr val="181D4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77ADEA2-E0AB-4873-9835-7A4B7FA51353}"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86786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DEA2-E0AB-4873-9835-7A4B7FA51353}"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2869340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DEA2-E0AB-4873-9835-7A4B7FA51353}"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8182563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7ADEA2-E0AB-4873-9835-7A4B7FA51353}"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74320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7ADEA2-E0AB-4873-9835-7A4B7FA51353}" type="datetimeFigureOut">
              <a:rPr lang="en-US" smtClean="0"/>
              <a:t>12/28/2022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790646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7ADEA2-E0AB-4873-9835-7A4B7FA51353}"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424598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7ADEA2-E0AB-4873-9835-7A4B7FA51353}" type="datetimeFigureOut">
              <a:rPr lang="en-US" smtClean="0"/>
              <a:t>12/28/2022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335952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7ADEA2-E0AB-4873-9835-7A4B7FA51353}" type="datetimeFigureOut">
              <a:rPr lang="en-US" smtClean="0"/>
              <a:t>12/28/2022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347686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ADEA2-E0AB-4873-9835-7A4B7FA51353}" type="datetimeFigureOut">
              <a:rPr lang="en-US" smtClean="0"/>
              <a:t>12/28/2022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34017933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ADEA2-E0AB-4873-9835-7A4B7FA51353}"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93598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7ADEA2-E0AB-4873-9835-7A4B7FA51353}" type="datetimeFigureOut">
              <a:rPr lang="en-US" smtClean="0"/>
              <a:t>12/28/2022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515127-CD4C-4B77-B3DE-677DD7E4A3E5}" type="slidenum">
              <a:rPr lang="en-US" smtClean="0"/>
              <a:t>‹#›</a:t>
            </a:fld>
            <a:endParaRPr lang="en-US"/>
          </a:p>
        </p:txBody>
      </p:sp>
    </p:spTree>
    <p:extLst>
      <p:ext uri="{BB962C8B-B14F-4D97-AF65-F5344CB8AC3E}">
        <p14:creationId xmlns:p14="http://schemas.microsoft.com/office/powerpoint/2010/main" val="3543837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7ADEA2-E0AB-4873-9835-7A4B7FA51353}" type="datetimeFigureOut">
              <a:rPr lang="en-US" smtClean="0"/>
              <a:t>12/28/2022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515127-CD4C-4B77-B3DE-677DD7E4A3E5}" type="slidenum">
              <a:rPr lang="en-US" smtClean="0"/>
              <a:t>‹#›</a:t>
            </a:fld>
            <a:endParaRPr lang="en-US"/>
          </a:p>
        </p:txBody>
      </p:sp>
    </p:spTree>
    <p:extLst>
      <p:ext uri="{BB962C8B-B14F-4D97-AF65-F5344CB8AC3E}">
        <p14:creationId xmlns:p14="http://schemas.microsoft.com/office/powerpoint/2010/main" val="2927926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155575" y="110969"/>
            <a:ext cx="11796021" cy="1236508"/>
            <a:chOff x="155575" y="110969"/>
            <a:chExt cx="11796021" cy="1236508"/>
          </a:xfrm>
        </p:grpSpPr>
        <p:pic>
          <p:nvPicPr>
            <p:cNvPr id="1026"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845244" y="110969"/>
              <a:ext cx="1106352" cy="1091666"/>
            </a:xfrm>
            <a:prstGeom prst="rect">
              <a:avLst/>
            </a:prstGeom>
          </p:spPr>
        </p:pic>
      </p:gr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rgbClr val="E7AD30"/>
              </a:solidFill>
              <a:effectLst/>
              <a:latin typeface="Old English Text MT" panose="03040902040508030806" pitchFamily="66" charset="0"/>
              <a:ea typeface="Times New Roman" panose="02020603050405020304" pitchFamily="18" charset="0"/>
              <a:cs typeface="Times New Roman" panose="02020603050405020304" pitchFamily="18" charset="0"/>
            </a:endParaRPr>
          </a:p>
        </p:txBody>
      </p:sp>
      <p:pic>
        <p:nvPicPr>
          <p:cNvPr id="10244" name="Picture 4" descr="6,544 Bismillah Vector Images, Stock Photos &amp; Vectors | Shutterstock"/>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2377" r="97544">
                        <a14:foregroundMark x1="10777" y1="21071" x2="11252" y2="22857"/>
                        <a14:foregroundMark x1="11173" y1="34286" x2="14659" y2="28929"/>
                        <a14:foregroundMark x1="46276" y1="32143" x2="46910" y2="39643"/>
                        <a14:foregroundMark x1="48098" y1="36786" x2="48970" y2="36429"/>
                        <a14:foregroundMark x1="49762" y1="31429" x2="49762" y2="29643"/>
                        <a14:foregroundMark x1="49208" y1="39286" x2="49366" y2="40357"/>
                        <a14:foregroundMark x1="45008" y1="40000" x2="45642" y2="45357"/>
                        <a14:foregroundMark x1="43978" y1="33929" x2="44612" y2="31786"/>
                        <a14:foregroundMark x1="43423" y1="18214" x2="43661" y2="19643"/>
                        <a14:foregroundMark x1="48019" y1="69643" x2="49366" y2="65714"/>
                        <a14:foregroundMark x1="40491" y1="69286" x2="42076" y2="64286"/>
                        <a14:foregroundMark x1="39857" y1="40357" x2="41204" y2="36786"/>
                        <a14:foregroundMark x1="39778" y1="27857" x2="39223" y2="23571"/>
                        <a14:foregroundMark x1="37242" y1="27143" x2="38193" y2="43214"/>
                        <a14:foregroundMark x1="37559" y1="68571" x2="38114" y2="69643"/>
                        <a14:foregroundMark x1="35578" y1="27500" x2="36212" y2="37500"/>
                        <a14:foregroundMark x1="30507" y1="38571" x2="33281" y2="42143"/>
                        <a14:foregroundMark x1="34469" y1="33929" x2="33914" y2="35357"/>
                        <a14:foregroundMark x1="32726" y1="54286" x2="33201" y2="54286"/>
                        <a14:foregroundMark x1="32567" y1="60000" x2="32884" y2="60357"/>
                        <a14:foregroundMark x1="30983" y1="63571" x2="29477" y2="67500"/>
                        <a14:foregroundMark x1="27734" y1="29643" x2="29477" y2="25357"/>
                        <a14:foregroundMark x1="27734" y1="38214" x2="28368" y2="42500"/>
                        <a14:foregroundMark x1="26070" y1="24643" x2="25990" y2="28214"/>
                        <a14:foregroundMark x1="24406" y1="26429" x2="25198" y2="44286"/>
                        <a14:foregroundMark x1="22662" y1="30357" x2="23455" y2="44286"/>
                        <a14:foregroundMark x1="24406" y1="59286" x2="24564" y2="59643"/>
                        <a14:foregroundMark x1="20602" y1="69286" x2="21712" y2="66071"/>
                        <a14:foregroundMark x1="22425" y1="54286" x2="22583" y2="60000"/>
                        <a14:foregroundMark x1="10222" y1="57857" x2="14184" y2="55000"/>
                        <a14:foregroundMark x1="19889" y1="36786" x2="21553" y2="35000"/>
                        <a14:foregroundMark x1="18938" y1="55714" x2="19651" y2="55714"/>
                        <a14:foregroundMark x1="19097" y1="60357" x2="19889" y2="61071"/>
                        <a14:foregroundMark x1="14739" y1="64643" x2="16244" y2="63214"/>
                        <a14:foregroundMark x1="5943" y1="70000" x2="7448" y2="65357"/>
                        <a14:foregroundMark x1="4754" y1="41429" x2="6101" y2="41786"/>
                        <a14:foregroundMark x1="12124" y1="47500" x2="11410" y2="42857"/>
                        <a14:foregroundMark x1="11648" y1="42500" x2="11965" y2="38571"/>
                        <a14:foregroundMark x1="91046" y1="30357" x2="92472" y2="31429"/>
                        <a14:foregroundMark x1="92076" y1="35357" x2="90967" y2="38571"/>
                        <a14:foregroundMark x1="90571" y1="63214" x2="88510" y2="62857"/>
                        <a14:foregroundMark x1="87322" y1="66429" x2="85578" y2="70714"/>
                        <a14:foregroundMark x1="94612" y1="60357" x2="91997" y2="67500"/>
                        <a14:foregroundMark x1="96117" y1="54286" x2="96434" y2="57857"/>
                      </a14:backgroundRemoval>
                    </a14:imgEffect>
                    <a14:imgEffect>
                      <a14:artisticPaintStrokes/>
                    </a14:imgEffect>
                  </a14:imgLayer>
                </a14:imgProps>
              </a:ext>
              <a:ext uri="{28A0092B-C50C-407E-A947-70E740481C1C}">
                <a14:useLocalDpi xmlns:a14="http://schemas.microsoft.com/office/drawing/2010/main" val="0"/>
              </a:ext>
            </a:extLst>
          </a:blip>
          <a:srcRect/>
          <a:stretch>
            <a:fillRect/>
          </a:stretch>
        </p:blipFill>
        <p:spPr bwMode="auto">
          <a:xfrm>
            <a:off x="1172640" y="2336654"/>
            <a:ext cx="9846720" cy="2184692"/>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spTree>
    <p:extLst>
      <p:ext uri="{BB962C8B-B14F-4D97-AF65-F5344CB8AC3E}">
        <p14:creationId xmlns:p14="http://schemas.microsoft.com/office/powerpoint/2010/main" val="32844082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Conclusion</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81333" y="2921261"/>
            <a:ext cx="11796021" cy="1631216"/>
          </a:xfrm>
          <a:prstGeom prst="rect">
            <a:avLst/>
          </a:prstGeom>
          <a:noFill/>
        </p:spPr>
        <p:txBody>
          <a:bodyPr wrap="square" rtlCol="0">
            <a:spAutoFit/>
          </a:bodyPr>
          <a:lstStyle/>
          <a:p>
            <a:pPr algn="just"/>
            <a:r>
              <a:rPr lang="en-US" sz="2000" dirty="0" smtClean="0">
                <a:solidFill>
                  <a:srgbClr val="2B357C"/>
                </a:solidFill>
                <a:latin typeface="Century Gothic" panose="020B0502020202020204" pitchFamily="34" charset="0"/>
              </a:rPr>
              <a:t>          The </a:t>
            </a:r>
            <a:r>
              <a:rPr lang="en-US" sz="2000" dirty="0">
                <a:solidFill>
                  <a:srgbClr val="2B357C"/>
                </a:solidFill>
                <a:latin typeface="Century Gothic" panose="020B0502020202020204" pitchFamily="34" charset="0"/>
              </a:rPr>
              <a:t>project being developed is focused on the aim that common book readers are benefited the most. And this project will be capable of being easily deployed in real time environment. It will work as a real world application. </a:t>
            </a:r>
            <a:endParaRPr lang="en-US" sz="2000" dirty="0" smtClean="0">
              <a:solidFill>
                <a:srgbClr val="2B357C"/>
              </a:solidFill>
              <a:latin typeface="Century Gothic" panose="020B0502020202020204" pitchFamily="34" charset="0"/>
            </a:endParaRPr>
          </a:p>
          <a:p>
            <a:pPr algn="just"/>
            <a:r>
              <a:rPr lang="en-US" sz="2000" dirty="0">
                <a:solidFill>
                  <a:srgbClr val="2B357C"/>
                </a:solidFill>
                <a:latin typeface="Century Gothic" panose="020B0502020202020204" pitchFamily="34" charset="0"/>
              </a:rPr>
              <a:t> </a:t>
            </a:r>
            <a:r>
              <a:rPr lang="en-US" sz="2000" dirty="0" smtClean="0">
                <a:solidFill>
                  <a:srgbClr val="2B357C"/>
                </a:solidFill>
                <a:latin typeface="Century Gothic" panose="020B0502020202020204" pitchFamily="34" charset="0"/>
              </a:rPr>
              <a:t>         This </a:t>
            </a:r>
            <a:r>
              <a:rPr lang="en-US" sz="2000" dirty="0">
                <a:solidFill>
                  <a:srgbClr val="2B357C"/>
                </a:solidFill>
                <a:latin typeface="Century Gothic" panose="020B0502020202020204" pitchFamily="34" charset="0"/>
              </a:rPr>
              <a:t>application will be a bright example of the fact that how can technology affect the daily life and bring about the improved betterment of currently available facilities.</a:t>
            </a:r>
          </a:p>
        </p:txBody>
      </p:sp>
    </p:spTree>
    <p:extLst>
      <p:ext uri="{BB962C8B-B14F-4D97-AF65-F5344CB8AC3E}">
        <p14:creationId xmlns:p14="http://schemas.microsoft.com/office/powerpoint/2010/main" val="2622814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Future Work</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81333" y="2921261"/>
            <a:ext cx="11796021" cy="1015663"/>
          </a:xfrm>
          <a:prstGeom prst="rect">
            <a:avLst/>
          </a:prstGeom>
          <a:noFill/>
        </p:spPr>
        <p:txBody>
          <a:bodyPr wrap="square" rtlCol="0">
            <a:spAutoFit/>
          </a:bodyPr>
          <a:lstStyle/>
          <a:p>
            <a:pPr algn="just"/>
            <a:r>
              <a:rPr lang="en-US" sz="2000" dirty="0" smtClean="0">
                <a:solidFill>
                  <a:srgbClr val="2B357C"/>
                </a:solidFill>
                <a:latin typeface="Century Gothic" panose="020B0502020202020204" pitchFamily="34" charset="0"/>
              </a:rPr>
              <a:t>          They </a:t>
            </a:r>
            <a:r>
              <a:rPr lang="en-US" sz="2000" dirty="0">
                <a:solidFill>
                  <a:srgbClr val="2B357C"/>
                </a:solidFill>
                <a:latin typeface="Century Gothic" panose="020B0502020202020204" pitchFamily="34" charset="0"/>
              </a:rPr>
              <a:t>are used in public and private libraries as well. The rise in demand for library management software is projected to increase the sales growth of the global Library Management Software market in the forecast period, set between 2021 and 2031.</a:t>
            </a:r>
          </a:p>
        </p:txBody>
      </p:sp>
    </p:spTree>
    <p:extLst>
      <p:ext uri="{BB962C8B-B14F-4D97-AF65-F5344CB8AC3E}">
        <p14:creationId xmlns:p14="http://schemas.microsoft.com/office/powerpoint/2010/main" val="189061141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References</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799587" y="2728532"/>
            <a:ext cx="3347478" cy="1631216"/>
          </a:xfrm>
          <a:prstGeom prst="rect">
            <a:avLst/>
          </a:prstGeom>
          <a:noFill/>
        </p:spPr>
        <p:txBody>
          <a:bodyPr wrap="square" rtlCol="0">
            <a:spAutoFit/>
          </a:bodyPr>
          <a:lstStyle/>
          <a:p>
            <a:r>
              <a:rPr lang="en-US" sz="2000" dirty="0">
                <a:solidFill>
                  <a:srgbClr val="2B357C"/>
                </a:solidFill>
                <a:latin typeface="Century Gothic" panose="020B0502020202020204" pitchFamily="34" charset="0"/>
              </a:rPr>
              <a:t>www.google.com</a:t>
            </a:r>
          </a:p>
          <a:p>
            <a:r>
              <a:rPr lang="en-US" sz="2000" dirty="0">
                <a:solidFill>
                  <a:srgbClr val="2B357C"/>
                </a:solidFill>
                <a:latin typeface="Century Gothic" panose="020B0502020202020204" pitchFamily="34" charset="0"/>
              </a:rPr>
              <a:t>www.w3resource.com</a:t>
            </a:r>
          </a:p>
          <a:p>
            <a:r>
              <a:rPr lang="en-US" sz="2000" dirty="0">
                <a:solidFill>
                  <a:srgbClr val="2B357C"/>
                </a:solidFill>
                <a:latin typeface="Century Gothic" panose="020B0502020202020204" pitchFamily="34" charset="0"/>
              </a:rPr>
              <a:t>www.stackoverflow.com</a:t>
            </a:r>
          </a:p>
          <a:p>
            <a:r>
              <a:rPr lang="en-US" sz="2000" dirty="0">
                <a:solidFill>
                  <a:srgbClr val="2B357C"/>
                </a:solidFill>
                <a:latin typeface="Century Gothic" panose="020B0502020202020204" pitchFamily="34" charset="0"/>
              </a:rPr>
              <a:t>www.guru99.com</a:t>
            </a:r>
          </a:p>
          <a:p>
            <a:r>
              <a:rPr lang="en-US" sz="2000" dirty="0" smtClean="0">
                <a:solidFill>
                  <a:srgbClr val="2B357C"/>
                </a:solidFill>
                <a:latin typeface="Century Gothic" panose="020B0502020202020204" pitchFamily="34" charset="0"/>
              </a:rPr>
              <a:t>docs.microsoft.com</a:t>
            </a:r>
            <a:endParaRPr lang="en-US" sz="2000" dirty="0">
              <a:solidFill>
                <a:srgbClr val="2B357C"/>
              </a:solidFill>
              <a:latin typeface="Century Gothic" panose="020B0502020202020204" pitchFamily="34" charset="0"/>
            </a:endParaRPr>
          </a:p>
        </p:txBody>
      </p:sp>
    </p:spTree>
    <p:extLst>
      <p:ext uri="{BB962C8B-B14F-4D97-AF65-F5344CB8AC3E}">
        <p14:creationId xmlns:p14="http://schemas.microsoft.com/office/powerpoint/2010/main" val="2765542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6208272"/>
            <a:ext cx="12192000" cy="649727"/>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18723" y="6272667"/>
            <a:ext cx="3754554" cy="523220"/>
          </a:xfrm>
          <a:prstGeom prst="rect">
            <a:avLst/>
          </a:prstGeom>
          <a:noFill/>
        </p:spPr>
        <p:txBody>
          <a:bodyPr wrap="none" lIns="91440" tIns="45720" rIns="91440" bIns="45720">
            <a:spAutoFit/>
          </a:bodyPr>
          <a:lstStyle/>
          <a:p>
            <a:r>
              <a:rPr lang="en-US" sz="14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4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4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4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4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450683"/>
            <a:ext cx="4171658"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Admin Dashboard</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74006" y="2215166"/>
            <a:ext cx="7443989" cy="3930994"/>
          </a:xfrm>
          <a:prstGeom prst="rect">
            <a:avLst/>
          </a:prstGeom>
        </p:spPr>
      </p:pic>
    </p:spTree>
    <p:extLst>
      <p:ext uri="{BB962C8B-B14F-4D97-AF65-F5344CB8AC3E}">
        <p14:creationId xmlns:p14="http://schemas.microsoft.com/office/powerpoint/2010/main" val="197593027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7388" y="1983172"/>
            <a:ext cx="8357224" cy="4062799"/>
          </a:xfrm>
          <a:prstGeom prst="rect">
            <a:avLst/>
          </a:prstGeom>
        </p:spPr>
      </p:pic>
      <p:grpSp>
        <p:nvGrpSpPr>
          <p:cNvPr id="14" name="Group 13"/>
          <p:cNvGrpSpPr/>
          <p:nvPr/>
        </p:nvGrpSpPr>
        <p:grpSpPr>
          <a:xfrm>
            <a:off x="799587" y="1450683"/>
            <a:ext cx="2587557"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Authors</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6208272"/>
            <a:ext cx="12192000" cy="649727"/>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18723" y="6272667"/>
            <a:ext cx="3754554" cy="523220"/>
          </a:xfrm>
          <a:prstGeom prst="rect">
            <a:avLst/>
          </a:prstGeom>
          <a:noFill/>
        </p:spPr>
        <p:txBody>
          <a:bodyPr wrap="none" lIns="91440" tIns="45720" rIns="91440" bIns="45720">
            <a:spAutoFit/>
          </a:bodyPr>
          <a:lstStyle/>
          <a:p>
            <a:r>
              <a:rPr lang="en-US" sz="14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4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4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4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4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10845244" y="110969"/>
              <a:ext cx="1106352" cy="1091666"/>
            </a:xfrm>
            <a:prstGeom prst="rect">
              <a:avLst/>
            </a:prstGeom>
          </p:spPr>
        </p:pic>
      </p:grpSp>
    </p:spTree>
    <p:extLst>
      <p:ext uri="{BB962C8B-B14F-4D97-AF65-F5344CB8AC3E}">
        <p14:creationId xmlns:p14="http://schemas.microsoft.com/office/powerpoint/2010/main" val="335259696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6208272"/>
            <a:ext cx="12192000" cy="649727"/>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18723" y="6272667"/>
            <a:ext cx="3754554" cy="523220"/>
          </a:xfrm>
          <a:prstGeom prst="rect">
            <a:avLst/>
          </a:prstGeom>
          <a:noFill/>
        </p:spPr>
        <p:txBody>
          <a:bodyPr wrap="none" lIns="91440" tIns="45720" rIns="91440" bIns="45720">
            <a:spAutoFit/>
          </a:bodyPr>
          <a:lstStyle/>
          <a:p>
            <a:r>
              <a:rPr lang="en-US" sz="14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4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4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4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4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450683"/>
            <a:ext cx="1814824" cy="532489"/>
            <a:chOff x="2478324" y="1566769"/>
            <a:chExt cx="3149743" cy="532489"/>
          </a:xfrm>
        </p:grpSpPr>
        <p:sp>
          <p:nvSpPr>
            <p:cNvPr id="7" name="Rectangle 6"/>
            <p:cNvSpPr/>
            <p:nvPr/>
          </p:nvSpPr>
          <p:spPr>
            <a:xfrm>
              <a:off x="2478324" y="1566769"/>
              <a:ext cx="2975854" cy="510909"/>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Books</a:t>
              </a: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9533" y="2101616"/>
            <a:ext cx="8512935" cy="4024177"/>
          </a:xfrm>
          <a:prstGeom prst="rect">
            <a:avLst/>
          </a:prstGeom>
        </p:spPr>
      </p:pic>
    </p:spTree>
    <p:extLst>
      <p:ext uri="{BB962C8B-B14F-4D97-AF65-F5344CB8AC3E}">
        <p14:creationId xmlns:p14="http://schemas.microsoft.com/office/powerpoint/2010/main" val="2381771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6208272"/>
            <a:ext cx="12192000" cy="649727"/>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18723" y="6272667"/>
            <a:ext cx="3754554" cy="523220"/>
          </a:xfrm>
          <a:prstGeom prst="rect">
            <a:avLst/>
          </a:prstGeom>
          <a:noFill/>
        </p:spPr>
        <p:txBody>
          <a:bodyPr wrap="none" lIns="91440" tIns="45720" rIns="91440" bIns="45720">
            <a:spAutoFit/>
          </a:bodyPr>
          <a:lstStyle/>
          <a:p>
            <a:r>
              <a:rPr lang="en-US" sz="14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4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4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4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4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3182483" y="2669433"/>
            <a:ext cx="5827033" cy="1519134"/>
            <a:chOff x="2584877" y="1566769"/>
            <a:chExt cx="3189972" cy="1519134"/>
          </a:xfrm>
        </p:grpSpPr>
        <p:sp>
          <p:nvSpPr>
            <p:cNvPr id="7" name="Rectangle 6"/>
            <p:cNvSpPr/>
            <p:nvPr/>
          </p:nvSpPr>
          <p:spPr>
            <a:xfrm>
              <a:off x="2798994" y="1566769"/>
              <a:ext cx="2975855" cy="1519134"/>
            </a:xfrm>
            <a:prstGeom prst="rect">
              <a:avLst/>
            </a:prstGeom>
            <a:noFill/>
          </p:spPr>
          <p:txBody>
            <a:bodyPr wrap="square" lIns="91440" tIns="45720" rIns="91440" bIns="45720">
              <a:spAutoFit/>
            </a:bodyPr>
            <a:lstStyle/>
            <a:p>
              <a:pPr>
                <a:lnSpc>
                  <a:spcPct val="85000"/>
                </a:lnSpc>
                <a:spcBef>
                  <a:spcPct val="0"/>
                </a:spcBef>
              </a:pPr>
              <a:r>
                <a:rPr lang="en-US" sz="5400" b="1" dirty="0" smtClean="0">
                  <a:solidFill>
                    <a:srgbClr val="2B357C"/>
                  </a:solidFill>
                  <a:latin typeface="LEMON MILK" panose="00000500000000000000" pitchFamily="50" charset="0"/>
                  <a:cs typeface="Times New Roman" panose="02020603050405020304" pitchFamily="18" charset="0"/>
                </a:rPr>
                <a:t>THANK YOU</a:t>
              </a:r>
            </a:p>
          </p:txBody>
        </p:sp>
        <p:cxnSp>
          <p:nvCxnSpPr>
            <p:cNvPr id="3" name="Straight Connector 2"/>
            <p:cNvCxnSpPr/>
            <p:nvPr/>
          </p:nvCxnSpPr>
          <p:spPr>
            <a:xfrm flipV="1">
              <a:off x="2584877" y="2326336"/>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725339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9" name="Group 8"/>
          <p:cNvGrpSpPr/>
          <p:nvPr/>
        </p:nvGrpSpPr>
        <p:grpSpPr>
          <a:xfrm>
            <a:off x="155575" y="110969"/>
            <a:ext cx="11796021" cy="1236508"/>
            <a:chOff x="155575" y="110969"/>
            <a:chExt cx="11796021" cy="1236508"/>
          </a:xfrm>
        </p:grpSpPr>
        <p:pic>
          <p:nvPicPr>
            <p:cNvPr id="1026"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10845244" y="110969"/>
              <a:ext cx="1106352" cy="1091666"/>
            </a:xfrm>
            <a:prstGeom prst="rect">
              <a:avLst/>
            </a:prstGeom>
          </p:spPr>
        </p:pic>
      </p:gr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 xmlns:a16="http://schemas.microsoft.com/office/drawing/2014/main" id="{609A7C59-3F18-4AB3-96E3-2C88ED9826D1}"/>
              </a:ext>
            </a:extLst>
          </p:cNvPr>
          <p:cNvSpPr txBox="1"/>
          <p:nvPr/>
        </p:nvSpPr>
        <p:spPr>
          <a:xfrm>
            <a:off x="1236508" y="160338"/>
            <a:ext cx="9512920" cy="1200329"/>
          </a:xfrm>
          <a:prstGeom prst="rect">
            <a:avLst/>
          </a:prstGeom>
          <a:noFill/>
        </p:spPr>
        <p:txBody>
          <a:bodyPr wrap="square">
            <a:spAutoFit/>
          </a:bodyPr>
          <a:lstStyle/>
          <a:p>
            <a:pPr algn="ctr"/>
            <a:r>
              <a:rPr lang="en-US" sz="2400" dirty="0">
                <a:solidFill>
                  <a:srgbClr val="2B357C"/>
                </a:solidFill>
                <a:effectLst/>
                <a:latin typeface="Old English Text MT" panose="03040902040508030806" pitchFamily="66" charset="0"/>
                <a:ea typeface="Times New Roman" panose="02020603050405020304" pitchFamily="18" charset="0"/>
                <a:cs typeface="Times New Roman" panose="02020603050405020304" pitchFamily="18" charset="0"/>
              </a:rPr>
              <a:t>The Islamia University of Bahawalpu</a:t>
            </a:r>
            <a:r>
              <a:rPr lang="en-US" sz="2000" dirty="0">
                <a:solidFill>
                  <a:srgbClr val="2B357C"/>
                </a:solidFill>
                <a:effectLst/>
                <a:latin typeface="Old English Text MT" panose="03040902040508030806" pitchFamily="66" charset="0"/>
                <a:ea typeface="Times New Roman" panose="02020603050405020304" pitchFamily="18" charset="0"/>
                <a:cs typeface="Times New Roman" panose="02020603050405020304" pitchFamily="18" charset="0"/>
              </a:rPr>
              <a:t>r</a:t>
            </a:r>
          </a:p>
          <a:p>
            <a:pPr algn="ctr"/>
            <a:r>
              <a:rPr lang="en-US" sz="2400" dirty="0">
                <a:solidFill>
                  <a:srgbClr val="2B357C"/>
                </a:solidFill>
                <a:effectLst/>
                <a:latin typeface="Monotype Corsiva" panose="03010101010201010101" pitchFamily="66" charset="0"/>
                <a:ea typeface="Times New Roman" panose="02020603050405020304" pitchFamily="18" charset="0"/>
                <a:cs typeface="Times New Roman" panose="02020603050405020304" pitchFamily="18" charset="0"/>
              </a:rPr>
              <a:t>Rahim Yar Khan Campus</a:t>
            </a:r>
            <a:endParaRPr lang="en-US" sz="2000" dirty="0">
              <a:solidFill>
                <a:srgbClr val="2B357C"/>
              </a:solidFill>
              <a:latin typeface="Old English Text MT" panose="03040902040508030806" pitchFamily="66" charset="0"/>
              <a:ea typeface="Times New Roman" panose="02020603050405020304" pitchFamily="18" charset="0"/>
              <a:cs typeface="Times New Roman" panose="02020603050405020304" pitchFamily="18" charset="0"/>
            </a:endParaRPr>
          </a:p>
          <a:p>
            <a:pPr algn="ctr"/>
            <a:r>
              <a:rPr lang="en-US" sz="2400" i="1" dirty="0">
                <a:solidFill>
                  <a:srgbClr val="2B357C"/>
                </a:solidFill>
                <a:effectLst/>
                <a:latin typeface="Calibri" panose="020F0502020204030204" pitchFamily="34" charset="0"/>
                <a:ea typeface="Times New Roman" panose="02020603050405020304" pitchFamily="18" charset="0"/>
              </a:rPr>
              <a:t>Department Of Computer Science &amp; IT</a:t>
            </a:r>
            <a:endParaRPr lang="x-none" sz="2400" dirty="0">
              <a:solidFill>
                <a:srgbClr val="2B357C"/>
              </a:solidFill>
            </a:endParaRPr>
          </a:p>
        </p:txBody>
      </p:sp>
      <p:sp>
        <p:nvSpPr>
          <p:cNvPr id="7" name="Rectangle 6"/>
          <p:cNvSpPr/>
          <p:nvPr/>
        </p:nvSpPr>
        <p:spPr>
          <a:xfrm>
            <a:off x="1754106" y="3169349"/>
            <a:ext cx="8683788" cy="830997"/>
          </a:xfrm>
          <a:prstGeom prst="rect">
            <a:avLst/>
          </a:prstGeom>
          <a:noFill/>
        </p:spPr>
        <p:txBody>
          <a:bodyPr wrap="none" lIns="91440" tIns="45720" rIns="91440" bIns="45720">
            <a:spAutoFit/>
          </a:bodyPr>
          <a:lstStyle/>
          <a:p>
            <a:pPr algn="ctr"/>
            <a:r>
              <a:rPr lang="en-US" sz="4800" b="1" cap="none" spc="0" dirty="0" smtClean="0">
                <a:ln w="0"/>
                <a:solidFill>
                  <a:srgbClr val="2B357C"/>
                </a:solidFill>
                <a:effectLst>
                  <a:outerShdw blurRad="38100" dist="19050" dir="2700000" algn="tl" rotWithShape="0">
                    <a:schemeClr val="dk1">
                      <a:alpha val="40000"/>
                    </a:schemeClr>
                  </a:outerShdw>
                </a:effectLst>
                <a:latin typeface="Century Gothic" panose="020B0502020202020204" pitchFamily="34" charset="0"/>
              </a:rPr>
              <a:t>Library Management System</a:t>
            </a:r>
            <a:endParaRPr lang="en-US" sz="4800" b="1" cap="none" spc="0" dirty="0">
              <a:ln w="0"/>
              <a:solidFill>
                <a:srgbClr val="2B357C"/>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sp>
        <p:nvSpPr>
          <p:cNvPr id="12" name="Rectangle 11"/>
          <p:cNvSpPr/>
          <p:nvPr/>
        </p:nvSpPr>
        <p:spPr>
          <a:xfrm>
            <a:off x="1754106" y="2145829"/>
            <a:ext cx="2435282" cy="584775"/>
          </a:xfrm>
          <a:prstGeom prst="rect">
            <a:avLst/>
          </a:prstGeom>
          <a:noFill/>
        </p:spPr>
        <p:txBody>
          <a:bodyPr wrap="none" lIns="91440" tIns="45720" rIns="91440" bIns="45720">
            <a:spAutoFit/>
          </a:bodyPr>
          <a:lstStyle/>
          <a:p>
            <a:pPr algn="ctr"/>
            <a:r>
              <a:rPr lang="en-US" sz="32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a:t>
            </a:r>
            <a:endParaRPr lang="en-US" sz="3200" b="1"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cxnSp>
        <p:nvCxnSpPr>
          <p:cNvPr id="13" name="Straight Connector 12"/>
          <p:cNvCxnSpPr/>
          <p:nvPr/>
        </p:nvCxnSpPr>
        <p:spPr>
          <a:xfrm flipV="1">
            <a:off x="1873017" y="2814596"/>
            <a:ext cx="2698983" cy="6440"/>
          </a:xfrm>
          <a:prstGeom prst="line">
            <a:avLst/>
          </a:prstGeom>
          <a:ln w="76200">
            <a:solidFill>
              <a:srgbClr val="2B357C"/>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28453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458518" y="1800359"/>
            <a:ext cx="9274965" cy="2813078"/>
          </a:xfrm>
          <a:prstGeom prst="rect">
            <a:avLst/>
          </a:prstGeom>
          <a:noFill/>
        </p:spPr>
        <p:txBody>
          <a:bodyPr wrap="square" lIns="91440" tIns="45720" rIns="91440" bIns="45720">
            <a:spAutoFit/>
          </a:bodyPr>
          <a:lstStyle/>
          <a:p>
            <a:pPr>
              <a:lnSpc>
                <a:spcPct val="85000"/>
              </a:lnSpc>
              <a:spcBef>
                <a:spcPct val="0"/>
              </a:spcBef>
            </a:pPr>
            <a:r>
              <a:rPr lang="en-US" sz="3200" b="1" spc="-50" dirty="0">
                <a:solidFill>
                  <a:srgbClr val="2B357C"/>
                </a:solidFill>
                <a:latin typeface="Century Gothic" panose="020B0502020202020204" pitchFamily="34" charset="0"/>
                <a:cs typeface="Times New Roman" panose="02020603050405020304" pitchFamily="18" charset="0"/>
              </a:rPr>
              <a:t>Presented by:</a:t>
            </a:r>
          </a:p>
          <a:p>
            <a:pPr>
              <a:lnSpc>
                <a:spcPct val="85000"/>
              </a:lnSpc>
              <a:spcBef>
                <a:spcPct val="0"/>
              </a:spcBef>
            </a:pPr>
            <a:r>
              <a:rPr lang="en-US" sz="4400" spc="-50" dirty="0">
                <a:solidFill>
                  <a:srgbClr val="2B357C"/>
                </a:solidFill>
                <a:latin typeface="Century Gothic" panose="020B0502020202020204" pitchFamily="34" charset="0"/>
                <a:cs typeface="Times New Roman" panose="02020603050405020304" pitchFamily="18" charset="0"/>
              </a:rPr>
              <a:t>			</a:t>
            </a:r>
            <a:r>
              <a:rPr lang="en-US" sz="2800" spc="-50" dirty="0" smtClean="0">
                <a:solidFill>
                  <a:srgbClr val="2B357C"/>
                </a:solidFill>
                <a:latin typeface="Century Gothic" panose="020B0502020202020204" pitchFamily="34" charset="0"/>
                <a:cs typeface="Times New Roman" panose="02020603050405020304" pitchFamily="18" charset="0"/>
              </a:rPr>
              <a:t>Muhammad Usama</a:t>
            </a:r>
            <a:endParaRPr lang="en-US" sz="2800" spc="-50" dirty="0">
              <a:solidFill>
                <a:srgbClr val="2B357C"/>
              </a:solidFill>
              <a:latin typeface="Century Gothic" panose="020B0502020202020204" pitchFamily="34" charset="0"/>
              <a:cs typeface="Times New Roman" panose="02020603050405020304" pitchFamily="18" charset="0"/>
            </a:endParaRPr>
          </a:p>
          <a:p>
            <a:pPr>
              <a:lnSpc>
                <a:spcPct val="85000"/>
              </a:lnSpc>
              <a:spcBef>
                <a:spcPct val="0"/>
              </a:spcBef>
            </a:pPr>
            <a:r>
              <a:rPr lang="en-US" sz="2800" spc="-50" dirty="0">
                <a:solidFill>
                  <a:srgbClr val="2B357C"/>
                </a:solidFill>
                <a:latin typeface="Century Gothic" panose="020B0502020202020204" pitchFamily="34" charset="0"/>
                <a:cs typeface="Times New Roman" panose="02020603050405020304" pitchFamily="18" charset="0"/>
              </a:rPr>
              <a:t>			</a:t>
            </a:r>
            <a:r>
              <a:rPr lang="en-US" sz="2800" spc="-50" dirty="0" smtClean="0">
                <a:solidFill>
                  <a:srgbClr val="2B357C"/>
                </a:solidFill>
                <a:latin typeface="Century Gothic" panose="020B0502020202020204" pitchFamily="34" charset="0"/>
                <a:cs typeface="Times New Roman" panose="02020603050405020304" pitchFamily="18" charset="0"/>
              </a:rPr>
              <a:t>Fizza Asghar</a:t>
            </a:r>
          </a:p>
          <a:p>
            <a:pPr>
              <a:lnSpc>
                <a:spcPct val="85000"/>
              </a:lnSpc>
              <a:spcBef>
                <a:spcPct val="0"/>
              </a:spcBef>
            </a:pPr>
            <a:endParaRPr lang="en-US" sz="2800" spc="-50" dirty="0">
              <a:solidFill>
                <a:srgbClr val="2B357C"/>
              </a:solidFill>
              <a:latin typeface="Century Gothic" panose="020B0502020202020204" pitchFamily="34" charset="0"/>
              <a:cs typeface="Times New Roman" panose="02020603050405020304" pitchFamily="18" charset="0"/>
            </a:endParaRPr>
          </a:p>
          <a:p>
            <a:pPr>
              <a:lnSpc>
                <a:spcPct val="85000"/>
              </a:lnSpc>
              <a:spcBef>
                <a:spcPct val="0"/>
              </a:spcBef>
            </a:pPr>
            <a:r>
              <a:rPr lang="en-US" sz="3200" b="1" spc="-50" dirty="0">
                <a:solidFill>
                  <a:srgbClr val="2B357C"/>
                </a:solidFill>
                <a:latin typeface="Century Gothic" panose="020B0502020202020204" pitchFamily="34" charset="0"/>
                <a:cs typeface="Times New Roman" panose="02020603050405020304" pitchFamily="18" charset="0"/>
              </a:rPr>
              <a:t>Supervised by:</a:t>
            </a:r>
          </a:p>
          <a:p>
            <a:pPr>
              <a:lnSpc>
                <a:spcPct val="85000"/>
              </a:lnSpc>
              <a:spcBef>
                <a:spcPct val="0"/>
              </a:spcBef>
            </a:pPr>
            <a:r>
              <a:rPr lang="en-US" sz="4400" spc="-50" dirty="0">
                <a:solidFill>
                  <a:srgbClr val="2B357C"/>
                </a:solidFill>
                <a:latin typeface="Century Gothic" panose="020B0502020202020204" pitchFamily="34" charset="0"/>
                <a:cs typeface="Times New Roman" panose="02020603050405020304" pitchFamily="18" charset="0"/>
              </a:rPr>
              <a:t>			</a:t>
            </a:r>
            <a:r>
              <a:rPr lang="en-US" sz="2800" spc="-50" dirty="0" smtClean="0">
                <a:solidFill>
                  <a:srgbClr val="2B357C"/>
                </a:solidFill>
                <a:latin typeface="Century Gothic" panose="020B0502020202020204" pitchFamily="34" charset="0"/>
                <a:cs typeface="Times New Roman" panose="02020603050405020304" pitchFamily="18" charset="0"/>
              </a:rPr>
              <a:t>Mirza Adnan Baig</a:t>
            </a:r>
            <a:endParaRPr lang="x-none" sz="4000" dirty="0">
              <a:solidFill>
                <a:srgbClr val="2B357C"/>
              </a:solidFill>
              <a:latin typeface="Century Gothic" panose="020B0502020202020204" pitchFamily="34" charset="0"/>
            </a:endParaRPr>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spTree>
    <p:extLst>
      <p:ext uri="{BB962C8B-B14F-4D97-AF65-F5344CB8AC3E}">
        <p14:creationId xmlns:p14="http://schemas.microsoft.com/office/powerpoint/2010/main" val="99335463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2104840" y="1231915"/>
            <a:ext cx="2975854" cy="4413516"/>
            <a:chOff x="2478324" y="1566769"/>
            <a:chExt cx="2975854" cy="4413516"/>
          </a:xfrm>
        </p:grpSpPr>
        <p:sp>
          <p:nvSpPr>
            <p:cNvPr id="7" name="Rectangle 6"/>
            <p:cNvSpPr/>
            <p:nvPr/>
          </p:nvSpPr>
          <p:spPr>
            <a:xfrm>
              <a:off x="2478324" y="1566769"/>
              <a:ext cx="2975854" cy="4413516"/>
            </a:xfrm>
            <a:prstGeom prst="rect">
              <a:avLst/>
            </a:prstGeom>
            <a:noFill/>
          </p:spPr>
          <p:txBody>
            <a:bodyPr wrap="square" lIns="91440" tIns="45720" rIns="91440" bIns="45720">
              <a:spAutoFit/>
            </a:bodyPr>
            <a:lstStyle/>
            <a:p>
              <a:pPr>
                <a:lnSpc>
                  <a:spcPct val="85000"/>
                </a:lnSpc>
                <a:spcBef>
                  <a:spcPct val="0"/>
                </a:spcBef>
              </a:pPr>
              <a:r>
                <a:rPr lang="en-US" sz="2400" b="1" dirty="0" smtClean="0">
                  <a:solidFill>
                    <a:srgbClr val="2B357C"/>
                  </a:solidFill>
                  <a:latin typeface="Century Gothic" panose="020B0502020202020204" pitchFamily="34" charset="0"/>
                  <a:cs typeface="Times New Roman" panose="02020603050405020304" pitchFamily="18" charset="0"/>
                </a:rPr>
                <a:t>OUTLINE </a:t>
              </a:r>
            </a:p>
            <a:p>
              <a:pPr>
                <a:lnSpc>
                  <a:spcPct val="85000"/>
                </a:lnSpc>
                <a:spcBef>
                  <a:spcPct val="0"/>
                </a:spcBef>
              </a:pPr>
              <a:endParaRPr lang="en-US" sz="2400" b="1" dirty="0" smtClean="0">
                <a:solidFill>
                  <a:srgbClr val="2B357C"/>
                </a:solidFill>
                <a:latin typeface="Century Gothic" panose="020B0502020202020204" pitchFamily="34" charset="0"/>
                <a:cs typeface="Times New Roman" panose="02020603050405020304" pitchFamily="18" charset="0"/>
              </a:endParaRPr>
            </a:p>
            <a:p>
              <a:pPr marL="342900" indent="-342900">
                <a:lnSpc>
                  <a:spcPct val="150000"/>
                </a:lnSpc>
                <a:buFont typeface="Arial" panose="020B0604020202020204" pitchFamily="34" charset="0"/>
                <a:buChar char="•"/>
              </a:pPr>
              <a:r>
                <a:rPr lang="en-US" sz="2000" dirty="0" smtClean="0">
                  <a:solidFill>
                    <a:srgbClr val="2B357C"/>
                  </a:solidFill>
                  <a:latin typeface="Times New Roman" panose="02020603050405020304" pitchFamily="18" charset="0"/>
                  <a:ea typeface="Microsoft YaHei UI" panose="020B0503020204020204" pitchFamily="34" charset="-122"/>
                  <a:cs typeface="Times New Roman" panose="02020603050405020304" pitchFamily="18" charset="0"/>
                </a:rPr>
                <a:t> </a:t>
              </a: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Introduction</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Motivation</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Methodology</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Database Design</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Conclusion</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Future Work</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References</a:t>
              </a:r>
            </a:p>
            <a:p>
              <a:pPr marL="342900" indent="-342900">
                <a:lnSpc>
                  <a:spcPct val="150000"/>
                </a:lnSpc>
                <a:buFont typeface="Arial" panose="020B0604020202020204" pitchFamily="34" charset="0"/>
                <a:buChar char="•"/>
              </a:pPr>
              <a:r>
                <a:rPr lang="en-US" sz="2000" dirty="0" smtClean="0">
                  <a:solidFill>
                    <a:srgbClr val="2B357C"/>
                  </a:solidFill>
                  <a:latin typeface="Century Gothic" panose="020B0502020202020204" pitchFamily="34" charset="0"/>
                  <a:ea typeface="Microsoft YaHei UI" panose="020B0503020204020204" pitchFamily="34" charset="-122"/>
                  <a:cs typeface="Times New Roman" panose="02020603050405020304" pitchFamily="18" charset="0"/>
                </a:rPr>
                <a:t>Screenshots</a:t>
              </a:r>
              <a:endParaRPr lang="en-US" sz="800" dirty="0" smtClean="0">
                <a:solidFill>
                  <a:srgbClr val="2B357C"/>
                </a:solidFill>
                <a:latin typeface="Microsoft YaHei UI" panose="020B0503020204020204" pitchFamily="34" charset="-122"/>
                <a:ea typeface="Microsoft YaHei UI" panose="020B0503020204020204" pitchFamily="34" charset="-122"/>
              </a:endParaRPr>
            </a:p>
          </p:txBody>
        </p:sp>
        <p:cxnSp>
          <p:nvCxnSpPr>
            <p:cNvPr id="3" name="Straight Connector 2"/>
            <p:cNvCxnSpPr/>
            <p:nvPr/>
          </p:nvCxnSpPr>
          <p:spPr>
            <a:xfrm flipV="1">
              <a:off x="2607112" y="2021983"/>
              <a:ext cx="2441406" cy="12879"/>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649533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929485"/>
            <a:chOff x="2478324" y="1566769"/>
            <a:chExt cx="3149743" cy="929485"/>
          </a:xfrm>
        </p:grpSpPr>
        <p:sp>
          <p:nvSpPr>
            <p:cNvPr id="7" name="Rectangle 6"/>
            <p:cNvSpPr/>
            <p:nvPr/>
          </p:nvSpPr>
          <p:spPr>
            <a:xfrm>
              <a:off x="2478324" y="1566769"/>
              <a:ext cx="2975854" cy="929485"/>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Introduction</a:t>
              </a:r>
            </a:p>
            <a:p>
              <a:pPr>
                <a:lnSpc>
                  <a:spcPct val="85000"/>
                </a:lnSpc>
                <a:spcBef>
                  <a:spcPct val="0"/>
                </a:spcBef>
              </a:pPr>
              <a:endParaRPr lang="en-US" sz="3200" b="1" dirty="0" smtClean="0">
                <a:solidFill>
                  <a:srgbClr val="2B357C"/>
                </a:solidFill>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81333" y="2637923"/>
            <a:ext cx="11796021" cy="2554545"/>
          </a:xfrm>
          <a:prstGeom prst="rect">
            <a:avLst/>
          </a:prstGeom>
          <a:noFill/>
        </p:spPr>
        <p:txBody>
          <a:bodyPr wrap="square" rtlCol="0">
            <a:spAutoFit/>
          </a:bodyPr>
          <a:lstStyle/>
          <a:p>
            <a:pPr algn="just"/>
            <a:r>
              <a:rPr lang="en-US" sz="2000" dirty="0" smtClean="0">
                <a:solidFill>
                  <a:srgbClr val="2B357C"/>
                </a:solidFill>
                <a:latin typeface="Century Gothic" panose="020B0502020202020204" pitchFamily="34" charset="0"/>
              </a:rPr>
              <a:t>           Library </a:t>
            </a:r>
            <a:r>
              <a:rPr lang="en-US" sz="2000" dirty="0">
                <a:solidFill>
                  <a:srgbClr val="2B357C"/>
                </a:solidFill>
                <a:latin typeface="Century Gothic" panose="020B0502020202020204" pitchFamily="34" charset="0"/>
              </a:rPr>
              <a:t>management is a project that manages and stores books information electronically according to student’s needs. The system helps both students and library manager to keep a constant track of all the books available in the library. </a:t>
            </a:r>
            <a:endParaRPr lang="en-US" sz="2000" dirty="0" smtClean="0">
              <a:solidFill>
                <a:srgbClr val="2B357C"/>
              </a:solidFill>
              <a:latin typeface="Century Gothic" panose="020B0502020202020204" pitchFamily="34" charset="0"/>
            </a:endParaRPr>
          </a:p>
          <a:p>
            <a:pPr algn="just"/>
            <a:endParaRPr lang="en-US" sz="2000" dirty="0" smtClean="0">
              <a:solidFill>
                <a:srgbClr val="2B357C"/>
              </a:solidFill>
              <a:latin typeface="Century Gothic" panose="020B0502020202020204" pitchFamily="34" charset="0"/>
            </a:endParaRPr>
          </a:p>
          <a:p>
            <a:pPr algn="just"/>
            <a:r>
              <a:rPr lang="en-US" sz="2000" dirty="0" smtClean="0">
                <a:solidFill>
                  <a:srgbClr val="2B357C"/>
                </a:solidFill>
                <a:latin typeface="Century Gothic" panose="020B0502020202020204" pitchFamily="34" charset="0"/>
              </a:rPr>
              <a:t>           This </a:t>
            </a:r>
            <a:r>
              <a:rPr lang="en-US" sz="2000" dirty="0">
                <a:solidFill>
                  <a:srgbClr val="2B357C"/>
                </a:solidFill>
                <a:latin typeface="Century Gothic" panose="020B0502020202020204" pitchFamily="34" charset="0"/>
              </a:rPr>
              <a:t>Web-Based Application </a:t>
            </a:r>
            <a:r>
              <a:rPr lang="en-US" sz="2000" b="1" dirty="0">
                <a:solidFill>
                  <a:srgbClr val="2B357C"/>
                </a:solidFill>
                <a:latin typeface="Century Gothic" panose="020B0502020202020204" pitchFamily="34" charset="0"/>
              </a:rPr>
              <a:t>Flash Manager (Library Management System LMS)</a:t>
            </a:r>
            <a:r>
              <a:rPr lang="en-US" sz="2000" dirty="0">
                <a:solidFill>
                  <a:srgbClr val="2B357C"/>
                </a:solidFill>
                <a:latin typeface="Century Gothic" panose="020B0502020202020204" pitchFamily="34" charset="0"/>
              </a:rPr>
              <a:t> will contain admin login page in which admin can control the whole site and provide services to the users of the website.</a:t>
            </a:r>
          </a:p>
          <a:p>
            <a:pPr algn="just"/>
            <a:endParaRPr lang="en-US" sz="2000" dirty="0">
              <a:solidFill>
                <a:srgbClr val="2B357C"/>
              </a:solidFill>
              <a:latin typeface="Century Gothic" panose="020B0502020202020204" pitchFamily="34" charset="0"/>
            </a:endParaRPr>
          </a:p>
        </p:txBody>
      </p:sp>
    </p:spTree>
    <p:extLst>
      <p:ext uri="{BB962C8B-B14F-4D97-AF65-F5344CB8AC3E}">
        <p14:creationId xmlns:p14="http://schemas.microsoft.com/office/powerpoint/2010/main" val="244880678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929485"/>
            <a:chOff x="2478324" y="1566769"/>
            <a:chExt cx="3149743" cy="929485"/>
          </a:xfrm>
        </p:grpSpPr>
        <p:sp>
          <p:nvSpPr>
            <p:cNvPr id="7" name="Rectangle 6"/>
            <p:cNvSpPr/>
            <p:nvPr/>
          </p:nvSpPr>
          <p:spPr>
            <a:xfrm>
              <a:off x="2478324" y="1566769"/>
              <a:ext cx="2975854" cy="929485"/>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Motivation</a:t>
              </a:r>
            </a:p>
            <a:p>
              <a:pPr>
                <a:lnSpc>
                  <a:spcPct val="85000"/>
                </a:lnSpc>
                <a:spcBef>
                  <a:spcPct val="0"/>
                </a:spcBef>
              </a:pPr>
              <a:endParaRPr lang="en-US" sz="3200" b="1" dirty="0" smtClean="0">
                <a:solidFill>
                  <a:srgbClr val="2B357C"/>
                </a:solidFill>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181333" y="2921261"/>
            <a:ext cx="11796021" cy="2246769"/>
          </a:xfrm>
          <a:prstGeom prst="rect">
            <a:avLst/>
          </a:prstGeom>
          <a:noFill/>
        </p:spPr>
        <p:txBody>
          <a:bodyPr wrap="square" rtlCol="0">
            <a:spAutoFit/>
          </a:bodyPr>
          <a:lstStyle/>
          <a:p>
            <a:pPr algn="just"/>
            <a:r>
              <a:rPr lang="en-US" sz="2000" dirty="0" smtClean="0">
                <a:solidFill>
                  <a:srgbClr val="2B357C"/>
                </a:solidFill>
                <a:latin typeface="Century Gothic" panose="020B0502020202020204" pitchFamily="34" charset="0"/>
              </a:rPr>
              <a:t>          A </a:t>
            </a:r>
            <a:r>
              <a:rPr lang="en-US" sz="2000" dirty="0">
                <a:solidFill>
                  <a:srgbClr val="2B357C"/>
                </a:solidFill>
                <a:latin typeface="Century Gothic" panose="020B0502020202020204" pitchFamily="34" charset="0"/>
              </a:rPr>
              <a:t>library management system </a:t>
            </a:r>
            <a:r>
              <a:rPr lang="en-US" sz="2000" dirty="0" smtClean="0">
                <a:solidFill>
                  <a:srgbClr val="2B357C"/>
                </a:solidFill>
                <a:latin typeface="Century Gothic" panose="020B0502020202020204" pitchFamily="34" charset="0"/>
              </a:rPr>
              <a:t>should </a:t>
            </a:r>
            <a:r>
              <a:rPr lang="en-US" sz="2000" b="1" dirty="0" smtClean="0">
                <a:solidFill>
                  <a:srgbClr val="2B357C"/>
                </a:solidFill>
                <a:latin typeface="Century Gothic" panose="020B0502020202020204" pitchFamily="34" charset="0"/>
              </a:rPr>
              <a:t>enhance </a:t>
            </a:r>
            <a:r>
              <a:rPr lang="en-US" sz="2000" b="1" dirty="0">
                <a:solidFill>
                  <a:srgbClr val="2B357C"/>
                </a:solidFill>
                <a:latin typeface="Century Gothic" panose="020B0502020202020204" pitchFamily="34" charset="0"/>
              </a:rPr>
              <a:t>the efficiency of both the librarians and the library users</a:t>
            </a:r>
            <a:r>
              <a:rPr lang="en-US" sz="2000" dirty="0">
                <a:solidFill>
                  <a:srgbClr val="2B357C"/>
                </a:solidFill>
                <a:latin typeface="Century Gothic" panose="020B0502020202020204" pitchFamily="34" charset="0"/>
              </a:rPr>
              <a:t>. It also enables librarians to easily catalog books and keep proper records of </a:t>
            </a:r>
            <a:r>
              <a:rPr lang="en-US" sz="2000" dirty="0" smtClean="0">
                <a:solidFill>
                  <a:srgbClr val="2B357C"/>
                </a:solidFill>
                <a:latin typeface="Century Gothic" panose="020B0502020202020204" pitchFamily="34" charset="0"/>
              </a:rPr>
              <a:t>students, books info, books </a:t>
            </a:r>
            <a:r>
              <a:rPr lang="en-US" sz="2000" dirty="0">
                <a:solidFill>
                  <a:srgbClr val="2B357C"/>
                </a:solidFill>
                <a:latin typeface="Century Gothic" panose="020B0502020202020204" pitchFamily="34" charset="0"/>
              </a:rPr>
              <a:t>issued, </a:t>
            </a:r>
            <a:r>
              <a:rPr lang="en-US" sz="2000" dirty="0" smtClean="0">
                <a:solidFill>
                  <a:srgbClr val="2B357C"/>
                </a:solidFill>
                <a:latin typeface="Century Gothic" panose="020B0502020202020204" pitchFamily="34" charset="0"/>
              </a:rPr>
              <a:t>books reissued</a:t>
            </a:r>
            <a:r>
              <a:rPr lang="en-US" sz="2000" dirty="0">
                <a:solidFill>
                  <a:srgbClr val="2B357C"/>
                </a:solidFill>
                <a:latin typeface="Century Gothic" panose="020B0502020202020204" pitchFamily="34" charset="0"/>
              </a:rPr>
              <a:t>, and </a:t>
            </a:r>
            <a:r>
              <a:rPr lang="en-US" sz="2000" dirty="0" smtClean="0">
                <a:solidFill>
                  <a:srgbClr val="2B357C"/>
                </a:solidFill>
                <a:latin typeface="Century Gothic" panose="020B0502020202020204" pitchFamily="34" charset="0"/>
              </a:rPr>
              <a:t>the books those </a:t>
            </a:r>
            <a:r>
              <a:rPr lang="en-US" sz="2000" dirty="0">
                <a:solidFill>
                  <a:srgbClr val="2B357C"/>
                </a:solidFill>
                <a:latin typeface="Century Gothic" panose="020B0502020202020204" pitchFamily="34" charset="0"/>
              </a:rPr>
              <a:t>not returned</a:t>
            </a:r>
            <a:r>
              <a:rPr lang="en-US" sz="2000" dirty="0" smtClean="0">
                <a:solidFill>
                  <a:srgbClr val="2B357C"/>
                </a:solidFill>
                <a:latin typeface="Century Gothic" panose="020B0502020202020204" pitchFamily="34" charset="0"/>
              </a:rPr>
              <a:t>. So that was our motivation while creating this project.</a:t>
            </a:r>
          </a:p>
          <a:p>
            <a:pPr algn="just"/>
            <a:endParaRPr lang="en-US" sz="2000" dirty="0" smtClean="0">
              <a:solidFill>
                <a:srgbClr val="2B357C"/>
              </a:solidFill>
              <a:latin typeface="Century Gothic" panose="020B0502020202020204" pitchFamily="34" charset="0"/>
            </a:endParaRPr>
          </a:p>
          <a:p>
            <a:pPr algn="just"/>
            <a:r>
              <a:rPr lang="en-US" sz="2000" dirty="0">
                <a:solidFill>
                  <a:srgbClr val="2B357C"/>
                </a:solidFill>
                <a:latin typeface="Century Gothic" panose="020B0502020202020204" pitchFamily="34" charset="0"/>
              </a:rPr>
              <a:t> </a:t>
            </a:r>
            <a:r>
              <a:rPr lang="en-US" sz="2000" dirty="0" smtClean="0">
                <a:solidFill>
                  <a:srgbClr val="2B357C"/>
                </a:solidFill>
                <a:latin typeface="Century Gothic" panose="020B0502020202020204" pitchFamily="34" charset="0"/>
              </a:rPr>
              <a:t>       Also this project can be used by </a:t>
            </a:r>
            <a:r>
              <a:rPr lang="en-US" sz="2000" dirty="0">
                <a:solidFill>
                  <a:srgbClr val="2B357C"/>
                </a:solidFill>
                <a:latin typeface="Century Gothic" panose="020B0502020202020204" pitchFamily="34" charset="0"/>
              </a:rPr>
              <a:t>a</a:t>
            </a:r>
            <a:r>
              <a:rPr lang="en-US" sz="2000" dirty="0" smtClean="0">
                <a:solidFill>
                  <a:srgbClr val="2B357C"/>
                </a:solidFill>
                <a:latin typeface="Century Gothic" panose="020B0502020202020204" pitchFamily="34" charset="0"/>
              </a:rPr>
              <a:t>ny </a:t>
            </a:r>
            <a:r>
              <a:rPr lang="en-US" sz="2000" dirty="0">
                <a:solidFill>
                  <a:srgbClr val="2B357C"/>
                </a:solidFill>
                <a:latin typeface="Century Gothic" panose="020B0502020202020204" pitchFamily="34" charset="0"/>
              </a:rPr>
              <a:t>education institute </a:t>
            </a:r>
            <a:r>
              <a:rPr lang="en-US" sz="2000" dirty="0" smtClean="0">
                <a:solidFill>
                  <a:srgbClr val="2B357C"/>
                </a:solidFill>
                <a:latin typeface="Century Gothic" panose="020B0502020202020204" pitchFamily="34" charset="0"/>
              </a:rPr>
              <a:t>for </a:t>
            </a:r>
            <a:r>
              <a:rPr lang="en-US" sz="2000" dirty="0">
                <a:solidFill>
                  <a:srgbClr val="2B357C"/>
                </a:solidFill>
                <a:latin typeface="Century Gothic" panose="020B0502020202020204" pitchFamily="34" charset="0"/>
              </a:rPr>
              <a:t>providing information about author, </a:t>
            </a:r>
            <a:r>
              <a:rPr lang="en-US" sz="2000" dirty="0" smtClean="0">
                <a:solidFill>
                  <a:srgbClr val="2B357C"/>
                </a:solidFill>
                <a:latin typeface="Century Gothic" panose="020B0502020202020204" pitchFamily="34" charset="0"/>
              </a:rPr>
              <a:t>publishers and  </a:t>
            </a:r>
            <a:r>
              <a:rPr lang="en-US" sz="2000" dirty="0">
                <a:solidFill>
                  <a:srgbClr val="2B357C"/>
                </a:solidFill>
                <a:latin typeface="Century Gothic" panose="020B0502020202020204" pitchFamily="34" charset="0"/>
              </a:rPr>
              <a:t>the available </a:t>
            </a:r>
            <a:r>
              <a:rPr lang="en-US" sz="2000" dirty="0" smtClean="0">
                <a:solidFill>
                  <a:srgbClr val="2B357C"/>
                </a:solidFill>
                <a:latin typeface="Century Gothic" panose="020B0502020202020204" pitchFamily="34" charset="0"/>
              </a:rPr>
              <a:t>books.</a:t>
            </a:r>
            <a:endParaRPr lang="en-US" sz="2000" dirty="0">
              <a:solidFill>
                <a:srgbClr val="2B357C"/>
              </a:solidFill>
              <a:latin typeface="Century Gothic" panose="020B0502020202020204" pitchFamily="34" charset="0"/>
            </a:endParaRPr>
          </a:p>
        </p:txBody>
      </p:sp>
    </p:spTree>
    <p:extLst>
      <p:ext uri="{BB962C8B-B14F-4D97-AF65-F5344CB8AC3E}">
        <p14:creationId xmlns:p14="http://schemas.microsoft.com/office/powerpoint/2010/main" val="4087588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p:nvPr/>
        </p:nvGrpSpPr>
        <p:grpSpPr>
          <a:xfrm>
            <a:off x="6813395" y="1347477"/>
            <a:ext cx="4627756" cy="3438120"/>
            <a:chOff x="6813395" y="1347477"/>
            <a:chExt cx="4627756" cy="3438120"/>
          </a:xfrm>
        </p:grpSpPr>
        <p:pic>
          <p:nvPicPr>
            <p:cNvPr id="13" name="Picture 12"/>
            <p:cNvPicPr/>
            <p:nvPr/>
          </p:nvPicPr>
          <p:blipFill>
            <a:blip r:embed="rId2">
              <a:extLst>
                <a:ext uri="{28A0092B-C50C-407E-A947-70E740481C1C}">
                  <a14:useLocalDpi xmlns:a14="http://schemas.microsoft.com/office/drawing/2010/main" val="0"/>
                </a:ext>
              </a:extLst>
            </a:blip>
            <a:stretch>
              <a:fillRect/>
            </a:stretch>
          </p:blipFill>
          <p:spPr>
            <a:xfrm>
              <a:off x="6813395" y="1347477"/>
              <a:ext cx="4627756" cy="3438120"/>
            </a:xfrm>
            <a:prstGeom prst="rect">
              <a:avLst/>
            </a:prstGeom>
          </p:spPr>
        </p:pic>
        <p:sp>
          <p:nvSpPr>
            <p:cNvPr id="8" name="Rectangle 7"/>
            <p:cNvSpPr/>
            <p:nvPr/>
          </p:nvSpPr>
          <p:spPr>
            <a:xfrm>
              <a:off x="8329961" y="4293220"/>
              <a:ext cx="1319882" cy="3010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4"/>
            <a:stretch>
              <a:fillRect/>
            </a:stretch>
          </p:blipFill>
          <p:spPr>
            <a:xfrm>
              <a:off x="10845244" y="110969"/>
              <a:ext cx="1106352" cy="1091666"/>
            </a:xfrm>
            <a:prstGeom prst="rect">
              <a:avLst/>
            </a:prstGeom>
          </p:spPr>
        </p:pic>
      </p:grpSp>
      <p:grpSp>
        <p:nvGrpSpPr>
          <p:cNvPr id="14" name="Group 13"/>
          <p:cNvGrpSpPr/>
          <p:nvPr/>
        </p:nvGrpSpPr>
        <p:grpSpPr>
          <a:xfrm>
            <a:off x="799587" y="1527957"/>
            <a:ext cx="3149743" cy="929485"/>
            <a:chOff x="2478324" y="1566769"/>
            <a:chExt cx="3149743" cy="929485"/>
          </a:xfrm>
        </p:grpSpPr>
        <p:sp>
          <p:nvSpPr>
            <p:cNvPr id="7" name="Rectangle 6"/>
            <p:cNvSpPr/>
            <p:nvPr/>
          </p:nvSpPr>
          <p:spPr>
            <a:xfrm>
              <a:off x="2478324" y="1566769"/>
              <a:ext cx="2975854" cy="929485"/>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Methodology</a:t>
              </a:r>
            </a:p>
            <a:p>
              <a:pPr>
                <a:lnSpc>
                  <a:spcPct val="85000"/>
                </a:lnSpc>
                <a:spcBef>
                  <a:spcPct val="0"/>
                </a:spcBef>
              </a:pPr>
              <a:endParaRPr lang="en-US" sz="3200" b="1" dirty="0" smtClean="0">
                <a:solidFill>
                  <a:srgbClr val="2B357C"/>
                </a:solidFill>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flipV="1">
              <a:off x="2568475" y="2083117"/>
              <a:ext cx="3059592" cy="16141"/>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sp>
        <p:nvSpPr>
          <p:cNvPr id="2" name="TextBox 1"/>
          <p:cNvSpPr txBox="1"/>
          <p:nvPr/>
        </p:nvSpPr>
        <p:spPr>
          <a:xfrm>
            <a:off x="181333" y="2517988"/>
            <a:ext cx="7055808" cy="2462213"/>
          </a:xfrm>
          <a:prstGeom prst="rect">
            <a:avLst/>
          </a:prstGeom>
          <a:noFill/>
        </p:spPr>
        <p:txBody>
          <a:bodyPr wrap="square" rtlCol="0">
            <a:spAutoFit/>
          </a:bodyPr>
          <a:lstStyle/>
          <a:p>
            <a:pPr algn="just"/>
            <a:r>
              <a:rPr lang="en-US" sz="1400" dirty="0" smtClean="0">
                <a:solidFill>
                  <a:srgbClr val="2B357C"/>
                </a:solidFill>
                <a:latin typeface="Century Gothic" panose="020B0502020202020204" pitchFamily="34" charset="0"/>
              </a:rPr>
              <a:t>            This </a:t>
            </a:r>
            <a:r>
              <a:rPr lang="en-US" sz="1400" dirty="0">
                <a:solidFill>
                  <a:srgbClr val="2B357C"/>
                </a:solidFill>
                <a:latin typeface="Century Gothic" panose="020B0502020202020204" pitchFamily="34" charset="0"/>
              </a:rPr>
              <a:t>paradigm was selected due to the reason that we have a small team. We are to deliver the work products </a:t>
            </a:r>
            <a:r>
              <a:rPr lang="en-US" sz="1400" dirty="0" smtClean="0">
                <a:solidFill>
                  <a:srgbClr val="2B357C"/>
                </a:solidFill>
                <a:latin typeface="Century Gothic" panose="020B0502020202020204" pitchFamily="34" charset="0"/>
              </a:rPr>
              <a:t>to </a:t>
            </a:r>
            <a:r>
              <a:rPr lang="en-US" sz="1400" dirty="0">
                <a:solidFill>
                  <a:srgbClr val="2B357C"/>
                </a:solidFill>
                <a:latin typeface="Century Gothic" panose="020B0502020202020204" pitchFamily="34" charset="0"/>
              </a:rPr>
              <a:t>satisfy the user. Our team is having constant communication with the stakeholders which include our particular approach into the category of agile development</a:t>
            </a:r>
            <a:r>
              <a:rPr lang="en-US" sz="1400" dirty="0" smtClean="0">
                <a:solidFill>
                  <a:srgbClr val="2B357C"/>
                </a:solidFill>
                <a:latin typeface="Century Gothic" panose="020B0502020202020204" pitchFamily="34" charset="0"/>
              </a:rPr>
              <a:t>.</a:t>
            </a:r>
          </a:p>
          <a:p>
            <a:pPr algn="just"/>
            <a:endParaRPr lang="en-US" sz="1400" dirty="0" smtClean="0">
              <a:solidFill>
                <a:srgbClr val="2B357C"/>
              </a:solidFill>
              <a:latin typeface="Century Gothic" panose="020B0502020202020204" pitchFamily="34" charset="0"/>
            </a:endParaRPr>
          </a:p>
          <a:p>
            <a:pPr algn="just"/>
            <a:r>
              <a:rPr lang="en-US" sz="1400" dirty="0" smtClean="0">
                <a:solidFill>
                  <a:srgbClr val="2B357C"/>
                </a:solidFill>
                <a:latin typeface="Century Gothic" panose="020B0502020202020204" pitchFamily="34" charset="0"/>
              </a:rPr>
              <a:t>            There </a:t>
            </a:r>
            <a:r>
              <a:rPr lang="en-US" sz="1400" dirty="0">
                <a:solidFill>
                  <a:srgbClr val="2B357C"/>
                </a:solidFill>
                <a:latin typeface="Century Gothic" panose="020B0502020202020204" pitchFamily="34" charset="0"/>
              </a:rPr>
              <a:t>are following elements of </a:t>
            </a:r>
            <a:r>
              <a:rPr lang="en-US" sz="1400" dirty="0" smtClean="0">
                <a:solidFill>
                  <a:srgbClr val="2B357C"/>
                </a:solidFill>
                <a:latin typeface="Century Gothic" panose="020B0502020202020204" pitchFamily="34" charset="0"/>
              </a:rPr>
              <a:t>the Agile Model;</a:t>
            </a:r>
          </a:p>
          <a:p>
            <a:pPr algn="just"/>
            <a:endParaRPr lang="en-US" sz="1400" dirty="0" smtClean="0">
              <a:solidFill>
                <a:srgbClr val="2B357C"/>
              </a:solidFill>
              <a:latin typeface="Century Gothic" panose="020B0502020202020204" pitchFamily="34" charset="0"/>
            </a:endParaRPr>
          </a:p>
          <a:p>
            <a:pPr marL="171450" indent="-171450" algn="just">
              <a:buFont typeface="Wingdings" panose="05000000000000000000" pitchFamily="2" charset="2"/>
              <a:buChar char="q"/>
            </a:pPr>
            <a:r>
              <a:rPr lang="en-US" sz="1400" dirty="0" smtClean="0">
                <a:solidFill>
                  <a:srgbClr val="2B357C"/>
                </a:solidFill>
                <a:latin typeface="Century Gothic" panose="020B0502020202020204" pitchFamily="34" charset="0"/>
              </a:rPr>
              <a:t>Requirement Analysis</a:t>
            </a:r>
          </a:p>
          <a:p>
            <a:pPr marL="171450" indent="-171450" algn="just">
              <a:buFont typeface="Wingdings" panose="05000000000000000000" pitchFamily="2" charset="2"/>
              <a:buChar char="q"/>
            </a:pPr>
            <a:r>
              <a:rPr lang="en-US" sz="1400" dirty="0" smtClean="0">
                <a:solidFill>
                  <a:srgbClr val="2B357C"/>
                </a:solidFill>
                <a:latin typeface="Century Gothic" panose="020B0502020202020204" pitchFamily="34" charset="0"/>
              </a:rPr>
              <a:t>Design Document &amp; Prototype</a:t>
            </a:r>
          </a:p>
          <a:p>
            <a:pPr marL="171450" indent="-171450" algn="just">
              <a:buFont typeface="Wingdings" panose="05000000000000000000" pitchFamily="2" charset="2"/>
              <a:buChar char="q"/>
            </a:pPr>
            <a:r>
              <a:rPr lang="en-US" sz="1400" dirty="0" smtClean="0">
                <a:solidFill>
                  <a:srgbClr val="2B357C"/>
                </a:solidFill>
                <a:latin typeface="Century Gothic" panose="020B0502020202020204" pitchFamily="34" charset="0"/>
              </a:rPr>
              <a:t>Iterations, Demo &amp; Feedback</a:t>
            </a:r>
          </a:p>
          <a:p>
            <a:pPr marL="171450" indent="-171450" algn="just">
              <a:buFont typeface="Wingdings" panose="05000000000000000000" pitchFamily="2" charset="2"/>
              <a:buChar char="q"/>
            </a:pPr>
            <a:r>
              <a:rPr lang="en-US" sz="1400" dirty="0" smtClean="0">
                <a:solidFill>
                  <a:srgbClr val="2B357C"/>
                </a:solidFill>
                <a:latin typeface="Century Gothic" panose="020B0502020202020204" pitchFamily="34" charset="0"/>
              </a:rPr>
              <a:t>Production and Technical Support</a:t>
            </a:r>
            <a:endParaRPr lang="en-US" sz="1400" dirty="0">
              <a:solidFill>
                <a:srgbClr val="2B357C"/>
              </a:solidFill>
              <a:latin typeface="Century Gothic" panose="020B0502020202020204" pitchFamily="34" charset="0"/>
            </a:endParaRPr>
          </a:p>
        </p:txBody>
      </p:sp>
    </p:spTree>
    <p:extLst>
      <p:ext uri="{BB962C8B-B14F-4D97-AF65-F5344CB8AC3E}">
        <p14:creationId xmlns:p14="http://schemas.microsoft.com/office/powerpoint/2010/main" val="1622693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894032" y="1437805"/>
            <a:ext cx="5201968" cy="929485"/>
            <a:chOff x="2478324" y="1566769"/>
            <a:chExt cx="5201968" cy="929485"/>
          </a:xfrm>
        </p:grpSpPr>
        <p:sp>
          <p:nvSpPr>
            <p:cNvPr id="7" name="Rectangle 6"/>
            <p:cNvSpPr/>
            <p:nvPr/>
          </p:nvSpPr>
          <p:spPr>
            <a:xfrm>
              <a:off x="2478324" y="1566769"/>
              <a:ext cx="5201968" cy="929485"/>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Database Design</a:t>
              </a:r>
            </a:p>
            <a:p>
              <a:pPr>
                <a:lnSpc>
                  <a:spcPct val="85000"/>
                </a:lnSpc>
                <a:spcBef>
                  <a:spcPct val="0"/>
                </a:spcBef>
              </a:pPr>
              <a:endParaRPr lang="en-US" sz="3200" b="1" dirty="0" smtClean="0">
                <a:solidFill>
                  <a:srgbClr val="2B357C"/>
                </a:solidFill>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flipV="1">
              <a:off x="2568475" y="2077386"/>
              <a:ext cx="4145901" cy="21873"/>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860039" y="2233914"/>
            <a:ext cx="10235166" cy="2398057"/>
            <a:chOff x="860039" y="2130882"/>
            <a:chExt cx="10235166" cy="2398057"/>
          </a:xfrm>
        </p:grpSpPr>
        <p:grpSp>
          <p:nvGrpSpPr>
            <p:cNvPr id="13" name="Group 12"/>
            <p:cNvGrpSpPr/>
            <p:nvPr/>
          </p:nvGrpSpPr>
          <p:grpSpPr>
            <a:xfrm>
              <a:off x="860039" y="2136457"/>
              <a:ext cx="1436331" cy="2392482"/>
              <a:chOff x="937313" y="2136457"/>
              <a:chExt cx="1436331" cy="2392482"/>
            </a:xfrm>
          </p:grpSpPr>
          <p:sp>
            <p:nvSpPr>
              <p:cNvPr id="8" name="Rectangle 7"/>
              <p:cNvSpPr/>
              <p:nvPr/>
            </p:nvSpPr>
            <p:spPr>
              <a:xfrm>
                <a:off x="937313" y="2136457"/>
                <a:ext cx="1040670" cy="400110"/>
              </a:xfrm>
              <a:prstGeom prst="rect">
                <a:avLst/>
              </a:prstGeom>
              <a:noFill/>
            </p:spPr>
            <p:txBody>
              <a:bodyPr wrap="none" lIns="91440" tIns="45720" rIns="91440" bIns="45720">
                <a:spAutoFit/>
              </a:bodyPr>
              <a:lstStyle/>
              <a:p>
                <a:pPr algn="ctr"/>
                <a:r>
                  <a:rPr lang="en-US" sz="2000" b="1" cap="none" spc="0" dirty="0" smtClean="0">
                    <a:ln w="0"/>
                    <a:solidFill>
                      <a:srgbClr val="2B357C"/>
                    </a:solidFill>
                    <a:latin typeface="Century Gothic" panose="020B0502020202020204" pitchFamily="34" charset="0"/>
                  </a:rPr>
                  <a:t>Tables:</a:t>
                </a:r>
                <a:endParaRPr lang="en-US" sz="2000" b="1" cap="none" spc="0" dirty="0">
                  <a:ln w="0"/>
                  <a:solidFill>
                    <a:srgbClr val="2B357C"/>
                  </a:solidFill>
                  <a:latin typeface="Century Gothic" panose="020B0502020202020204" pitchFamily="34" charset="0"/>
                </a:endParaRPr>
              </a:p>
            </p:txBody>
          </p:sp>
          <p:sp>
            <p:nvSpPr>
              <p:cNvPr id="17" name="Rectangle 16"/>
              <p:cNvSpPr/>
              <p:nvPr/>
            </p:nvSpPr>
            <p:spPr>
              <a:xfrm>
                <a:off x="953062" y="2497614"/>
                <a:ext cx="1420582" cy="2031325"/>
              </a:xfrm>
              <a:prstGeom prst="rect">
                <a:avLst/>
              </a:prstGeom>
              <a:noFill/>
            </p:spPr>
            <p:txBody>
              <a:bodyPr wrap="none" lIns="91440" tIns="45720" rIns="91440" bIns="45720">
                <a:spAutoFit/>
              </a:bodyPr>
              <a:lstStyle/>
              <a:p>
                <a:r>
                  <a:rPr lang="en-US" cap="none" spc="0" dirty="0" smtClean="0">
                    <a:ln w="0"/>
                    <a:solidFill>
                      <a:srgbClr val="2B357C"/>
                    </a:solidFill>
                    <a:latin typeface="Century Gothic" panose="020B0502020202020204" pitchFamily="34" charset="0"/>
                  </a:rPr>
                  <a:t>Books</a:t>
                </a:r>
              </a:p>
              <a:p>
                <a:r>
                  <a:rPr lang="en-US" dirty="0" smtClean="0">
                    <a:ln w="0"/>
                    <a:solidFill>
                      <a:srgbClr val="2B357C"/>
                    </a:solidFill>
                    <a:latin typeface="Century Gothic" panose="020B0502020202020204" pitchFamily="34" charset="0"/>
                  </a:rPr>
                  <a:t>Book_ issue</a:t>
                </a:r>
              </a:p>
              <a:p>
                <a:r>
                  <a:rPr lang="en-US" cap="none" spc="0" dirty="0" smtClean="0">
                    <a:ln w="0"/>
                    <a:solidFill>
                      <a:srgbClr val="2B357C"/>
                    </a:solidFill>
                    <a:latin typeface="Century Gothic" panose="020B0502020202020204" pitchFamily="34" charset="0"/>
                  </a:rPr>
                  <a:t>Admin</a:t>
                </a:r>
              </a:p>
              <a:p>
                <a:r>
                  <a:rPr lang="en-US" dirty="0" smtClean="0">
                    <a:ln w="0"/>
                    <a:solidFill>
                      <a:srgbClr val="2B357C"/>
                    </a:solidFill>
                    <a:latin typeface="Century Gothic" panose="020B0502020202020204" pitchFamily="34" charset="0"/>
                  </a:rPr>
                  <a:t>Categories</a:t>
                </a:r>
              </a:p>
              <a:p>
                <a:r>
                  <a:rPr lang="en-US" cap="none" spc="0" dirty="0" smtClean="0">
                    <a:ln w="0"/>
                    <a:solidFill>
                      <a:srgbClr val="2B357C"/>
                    </a:solidFill>
                    <a:latin typeface="Century Gothic" panose="020B0502020202020204" pitchFamily="34" charset="0"/>
                  </a:rPr>
                  <a:t>Publishers</a:t>
                </a:r>
              </a:p>
              <a:p>
                <a:r>
                  <a:rPr lang="en-US" dirty="0" smtClean="0">
                    <a:ln w="0"/>
                    <a:solidFill>
                      <a:srgbClr val="2B357C"/>
                    </a:solidFill>
                    <a:latin typeface="Century Gothic" panose="020B0502020202020204" pitchFamily="34" charset="0"/>
                  </a:rPr>
                  <a:t>Authors</a:t>
                </a:r>
              </a:p>
              <a:p>
                <a:r>
                  <a:rPr lang="en-US" cap="none" spc="0" dirty="0" smtClean="0">
                    <a:ln w="0"/>
                    <a:solidFill>
                      <a:srgbClr val="2B357C"/>
                    </a:solidFill>
                    <a:latin typeface="Century Gothic" panose="020B0502020202020204" pitchFamily="34" charset="0"/>
                  </a:rPr>
                  <a:t>Students</a:t>
                </a:r>
              </a:p>
            </p:txBody>
          </p:sp>
        </p:grpSp>
        <p:grpSp>
          <p:nvGrpSpPr>
            <p:cNvPr id="19" name="Group 18"/>
            <p:cNvGrpSpPr/>
            <p:nvPr/>
          </p:nvGrpSpPr>
          <p:grpSpPr>
            <a:xfrm>
              <a:off x="5174995" y="2130882"/>
              <a:ext cx="5920210" cy="1824243"/>
              <a:chOff x="5174995" y="2130882"/>
              <a:chExt cx="5920210" cy="1824243"/>
            </a:xfrm>
          </p:grpSpPr>
          <p:sp>
            <p:nvSpPr>
              <p:cNvPr id="15" name="Rectangle 14"/>
              <p:cNvSpPr/>
              <p:nvPr/>
            </p:nvSpPr>
            <p:spPr>
              <a:xfrm>
                <a:off x="5174995" y="2130882"/>
                <a:ext cx="5920210" cy="400110"/>
              </a:xfrm>
              <a:prstGeom prst="rect">
                <a:avLst/>
              </a:prstGeom>
              <a:noFill/>
            </p:spPr>
            <p:txBody>
              <a:bodyPr wrap="none" lIns="91440" tIns="45720" rIns="91440" bIns="45720">
                <a:spAutoFit/>
              </a:bodyPr>
              <a:lstStyle/>
              <a:p>
                <a:pPr algn="ctr"/>
                <a:r>
                  <a:rPr lang="en-US" sz="2000" b="1" dirty="0">
                    <a:solidFill>
                      <a:srgbClr val="2B357C"/>
                    </a:solidFill>
                    <a:latin typeface="Century Gothic" panose="020B0502020202020204" pitchFamily="34" charset="0"/>
                  </a:rPr>
                  <a:t>SQL Command (select, update, insert, delete)</a:t>
                </a:r>
                <a:r>
                  <a:rPr lang="en-US" sz="2000" b="1" cap="none" spc="0" dirty="0" smtClean="0">
                    <a:ln w="0"/>
                    <a:solidFill>
                      <a:srgbClr val="2B357C"/>
                    </a:solidFill>
                    <a:latin typeface="Century Gothic" panose="020B0502020202020204" pitchFamily="34" charset="0"/>
                  </a:rPr>
                  <a:t>:</a:t>
                </a:r>
                <a:endParaRPr lang="en-US" sz="2000" b="1" cap="none" spc="0" dirty="0">
                  <a:ln w="0"/>
                  <a:solidFill>
                    <a:srgbClr val="2B357C"/>
                  </a:solidFill>
                  <a:latin typeface="Century Gothic" panose="020B0502020202020204" pitchFamily="34" charset="0"/>
                </a:endParaRPr>
              </a:p>
            </p:txBody>
          </p:sp>
          <p:sp>
            <p:nvSpPr>
              <p:cNvPr id="18" name="Rectangle 17"/>
              <p:cNvSpPr/>
              <p:nvPr/>
            </p:nvSpPr>
            <p:spPr>
              <a:xfrm>
                <a:off x="5174995" y="2477797"/>
                <a:ext cx="4161717" cy="1477328"/>
              </a:xfrm>
              <a:prstGeom prst="rect">
                <a:avLst/>
              </a:prstGeom>
              <a:noFill/>
            </p:spPr>
            <p:txBody>
              <a:bodyPr wrap="none" lIns="91440" tIns="45720" rIns="91440" bIns="45720">
                <a:spAutoFit/>
              </a:bodyPr>
              <a:lstStyle/>
              <a:p>
                <a:r>
                  <a:rPr lang="en-US" dirty="0">
                    <a:solidFill>
                      <a:srgbClr val="2B357C"/>
                    </a:solidFill>
                    <a:latin typeface="Century Gothic" panose="020B0502020202020204" pitchFamily="34" charset="0"/>
                  </a:rPr>
                  <a:t>Creating table “</a:t>
                </a:r>
                <a:r>
                  <a:rPr lang="en-US" dirty="0" smtClean="0">
                    <a:solidFill>
                      <a:srgbClr val="2B357C"/>
                    </a:solidFill>
                    <a:latin typeface="Century Gothic" panose="020B0502020202020204" pitchFamily="34" charset="0"/>
                  </a:rPr>
                  <a:t>Books”:</a:t>
                </a:r>
                <a:br>
                  <a:rPr lang="en-US" dirty="0" smtClean="0">
                    <a:solidFill>
                      <a:srgbClr val="2B357C"/>
                    </a:solidFill>
                    <a:latin typeface="Century Gothic" panose="020B0502020202020204" pitchFamily="34" charset="0"/>
                  </a:rPr>
                </a:br>
                <a:r>
                  <a:rPr lang="en-US" dirty="0">
                    <a:solidFill>
                      <a:srgbClr val="2B357C"/>
                    </a:solidFill>
                    <a:latin typeface="Century Gothic" panose="020B0502020202020204" pitchFamily="34" charset="0"/>
                  </a:rPr>
                  <a:t>Inserting Some Data in “</a:t>
                </a:r>
                <a:r>
                  <a:rPr lang="en-US" dirty="0" smtClean="0">
                    <a:solidFill>
                      <a:srgbClr val="2B357C"/>
                    </a:solidFill>
                    <a:latin typeface="Century Gothic" panose="020B0502020202020204" pitchFamily="34" charset="0"/>
                  </a:rPr>
                  <a:t>Books”</a:t>
                </a:r>
              </a:p>
              <a:p>
                <a:r>
                  <a:rPr lang="en-US" dirty="0" smtClean="0">
                    <a:solidFill>
                      <a:srgbClr val="2B357C"/>
                    </a:solidFill>
                    <a:latin typeface="Century Gothic" panose="020B0502020202020204" pitchFamily="34" charset="0"/>
                  </a:rPr>
                  <a:t>Creating table “Book_issue”:</a:t>
                </a:r>
                <a:br>
                  <a:rPr lang="en-US" dirty="0" smtClean="0">
                    <a:solidFill>
                      <a:srgbClr val="2B357C"/>
                    </a:solidFill>
                    <a:latin typeface="Century Gothic" panose="020B0502020202020204" pitchFamily="34" charset="0"/>
                  </a:rPr>
                </a:br>
                <a:r>
                  <a:rPr lang="en-US" dirty="0" smtClean="0">
                    <a:solidFill>
                      <a:srgbClr val="2B357C"/>
                    </a:solidFill>
                    <a:latin typeface="Century Gothic" panose="020B0502020202020204" pitchFamily="34" charset="0"/>
                  </a:rPr>
                  <a:t>Inserting Some Data in “Book_issue”</a:t>
                </a:r>
                <a:endParaRPr lang="en-US" cap="none" spc="0" dirty="0" smtClean="0">
                  <a:ln w="0"/>
                  <a:solidFill>
                    <a:srgbClr val="2B357C"/>
                  </a:solidFill>
                  <a:effectLst>
                    <a:outerShdw blurRad="38100" dist="19050" dir="2700000" algn="tl" rotWithShape="0">
                      <a:schemeClr val="dk1">
                        <a:alpha val="40000"/>
                      </a:schemeClr>
                    </a:outerShdw>
                  </a:effectLst>
                  <a:latin typeface="Century Gothic" panose="020B0502020202020204" pitchFamily="34" charset="0"/>
                </a:endParaRPr>
              </a:p>
              <a:p>
                <a:endParaRPr lang="en-US" cap="none" spc="0" dirty="0">
                  <a:ln w="0"/>
                  <a:solidFill>
                    <a:srgbClr val="2B357C"/>
                  </a:solidFill>
                  <a:effectLst>
                    <a:outerShdw blurRad="38100" dist="19050" dir="2700000" algn="tl" rotWithShape="0">
                      <a:schemeClr val="dk1">
                        <a:alpha val="40000"/>
                      </a:schemeClr>
                    </a:outerShdw>
                  </a:effectLst>
                  <a:latin typeface="Century Gothic" panose="020B0502020202020204" pitchFamily="34" charset="0"/>
                </a:endParaRPr>
              </a:p>
            </p:txBody>
          </p:sp>
        </p:grpSp>
      </p:grpSp>
    </p:spTree>
    <p:extLst>
      <p:ext uri="{BB962C8B-B14F-4D97-AF65-F5344CB8AC3E}">
        <p14:creationId xmlns:p14="http://schemas.microsoft.com/office/powerpoint/2010/main" val="34024567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4" descr="data:image/jpeg;base64,/9j/4AAQSkZJRgABAQAAAQABAAD/2wCEAAkGBxMSEhUSEhIWFhUXGB0ZGBgYFhoXHxsaGBkbGhYYGBsYHSogGx8mHRoYIz0jJyotLy4uFx8zODUtNygtLisBCgoKDg0OGxAQGy0lICYvLS0vLS0tLS0tLy8tLS0tLS0tLy8tLS0tLS8tLS0tLS0tLS0tLS0tLS0tLS0tLS0tLf/AABEIAN8A4gMBIgACEQEDEQH/xAAcAAABBQEBAQAAAAAAAAAAAAAABAUGBwgDAQL/xABMEAACAQMBBAYFCAcGBAUFAAABAgMABBESBQYhMRMiQVFhcQcygZGhFCMzQlJyscEVNWKCkrLRU3N0orPCQ1TS8BYkNJPhCCVEg/H/xAAaAQACAwEBAAAAAAAAAAAAAAAAAwIEBQEG/8QAOhEAAQMCAgYJAQcEAwEAAAAAAQACEQMhBDESQVFhcYEFEyKRobHB0fAyFCNCUnLh8QYzYoIVQ7Oi/9oADAMBAAIRAxEAPwC8aKKKEIooooQiiiihCKKKKEIooooQiiivM0IXtcpZAoLMQAOZPCkUu0cnREvSN249VfvN+QryLZ+o6pm1t2LyRfJe3zNINbStTE79Xfr4DnCnoR9VvNe/piPs1kd4RiPfilVtcpIMowI8Pz7q7ikNzs5WOtSUf7S9v3hyb20fetvY7ojuufHvR2DtHj6fNiX0U1LfPHwnXh/aKOqfvDmtOKOCAQQQeRHGpsqNfYZ7NY+d2xcc0j5ZdKKKKYooooooQiiiihCKKKKEIooooQiiiihCKKKKEIooooQiiiihCKKKZ94L/o00qes3LwHafypdaq2kwvdkFJjS9waEpudqxRnSzjPcATjzxXH9PQfbP8J/pUOpNtDaEUC65pFRfE8/ADmT5VgjpbEPdDGi+Qgk+BE9y0PsVMCST4BTiTb8IBIJJ7gp/Om87SSb6WQqv9mgbj95scfIVUm1vSMBkW0Wf25OA8wo4n2kVEdob0Xc3rzuB9lDoHl1cE+3NbVDo3pPE3qhrG7DMnkCTycQNoOqo+thqX0yTt9jHjHArSEm8tnAuGmSMDsPV/GkM3pJ2YvO7U/dV2/lBrMp7/jX2kZOcAkDicAnA7zjlW5S6ILR26k8G6PddypOxANwO8z6BaOPpV2V/wAyf/Zl/wCiu0XpN2W3K7A80kX8VrN9tZySZMcbuFGW0IzaR3tpHAedcipxqxw7+z3049GUjYOPh7eyh1zti1JBvjYy8EuY38Ac/CubXsKHVDIUPahVih9mOr7Ky7z7zTjY7duYfop5FHdqyv8AC2V+FZ+J6FruH3dRs6tJpEf7BxP/AM8bKxTxTAe0D3g+BC05b7wxEdfKnuwSPYRXf9PQfbP8J/pVDbK9IzrwuIgw+0nVP8J4H3iprsfb1vcj5mQE9qnqsPNTx9o4VgYs9J4MTVYCPzASOcERzA4K7SZhqx7LjOz+fdWLHtqBjjXjzBHxIpyBquqkG7O0OPQsfFPzX8/fS8H0oajxTqAXyI8lKvhA1uk0qTUUUVsqiiiiihCKKKKEIooooQiiiihCKKKKEIoopvn2iAdEYMj9w5D7zchUHvawS75w1nkuhpOSVySBQWJwAMk1Bdo3hkdpG4Dsz2KOX/fnSrea96MZmlA0jUwHBEHYO8n/AOO+qV3s3te5JjjykHdyL+L+H7Pv8KH2av0nV6mmNFjT2nHby1xk2ZGuFaa9mGbpuuTkPnzZKkG8m/qpmO0w7dsh4qPuD63ny86r28vJJXLyuzse1jn2DuHgOFcwjaSwUkDgTjgCeQJ5AnB91WBuzuzbxXaQ3SJdRXcGq0lDNGrPjJXgeq2crx5HT9rh6vCYLC9HMim28GTm4xnfhqELOq1qlc9o22alD9kbCnuZBHGnXMbSqGyutUBJ0ZHWJwcY54Pcae9l7qI7bPm19NbXMyRS4BQxyFwHhbByOB4Nwzz4cKlkkMaWSXdpPrfZ8uuNZSEmSNm+etZge45wRzBIHjHod7orK/uJLZRPayuJRE+YwJARIhGV6pjkyAQOIHkab11SpOgMuX8GCCDa8i6XotbEp12db28dndOht7doLySJppLb5S4ibIiVAQxBzkZPcaX+j3aKJY2Re5khVL2SIKh6kjSLrRJjnghJxnB59nOq/sd7LqBpmgcR/KH1uNCvg6mYaekUgY1HjjNN17tOaXUZZXbW/SMCxwZCMayo6urHDOOVBwjnAtJzIM5nIjZv2ncAu9YBkrO3Ytrk9LYyQXVoXupZEubXISN1GGSXGAYhgYzjII86j9/dy22zdmfJ3xKZrp0dMHJEnRArnnnPxqGfpKXDDp5MP641t1uGOvx63Dhxrxbt+p842IzmMaiQhzqJQcl48eHbTG4Uh0mM5iNxG85lRL7Ky96Npo+2IrOWGB4Umhjc9Cgdi6Kr5cAHTqkzjvUVFd8dh29kegEhe56Ri4UgxxR5PRoTjLSYwTxwM4pqs9tSpdLeNiWVZBITIMhmByC2CO3B4dwpJdXBlkeSTiXcu+OGSzFmx7zRSoFjmgGwAmNZHzmguBTra7o30kIuI7WRoiCQw05YDmypnWw8QDTLG5BDKSCOIIOCPEEcqta5hWbaMe0/lcK2EIjaMrKAyJGgxbiL1wxbIK44hj5U2Tbt2/yZr++SeP5ZMzxmJdQtonLMjyr2hiQMdwGONRZi/wA27IXk/hvmQLnLYuup7Pm9I93d/nTCXWXT+0A6w+8PrDx5+dWNY3iuqyxOGHNWU55f98qoKUAMQDkZIBxjI7Dg8s88U7bv7fls31RnKn14yeDf0Pj+NYnSn9OU6wNXDdl+zJp9GneLbRmVdw3SDmdmpcbdY9/Nak2beCWMOOfaO49opZVa7o7bjuQskLlNXVPerdiyL2j+uRU2W/ZDpmXT3OOKH/p9tZlDFktIrAtc0wZ279nO2wlNqUYPYMg3HD15X3J0or5VgeIr6q8q6KKKKEIooooQiiiihCKSXd6keNRyTyUDJPkKUM2ASeym7ZEOR0zevJx8l+qB4YpVRzpDW5nwHw+uqDJoEScl50Ms30h6NPsKesfvN2eQrpdzRWsLOdKIgJPYPafzpxqivTTvf0svyCFvm4z88R9aT7Hkvb48OymUMIaj9Fn1HNxvA8hwEAmJzXH1IF8tiie++9b30pwSIg2VHLUftsPwHYKY7bZs0iPLHDI6R41sqFgueWogcK+LKJXkRZJOjRmAaQqWCAnixA4nHHh4VZm51lcWU5sHnaOK6IktbqEhkaROIKE9U60ypVu0L4GvQhrMJSFOkMtRm/5jOs5knPwCqEuqu0nfNih252244jJb3WWtLkaZQOJQj6OZP2lPd2d+AKcts3sNrYrZxXa3Mi3InjkiUhYAB9Vm+szcdI4Dj280O+e8EV27FbKOCQSHMikh2UcMSouEL54lh5DxQbsbt3F/N0NumccXc8FQd7n8uZqWg0jrH9nWRaJGR98pFiFySLC6Q7SvXuJnnkwZJGLMQoUFj3AcP6+dS3dz0X392A7ILeM/WlyGI7xGOt78Vbu5no8tdnhX0iW47ZXHI9vRryQfHvNTOqVbpIxo0hbafQe/cmNo63KtNk+hqyj4zySzt2jV0S+wJ1v81SeDcrZsIyLK3AH1njV8eJaTJ9uaYt4/SHiRrbZ8YuZ14O+cRR/eYesR3AgcDxzwqtNvbWWRs397JdP/AGEB0wr4Z4Lw7wM+dUy+q92i9zic9ESXRtgQGjYXFoOopwYIkAAbTYfvykq1pd4diRv0RezB5cI0KjwLKuke+nJd3Nl3S61trSVT9dI4z/mQZ+NZ+/8AEka9VLC1EfarIZGOO+QtnPjilmy9pWofXbyz2E32kcvGT3N9bHgeFSdh6jRJY8bwWu7wx2kP9Q7iuAtOTh4jum3eQrZ2p6Itmy56NZIG745CR/DJqGPLFV/vD6H7yDLWzrcqOwfNv/CTpb2H2VLtiekOaDQm0lV4mwEu4BqQ9xkC/iAPu9tWXbXCSIskbB0YAqynIIPIgjmKGYyswBwdpNORzB5+YzGRAK46kJgiFkO4gaNykiFHXgyuuCPBlYfjS7am3bi4kkkllYtIArhTpUqmNKlVwukYzjGM8a0vvRula36abiMFgMLIvB0+63d4HI8KoPfncS42c2o/OQE4WUDv5K4+q3wPZ3VqYfGU6xAcId8yPLLzSHU3NyyUw3e2HBaIbaRoTctGtxd9LE0iC0zl44mT6wyG1DmeR4cKs2gI+ml6DUYg7GPPPo9RCFvZp5097B3qkjT5NcSTyWZUgwo6qT3JrZSyxk81Ujn7DNb3a8cWzGltY0jjvEEEFssPW18VneRzlpyMYVu3UARmoN6yi8lw0i6Nw8p9ABmV2zhbUq32FtmS1lEsZ8GU8nXuP5HsrSm5+3I762WRTq4YYHmD3MO+s2bc2FNZmNbhQjumvRqBZQTwEgHqk88H+uHr0cb2HZ10GYnoJCFkHcDykA71+Iz4UrG4Ntb7+l9UR+oe41cS3WI7Tqlo0HZeR+ZrQzWTpxgbA7Y24qfLtWu1tfhjoYFH+y3b908iKVxyBgCCCCMgjjkHkRXC/tBKuDwPNT2g9hFYBpFl6Xdq5bPLaNat6Qd9Xfr/AH896V0Uj2bP0kasefI+YOD8RSynMeHtDhkbqJEGCiiiipLiKKKKELjc+o33T+FcNk/Qx/cH4V3ufUb7p/CuGyj8zH9wfhSf+0fpPmFL8HP0KYvSJvKLCzeVSOlbqRD9th62O5RlvZjtrMgDO31mZj4szMx95JJ9pNTf0vbxG7vjGp+agGhfFjxdvwH7tMe7e7Nzdh5bcoohK5d5RFhmPU0se3I8OyvQ4FjaVDrHW0r8tXLXzVSqS5+jsU43H2Ne2gntLiwGm4wVeRBLGXUHEMzJq0o3EBuGlsHjnFRzeDbK28bWtoZY0dj0tpOus20qMDmCQ8eJzxHHtPEjEj2nPfwWzS30ciSKoEV5a3EaszHhGk6o+JVJ4asZAz4mq2Jnu5+JaWeZwOPNnbgPL8AB3Cu0Gab3PdEa4NiRrzOQ2wQdSHGBATjubuxLtG4EEXVUcZJCMhF7/EnkB2+QNaS3e2DBYwrBbppUczzZm7Xc9pP/AMDAGKSbk7sR7OtlgXBc9aV/tueZ8hyA7h51IqzsXijWdb6Rl7/Mk2mwNCKrH0jbxvJKdnW8nRqqa7uYf8OPGejB7CR8CPGrMY4GT2Vmba1+z2Tzk9e8uXdz26V4qnkGPKk0mEkaOZIaDsJk6Ua4a1xE20gJsmbzkBP7cyQEg2vt3Unye2XorccAo4NJ+1IeZJ7uX5K5d28bNW5+vr1H+7Y6APfhvbUXq0rqeM7L6PQ2PkqOBq+0cLx8GGfKrXSDzghQZQFnVBpbXbZJMuJnWTssIXKA68vL9TbbtkbFVtKb6zaFgj8G0hivauoZAbuOCDjsyK+9ksoniL+qJELZ5aQ41Z8MZp+9IezXjunlIJjlwQ3ZkKFKk9/DPka0n4kNxbMObaTXEbyCBA5Ek6yI3qq2nNIv2EDvlNOyNsyW5I4NG3rxOMo4PeDyJHaPjyqx9xt5FsnjKOx2fcvpwxybaY9hP2T+HHxasb++kn0s4B0KqZAxwGdOrxPf24p13WPSR3UB4q0DSeTRYZTVXG0Q1hruGibaYF5GU5DtNB0muiYGiZBhOpO0j1czs7vI5EcwtS1wu7VJUaORA6MMMrDIIPMEGmXcHaDXGzrWVjljEAxPaydRifMqT7akNZT2lri05hNBm6zj6S9w22fJ0sWWtXPVJ4mNj/w3PaO5u3kePEtu6+8VxGVhhRXuGxHbSSHUYNbHWIlc6FLE+seXj2aS2ps+O4ieCZQ0cilWHge7uI557CKzBvhu+9hdSW78QOsjfbjbOlvPgQfEGtjCYgYhvV1Mx47+I13vrVao3QMhSXfm7sFaQCNZ7+ZVE7I7GGGXA6RoeRdyw5cQOI7wYHJGVOGBBHYQQeIyOB8Me+rQ3F3jdrWczyJbQWwi+dgjiR25gw4xlmkAzqAGCKjW+Iur0NtSWIRQMVjiDHDMgzo0560mOZfx4cBwbQcWHqzqtJdN4sB7DIZrjxIkKyfQlvR00BspG+cgGY89sXID9w8PIrVo1k3dbbTWV1FcqfUbrDvQ8HHu+IFaqsrlZUWRDlWGR7azMbSFOvbJ1/f5vCdSdpNSXYX0X7z/AM5pypt2F9F+8/8AOacqzMN/ZZwHkn1PrPEoooop6giiiihC43PqN90/hUX2/tgW1jntEOo+QXl7Tw99Sa9cCNiTgaT+FU16Sr4rZlSeLskY8l62P8vxqjXl+Ip0B+Ps8BI0vCfgVikOw55/DfwMeKqeWQsSzHJJLE95JyT76fbCS82a4leB1jkUB0ljPRTRt9R8jSQQfMZps2PZia4hhZtCySohb7IdwpPHuBq1Ni7MurVuge/lgM8jpaWsyrcakTOGmB6qKQMdUDvr2OIqtZ2YGWV8hsico2ZDgsxjSbqEekVlNyhRXjU28JELY+ZGjqRDSeIC4bJ49c541MPQTu4Gkkv5F4R5jiyPrEfOOPJSF/eaqw2vtOS5lkuJca5DqbAwBwAAUdgAAA8q1BuVsf5HY29vjDKgL/fbrSH+ImquMeaWHbT1m3dn7b77VNgl5KfKKKKxlYXO49VvI/hWW739WWv95J+K1qS49VvI/hWW7z9WWn95J+K1awv1s/W3/wA6q4fpd+k+bVH6teZ4fkrN0bdD8iQiPUc6dTFRqznu45qrrWHW6pkDUwXJOANRAyT2DjVrNs4m3MGtM/IkTXnqZBYas49XtzUP6hewGiHGIMnP6ezJts25jVmp9HtMPjYqkqU7L33nijETqkyAYGvOcDkCe0eYz41Gp49LMuQdJIyORwcZHhSnaOznh6PWPpI1kXybOB58PjW3iqGHxIFOs0Om4B3CZEXyzgqlSfUpy5hjb+67bZ209yRqCIi+rHGulRntx2nxPwpfuX9JN/hpv5RUdqRbl/STf4ab+UVXx1JlLA1GUwAA02HEJtB7n12udmr19En6ptfKT/WkqYVD/RJ+qbXyk/1pKmFZeJ/vP/UfNMZ9IRVd+mjd0XNn8oQfO22X84z9IPYMN+741Ylc5YwylWGQQQR3g8CKhTqGm8PGpdIkQsqbp30MF1HJcW5uIwfohxy+MRkKeDEE8jnnViby21tIjyXdtdS3jqRDCJ2leMEdUyJCixwAcDowc93Oq12/s9rO7mhyQYZSqnPHAOY2z36dJqwrO6nvIElXbV2rFkieMWzkiV0LaR8nIJXqt1sdlbeJbJbUBjf2uQtOevWRrVZhsWlVdJGykqwKspIYEEEEcCCDxBB7Kvv0Pbe6S1SJzxUlB5r6o9qFfaDVO747HktLp4ZZhM+A7OCSSX4nXq4hu/PHiKkfonvSHmjzjgsi+anBPxX3VT6ZdOEGIbfQIdxBOiRzBnknYQTUNM6xHPMK99hfRfvN/Oacqad3HzCOPHU2fMkn86dqxsKQaLCNg8lYq/W7iiiiinpaKKK4XcuhGf7IJ9wrhMXKEw7z3+SIVPi35D8/dVPeleb/ANOn3292kD8TVhSOWJZjkk5J8TVZ+lVvn4R3Rn4sf6Vk9DVTielWVDsdHANMK/imdVhS0bvNRLZk8ccqvNCJ4xnVEXaPVlSB1l4jBIPDuqVNvDYdeaGO9t7nomRCs6Tr1lIClpRrC8cZXBAJxTVubsyK5knikaNWNs5iaWTo1EuqMIdWe4tw4+VSHbO58FvBcTGSBwtvF0YS51t0xMYmIUHiOMmM5GOwV7is+mX6Dpm2uxmN8cbatyxWh0WUW3OsunvrWHHBpkyP2VYMw/hBrV9Zn9Ekera1r4GQ+6F60xVDpN33gG71KbRFkUUUVmpy5z+q3kfwrLl5+rLT+8k/Fa1HP6reR/Cst3n6stP7yT8Vq1hfrZ+sf+dVcd9LuB82pgFWnKmLNh3bOT4K1VbVzWNsHVYnGVaziUjvHWBFL/qN4YKLjkCT3aKn0cJ0+Xqotu1u9bwRJc3pQF+KJIQoA5gkH1mxxx2cO3k+7Qu7K5CxTLqywRHSOQhSxAXTJoAXjjwou9pQyqLuB9ZtpGDDTglCPnUUEceqNQ+5504tHrZWV2eN/nF0cT6vVOpiSAezToA99YGLxFSpV6+vph/a/EWaBF9EDRJFiDNg6+ZF79Om1rdBgBFtUzOs5a+IFlVG8exXtJjExyDxRsY1L/UciP6ilu5f0k3+Gm/lFSTfGQXVgLkxmN4pNJUkEjJ0MuR46faMdlRvcv6Sb/DTfyivTfaqmI6LqGsO20FruII2SL2NrTMLO6ptPEt0cjccCFevok/VNr5Sf60lTCof6JP1Ta+Un+tJUwpGJ/vP/UfNRZ9IRRRXlJUlnr042XR7S1gcJoUcnvZdUZ+CLXXdWSVNm/N3VrYpJI6STNrM0pXiFGB1QqvjqnPHPDJy5/8A1Bx/P2jd8cg9zIf91RjclLW7EdjdPdAvOXjEJhEYZowMsXUvqOnGBw9XtzW2ztYVhOrO05SMu5VjZ5THvBYQQsogvFutWS7LG8ek5GOLnr5yTkd1OPo5m03qj7SOvw1f7a6737At7eCCaGO7iaSSRDHd6A+IwnXVUUYGWIye6m/cg4vrf7x+KMKMbFXA1cz2H57gdll2jLa7TvHmr42DfdFJgnqtwPgew/8AffU0quamewboyQgnmCVJ8uXwxXiOiMTM0TxHqPZa+NpfjHA+ic6KKK3FQRXG4i1qyn6wI94xXaiuEShV5PCUYq3MHBqsvSsvz0J74z8GP9au7eexyBKvMcG8uw1TvpWg4W8ncXX3hSP5TWV0PS+zdKspnI6UcC138clexNTrcKXcJ71Ed2SvTdayN51TiFWkU5yOv80CxwMjHLrVNd9Nl9HB8xsZYo2gjkefTIWiZgGkTLHgVOVOaiG5UTSXsMSzyQGUmPpI20sNSnSM9xYKPbT/AH2w51VhfbZhQ4OYvlMtw5P2WRTjnw5mvbVj96L8u1fkDFv5WOz6f4SL0Ty6drWviXHvifHxrTNZM3Vv/k95bTk4CTIW8F1AP/lJrWdUek2/eA7vIlMo5Iooqk/T3dSJcWwSR1BifOliueuO41ToUuteGTGflKY52iJV0T+q3kfwrLd5+rLT+8k/Fab7a8mdlX5RIMnGWkcADtLceQHGnF112NrGOBa4kAz4iP8ANqvfZuofTkz2weQZVUQ/Sa7gfNqj5q7UgkESyQhWcwIoDkgcBnPDiefLh5iqUcYJHccUut5pmViJZOoAcAueHacjgoHjiu9LdHOxrWQ4N0ZzbIM6NjcWsjC4gUS4ETOwxESrQttiyurh2Maucso065CRhukZeCDHALHyA9bia5Xexn6yRwug1HSY5isek8QDF0igHjxwpBxnjmqztZ7iQ4SWQ4GSekbCjtZjngPGutrcSOyr08pLZAVS+dZ4RrxOOLafYT21mf8ACYim4u65trxoG1s7P2NgaROywgKx9spkAaB7x7eUKzNr2LfIrhZURVEZMccedKBFyvHAydQzyA7OPMwHcr6Sf/DTfyimeW6l4q0jnsILsR4g8cGpBuhaFczZyHiuFx3FEU8fPV8Kd9hOBwNdj3h2ncQCBOjkLm5AmczrkqPXitXYQIjb83+yu30Sfqm18n/1pKmFZLsnfomIujHoGVj1SAtx5Ljq9vLPf51KfRaZW2hbSNK5UzPHpLsckQSMScnHDq+/wq1icK0OqPLtZ1HM3gbeSQx9gIWi6KKKzU1Uh/8AUHLme0XujkP8TKP9tRHYuzLOO1W8vXuhrmMcS23RggxqrM7NJwHEjAGDwz5Ofpsvul2myA8IYkj9pzIf9Qe6uu4Sz/J2Frf2gPWkmtbmM6U0nT0mtlI4rp4jA4gHlW7TlmFZeNueuTmAY1eSrGDUKj+919bzmN4bm8nbBDfK9JKAY0hSpIOePurluOub63+8T7kY0p39E4nRbiG1ifo9QNqqhZFcnS5Kk5PVOOXDzr79G8Gq8U/YR2+AX/dUMY4M6PqO/wAHa51HWFKiJrt4hWzU12JamKJVPM9Y+Z7PdimDd6y6STWR1U4+bdg/P3VMK8V0RhoBrHXYcNZWrjKsnQHNFFFFbaooooooQuF4Mxtn7J/Cqe9JOzibIsRxXRKPungT7mPuq4rn1G+6fwqObX2QLiyCkceix5qy4Yfn7Ko1wW16dZubO1G0AjSHHRmP3VikRoOYcnW8DCzNaXLRSJKhw6Mrqe5lIZT7wKLmdpHeRuLOzO2ABxYlmOBwHEmvm4hZGZG4MrFW81OD8RUx9GktgkryX4CrGvVkLtxMoMfR9GAdfVLHI5aST4e2qPDW9Y0Tw1zlG6TxvkVlBpJ0SoSRWpdwNsfLLC3mJy+gJJ99Oq/vIz5EVm7eNIkuZEgTTEjFV+c6XUATh9fIhhg8OGCPOp96DN5BDO9lIcJP1o89kijiv7yj3p41Tx9PrKOmNV+Rz9+SnSMOhXtVH+n4D5Va5OB0T5OM4647O2rwps2zb2mnpbpINKD15lTCj7z8qycPV6qoHxOfiI3qw4SIWb9kPbB8YjdNJRRL1WeR8YfChggBwBk8Bk5J4V1t9rJGrdKkB6IMkSJqyH1LmTJB+yOsxB4cBxNXQu2dhHh0lh7ViHxIp8g2PYOgkS3tmRhqDCOMqVIyGBAwRjtplRzC6Xh2rM7Jy2EyQ4gAwSBAIjoJAgR8+WVAxT2g0PEpUM7JKHZSVid0Ejvp44IbQAOQ1Hia7LcNa20itNGJXkDxtDJqJzwcuq9UxheQI7eVW8+1NhqxUvs/I4HhF+OMU6bNs9m3Kl4IrSVQcExpE4BxnBKjgcEe+kvY0xphxbIJ0rkwZAk6rkEEEOFom5k2oRJETu1bffiqIs9pB0mD6Z0EbYQqU62Qek0RjCqv2iQ3A454CWyvfmJJSsbyjQYyAAYQhJDYACjvABJJxkYq/Nqx7KtcfKEs4tXIOkSk47gRk18bLGyblitutlKwGSqLExA5ZIAzjiPfTAaYBIYYJB2C0WsAADF9GJyMiAI6TrX2/P5lUNNeWhWGV7V1woUKkqFW6NjnIK6jqJOSe4c8k05WG2LS3V2JD65GZIo9XVjkVVfUXUAEAHqjwGccRet1sexiRpJLa2VFBZmMUYAA4kk45VxtbLZssXTxw2rxYJ6RY4yuFzqOQOzB91RqCjUZouD9GctMxE5X0iNliJvlMLrXvbcR3D0WdlTZ8ZB6SacZ4KEEQA/bYksf3QOXZUl9Ht7r2lbKiIkZnldAp+qIGQDTz5LxY8yTVnfpvYX27D+CP+lK9jbR2TJMq2zWhm46BGqauAOrGBnln2U97yQXPD3GDdxsN8ANb4XyOqIDdA4fCfFSuuN1cLGjSOcKilmPcFGSfdXaqy9N+8ogtRZofnLj1vCIHrZ+8er5aqq0qZqPDBrUiYEqkts7Ra5uJrhs5lkZ8HsDHIX2DA9lSDZ2/txEiQNFA9uI+jeHowglXTpy7jrFu3OefZUXt3VWBZNag8VyV1DuBHEHxqfb/JsxbaEWYDyxYgfExPR+tKSRgCXLNINY4ZGPCvQ1tCWsc2Rq3W48PS8Ko2bmVDtv7Wa6mMpRYxpVEjT1UjjUKiLnsAHvJqY+iSwLNLIBknTGvmes3+2q8rQ3oj2F0NnHI4wzZfiO1+32LpX2Gs7pq+GGHb+MgcGgyT4AcXBPwhh5qHUPHUpbu8mIAP2mz7GI/KnWm3Yf0X7z/wA5pyrFwtqLBuHkrFX63cSiiiinqCKKKKELjc+o33T+FJ9k/Qx/cH4UoufUb7p/CuGyfoY/uD8KT/2/6nzCn+Dn6FUP6Z93Pk12LhB81ccfKRRhl9owffVejx5e749lam343dXaFnJbnAf1o2P1ZF9U+R5HwY1lyeFkZkdSrqxVlPMMpwwPkRXo+jqodS0Py25avbkFSrN7U7VYe2d29nx7MjnSSUyDEmj5sSaZ9Ii6UAnSmU4MM+t41XkMrIyupKspDKw4EMpyCPEEUs2JarPOkUkrx9Kyxh1TpTliFQFda5GcdvYOBqSekrdq2spUEEpcSIMKIxpAjAjc9Jr6zF1JKheBY5PLLqZ6t3VucSTJy+b1w3GkNSuf0eb2rtG2DkgTphZkHY3Y4H2W5ju4jsqLemLr3ey4ZP8A07z/ADgPqn5yJTq/dZv4jVRbtbfmsZ1uIDhhwZT6rqeaN4H4HBq/bWew29aDUurByyE4kifHeOPt5MPdWdVofZawqD6b5ZiRHhq7k1rtNsa1J12PbgYFvFj+7X+lI95Nkm4sp7WIqhkiZE7FGRgA4HBezgOVM8O4IXgNpbS0jkvykYA7s6M/GpLHYAQdB0khGjRrLnpMYxq189Xbq76oGAQQZTeSrfdzZ9/Z26Wx2JBOUz878ohXXlickMpPbjj3dlSbcDeWK8WdFtRbSwvpljGkjVxGQVAzxUjl2V424vPG09pAdwuQfiyE/GnHdfdW3sFdYA5aQ6pHkbUzkdrH2nkO006rUpvDiR2jsnbeZJ8AFEAhVzvdG+0dpa9mwF57LqzSSFOiYqW0xhH9Y6ta54dvgwfNj+kK0VdMlo0V8G6JraOHrs/chwBpOPrEY8eBL3tHcK3ed7mKW4tZZPpGt5ej155lgQRnPHhjjx50kf0YWWEKNPHMr6/lCynpS3aWZgQfd+dTNWi5oa6YAtt3zfKdg4b+Q6U87/H/AO2XnZ/5eT+Q0y+hxQdkQggEFpQQe355+dSe/wBlCa1e1lkdg8Rjd+qHOV0luC6Qx58FxnsrnuvsCOwt0tomdkQsQXILHWxY50gDme6kCoOpLNekD4EeqlF5Ve+nawhisYmjijQ9OBlEVTjopOGQOXL3VY2ytmwokbpDGraB1gig8V48QM0i3x3Vh2jCsM7SKqvrBjKg50svHUpGMMeyl20L6G0gMs0gSKNRlm8OAAxzJ7hxJrrqmlTawZgnxiEAQSV5t/bEVnA9xM2EQZ8SfqqveSeFZe3j23Je3MlzL6znguchVHBUXwA95ye2njf/AH1k2lNnBSBCeijPu1vjgXI9w4DtJTbibGhu7uOGaRkGdf0YdWVOvIrtqHRgqD1sEVrYWgMMw1H5x3DYkPfpmAn/ANHW7lldwztPI6SEdCuro9JkfroYckFpAEPVP2ufGoJdhNbdHr0Z6uvGrH7QXgD4Dl486fN+tkRWl28EMrSAHWMpoVBIA6BDrOvqletgch7I6x7TVqiCSagcSHRA2JbjqjJPu5WwWvryK3A6pOqQ90a8XJ8+A82Famt4gihVGABgDwFV76Gt1Ta2xuZVxNcAHB5rEPUXwJ9Y+ajsqx6xcZVFWvbIWHr82AKzTbotTbsL6L95/wCc05U27C+i/ef+c05VmYb+yzgPJPqfWeJRRRRT1BFFFFCF8lcjBpr2bL0fzDnDL6hP1l7CPEcsU7UmurVJBpdcj8PEHspVRjiQ5uY7iDq8BdSaREFKapf017n4b9IQrz4TgDtHBZPdwPkD31ammWLlmVO4+uPI/W/GumuK4jZM5BGGB5jzBqdHFOpvBaIdsOvaJyI3iYzMEIdTkXy2rJUchUhlJBHIg4I8iKke4e7639zHbvMEVW1mMh+sgIMoQqMKxUduOznilm/+5zWcjSRr8zq4gfVJ5funsPjjuzE4Ll01aGK61KNg4ypIJUkdhwOHbXpKNdmKo6dExNt4IsQd4/gwZVJ9M0n6Lv52HgnLenYos7h7fpllZCQxVWGntCnUBk4IJxw8aTbG2vPaSrPbyFHHaORHarDkynuNJrq5eRtcjF2wAWY5JCgKuTzOAAOPdUk3I3eiuBPc3ZdbS2jLSFODM5HURD39v8I7aaXaFP7y9r7+SiBLuyrY3K9Klvd6YrnFvPy4n5tz+wx9U/st38CasQGsy7d3JkRFuLQtPbvC06sVCOsaEB+kQnjp1DivPicAUn3b34vrHCwzkxj/AIcnXTyAPFf3SKzX4BlQaVA8j8kc+9OFUizlqOiqh2T6boyALq1dT9qFg489LlSPealVn6Utlyf/AJOg9zxyL8dOn41Rfhazc2nz8k0PadamlFRsb+7M/wCeg/jFI7r0l7Lj53it9xJH/lUililUOTT3Fd0gphRVWbU9NVqmRbwSynsL6Yl/Nv8ALVf7w+k/aF0CokEEZ+rDlTjxcnV7sVZp4Cu/MRx9s1B1VoVzb37/ANps8FXbpJuyGMgt4azyQefHuBqhd7d7rnaMmudsIp6kS+qn/U2PrH4DhSfYW7094XMQBVGTpXLDq9K+kOQTqI5kkdimpBvbuY0LGK0sbxuhyJJ3UssvAHUiquABx5E8OdaFGlRw7omXbTq9t2ZSnOc8blENnWyyyLG0gjDHGtgxAJ5ZCAnGe4GpZv8AboDZpjxcKTJEoKAPliqqszZxpCFxnBOetjHCodBKVZXU4ZSGUjsIOQR7a6XF7JIoV5GcBmYamLYZ8FyCePWIBPeeNW3NeXgg2GY+bPkJYIiFxZycZJOBgZOcAcgO4eFTX0W7nm+uQ8q/+XiOp88nYcVj8R2nw4dtMW7O78l5LpXIQeu+OQ7h3sewVpHYGzIrG2WMYRVHHz8+0/ic99ZvSGPFMmgw9qJcfyg79p1bBJ2S+lRJGmctW/8Ab1snwDFIdoXojGBxduCKOZP9K4i4kl+iGhPtsOJ+6v5mlNpYJHxGSx5s3En21hGo6oIp2H5vYa+OWu+Ss6Ib9Xd77PPgvrZ1v0cap2gcfM8T8TSqiinMaGNDRkLKJJJkooooqS4iiiihCKKKKEIpDdWCudXFXHJl4H29/tpdRUXsa8Q4SF0EgyFEN4bGRh86gcY0lgODL3OvZ+HGqZ3u3LaEma3BaLmyc2Ty7WX4j41pJ1BGCMg86g+1LMwyFezmp8Dy93L2VmvrV+jav2iiZa6zmnI7J37HZg7ZVpjWYhvVvEEZEfPm5Zyqytxt7Qsmz7GH5iISMbpmYYmdlbmT9U8AAe0qOwErN5NyIp8yQ4ilPE8Oox8QPVPiPcarfaux5rdtE0ZXuPNW+6w4GvUYTpHC9JM0WmHflOYMZxk6Noy1ws+rh6mHMnLb8yVm7t7VkvLraZupyLaO1mhEmldMUbPhNKqMElVJ5ZOnyr7sdlW+0bKcWdjGqxssFs79WQscNNPNJ3BSG08eR55Aqr7ba00cEtskhEUpUyKAOsUOV44z2cs1L919+0tlsIdDLHBLI9w3raxLqXIUDPVVzw/ZHOn1cM5t6e0QMhYZxa5Nue9La8GxUd3ksLSKRIbOeS4YDEj6QEaTIAEAA1EZ4dueGCadbn0eXManXPaCcIZDbGcdMFC6j1cac4BOM44c6b9lz20O1I5FYNbR3QZWwR80JMoxDAEaRgnI+qakW+25d9NezXCIJIZpQ0cwkjKlZCqxAdbUcZVcAdnDhTnVC1zWl0WmXRe+WYy2C+QUdEG8KMjdW5+RfpDQPk+cZ1db19GrT9nVwzX3tLc66gtIrx1ToZQhBV9RUSDKFxjhnl58KteNbRrh9lreqQbT5GLfonyJIwWMnSY0FvWJHeO8U22V4Pkmz7a5GmG5hmsZc/Ulhk0wt4FWDD257KR9tqGDGuYi+jBIieGetS6oKMbD9HgktoLy4n0RyPGGjROuI5peiR9ZJAyePqnhUm2ZsqwtZbmQ2ckXyCRQ0kshmSZHJUnSy6Q2k6gFGclfEVx21tGGM7RsemVVgsIIYSXC6pLcawEyeL6pBwHHIqLekbe35e0JjmkKdChkiOpVWcZ14BwG7OPHlwqI62sYcTB2WEEA6s5Ei672WhPWxdmts7bZtQhe3udSAAZD28oyp8Qh4E/st30bJ3m+R3ErXO07mUWssscdsFdumVCURmkJ0YPjx4VE4N+doJbi2S5dY1GkYC6guMaQ+NQHtpktLR5WCRozseQUZP8A/PGn/Z9IF1UjKCeH4iSLcr77KOneGry7n6SR5MBdbM2ByGok4HgM09bsbry3javUhB60mOfeE7z8B8Kku7m4GMSXZyeYiU8P32HPyHDxNT61t86Y0UDkqgDAHu5CsDpP+o2MHVYPtOy0swP07TvyyidV/DdHk9qrYbPfZ58F13V2QIQqQRDSnLPLV9pzzY9vfUug2bxDyt0j9mfVX7q8hSmxthEioOwe89ppTVLD4PQb94S5xMmdp17zvM7oUqtbSPZsMuXzYvMV7RRV1IRRRRQhFFFFCEUUUUIRRRRQhFFFFCEU1bc2f0qdUddeK+PePbTrRS6tNtRhY7IqTXFpBCrlhg4IwR2Guc8CyKUdQynmGAIPsNWBcWUbnLopPeR+dc/0VD/Zr7qw/wDh6gNnjxB+cCr/ANubFx5Kl9rej6CTJhYwt3euvuJyPYaiV/uNeRHhGJV70bP+U4b3A1pN9jwkY6MDxHA03/o0Rc4hKneB1x5j61a9HG9JYaA54e3/ACBMcxDucujXbKs9mGq5NIO4x52WX7m0kj4SRuh/aUr+IrlHKVwVYjByMEjB7xjkfGtYW9nbSrlURh2jHLwIPKk8+6Ng/r2du3nEp/Ktql0u5zRpMHEOt4t9VSfhwDYnmP3WWUuHV+kDsHznWGIbJ5nUDnPjRNcO/B3ZhknrMW4scseJ5k8Se2tQ/wDgbZv/ACFv/wC0v9K+49zNnrxWxtx/+pf6U49KNzDPED0UOpO1ZZhhLHCKWPcoJ+Ap7sN0LyXHzBUHtfqfA9b3CtLnZdtGpPRRoo8AopF8mSXhFEoX+0ZeH7q8z58qoYrpjEC1NrQTlMuPGAGxxJjarFLDU83EnuA+cLqntl+jhBg3Epb9mPqj2seJ9gFTKw2dFAuiGNUHgOfmeZ9tTq32LCowV1HtJ/74V3/RcP8AZLWFiaGPxn9+qD/j+EcgAOd+Ku0q1Cl9DeetQepJu3s4j51xgngoPd2n207R7PiU5Eag+VLKjhOi+qfpvMxkPVcrYrTbotEIooorXVNFFFFCEUUUUIRRRRQhFFFFCEUUUUIRRRRQhFFFFCEUUUUIRRRRQhILrZ6sdako/wBpfzHI+2uQvXj4TLw/tFGV/eHNfwp0rxlzSTSg6TDB8DxHqIO+FMP1Ov58j8G5c0mUjIYEd4IxSGXaOToiXpG7SPVX7zfkK6NsiEnPRL+HwHClcMaqMKAB4DFcis6xIHCSfEADxR2Bv8PX2SCPZ+oh5m1t2Dkq+Q7fM05CvaKYym1gt+54nWuFxOaKKKKmooooooQiiiihCKKKKEIooooQiiiihC//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0" y="5885644"/>
            <a:ext cx="12192000" cy="972355"/>
          </a:xfrm>
          <a:prstGeom prst="rect">
            <a:avLst/>
          </a:prstGeom>
          <a:solidFill>
            <a:srgbClr val="181D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3966251" y="6092361"/>
            <a:ext cx="4259499" cy="584775"/>
          </a:xfrm>
          <a:prstGeom prst="rect">
            <a:avLst/>
          </a:prstGeom>
          <a:noFill/>
        </p:spPr>
        <p:txBody>
          <a:bodyPr wrap="none" lIns="91440" tIns="45720" rIns="91440" bIns="45720">
            <a:spAutoFit/>
          </a:bodyPr>
          <a:lstStyle/>
          <a:p>
            <a:r>
              <a:rPr lang="en-US" sz="1600" b="1"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Project Title: </a:t>
            </a:r>
            <a:r>
              <a:rPr lang="en-US" sz="1600" cap="none" spc="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Library Management System</a:t>
            </a:r>
          </a:p>
          <a:p>
            <a:r>
              <a:rPr lang="en-US" sz="1600" b="1"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Presented By: </a:t>
            </a:r>
            <a:r>
              <a:rPr lang="en-US" sz="1600" dirty="0" smtClean="0">
                <a:ln w="0"/>
                <a:solidFill>
                  <a:srgbClr val="E7AD30"/>
                </a:solidFill>
                <a:effectLst>
                  <a:outerShdw blurRad="38100" dist="19050" dir="2700000" algn="tl" rotWithShape="0">
                    <a:schemeClr val="dk1">
                      <a:alpha val="40000"/>
                    </a:schemeClr>
                  </a:outerShdw>
                </a:effectLst>
                <a:latin typeface="Century Gothic" panose="020B0502020202020204" pitchFamily="34" charset="0"/>
              </a:rPr>
              <a:t>M. Usama , Fizza Asghar</a:t>
            </a:r>
            <a:endParaRPr lang="en-US" sz="1600" cap="none" spc="0" dirty="0">
              <a:ln w="0"/>
              <a:solidFill>
                <a:srgbClr val="E7AD30"/>
              </a:solidFill>
              <a:effectLst>
                <a:outerShdw blurRad="38100" dist="19050" dir="2700000" algn="tl" rotWithShape="0">
                  <a:schemeClr val="dk1">
                    <a:alpha val="40000"/>
                  </a:schemeClr>
                </a:outerShdw>
              </a:effectLst>
              <a:latin typeface="Century Gothic" panose="020B0502020202020204" pitchFamily="34" charset="0"/>
            </a:endParaRPr>
          </a:p>
        </p:txBody>
      </p:sp>
      <p:grpSp>
        <p:nvGrpSpPr>
          <p:cNvPr id="9" name="Group 8"/>
          <p:cNvGrpSpPr/>
          <p:nvPr/>
        </p:nvGrpSpPr>
        <p:grpSpPr>
          <a:xfrm>
            <a:off x="181333" y="110969"/>
            <a:ext cx="11796021" cy="1236508"/>
            <a:chOff x="155575" y="110969"/>
            <a:chExt cx="11796021" cy="1236508"/>
          </a:xfrm>
        </p:grpSpPr>
        <p:pic>
          <p:nvPicPr>
            <p:cNvPr id="11" name="Picture 2" descr="IUB - The Islamia University of Bahawalpur Logo PNG Vecto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575" y="110969"/>
              <a:ext cx="1236508" cy="1236508"/>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p:cNvPicPr>
              <a:picLocks noChangeAspect="1"/>
            </p:cNvPicPr>
            <p:nvPr/>
          </p:nvPicPr>
          <p:blipFill>
            <a:blip r:embed="rId3"/>
            <a:stretch>
              <a:fillRect/>
            </a:stretch>
          </p:blipFill>
          <p:spPr>
            <a:xfrm>
              <a:off x="10845244" y="110969"/>
              <a:ext cx="1106352" cy="1091666"/>
            </a:xfrm>
            <a:prstGeom prst="rect">
              <a:avLst/>
            </a:prstGeom>
          </p:spPr>
        </p:pic>
      </p:grpSp>
      <p:grpSp>
        <p:nvGrpSpPr>
          <p:cNvPr id="14" name="Group 13"/>
          <p:cNvGrpSpPr/>
          <p:nvPr/>
        </p:nvGrpSpPr>
        <p:grpSpPr>
          <a:xfrm>
            <a:off x="1731867" y="791951"/>
            <a:ext cx="5201968" cy="929485"/>
            <a:chOff x="2478324" y="1566769"/>
            <a:chExt cx="5201968" cy="929485"/>
          </a:xfrm>
        </p:grpSpPr>
        <p:sp>
          <p:nvSpPr>
            <p:cNvPr id="7" name="Rectangle 6"/>
            <p:cNvSpPr/>
            <p:nvPr/>
          </p:nvSpPr>
          <p:spPr>
            <a:xfrm>
              <a:off x="2478324" y="1566769"/>
              <a:ext cx="5201968" cy="929485"/>
            </a:xfrm>
            <a:prstGeom prst="rect">
              <a:avLst/>
            </a:prstGeom>
            <a:noFill/>
          </p:spPr>
          <p:txBody>
            <a:bodyPr wrap="square" lIns="91440" tIns="45720" rIns="91440" bIns="45720">
              <a:spAutoFit/>
            </a:bodyPr>
            <a:lstStyle/>
            <a:p>
              <a:pPr>
                <a:lnSpc>
                  <a:spcPct val="85000"/>
                </a:lnSpc>
                <a:spcBef>
                  <a:spcPct val="0"/>
                </a:spcBef>
              </a:pPr>
              <a:r>
                <a:rPr lang="en-US" sz="3200" b="1" dirty="0" smtClean="0">
                  <a:solidFill>
                    <a:srgbClr val="2B357C"/>
                  </a:solidFill>
                  <a:latin typeface="Century Gothic" panose="020B0502020202020204" pitchFamily="34" charset="0"/>
                  <a:cs typeface="Times New Roman" panose="02020603050405020304" pitchFamily="18" charset="0"/>
                </a:rPr>
                <a:t>Database Design (ERD)</a:t>
              </a:r>
            </a:p>
            <a:p>
              <a:pPr>
                <a:lnSpc>
                  <a:spcPct val="85000"/>
                </a:lnSpc>
                <a:spcBef>
                  <a:spcPct val="0"/>
                </a:spcBef>
              </a:pPr>
              <a:endParaRPr lang="en-US" sz="3200" b="1" dirty="0" smtClean="0">
                <a:solidFill>
                  <a:srgbClr val="2B357C"/>
                </a:solidFill>
                <a:latin typeface="Century Gothic" panose="020B0502020202020204" pitchFamily="34" charset="0"/>
                <a:cs typeface="Times New Roman" panose="02020603050405020304" pitchFamily="18" charset="0"/>
              </a:endParaRPr>
            </a:p>
          </p:txBody>
        </p:sp>
        <p:cxnSp>
          <p:nvCxnSpPr>
            <p:cNvPr id="3" name="Straight Connector 2"/>
            <p:cNvCxnSpPr/>
            <p:nvPr/>
          </p:nvCxnSpPr>
          <p:spPr>
            <a:xfrm>
              <a:off x="2568475" y="2137897"/>
              <a:ext cx="5003785" cy="14960"/>
            </a:xfrm>
            <a:prstGeom prst="line">
              <a:avLst/>
            </a:prstGeom>
            <a:ln w="76200">
              <a:solidFill>
                <a:srgbClr val="E7AD30"/>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1845354" y="1587739"/>
            <a:ext cx="8501291" cy="4255986"/>
            <a:chOff x="281940" y="1821180"/>
            <a:chExt cx="7260590" cy="4967605"/>
          </a:xfrm>
        </p:grpSpPr>
        <p:grpSp>
          <p:nvGrpSpPr>
            <p:cNvPr id="13" name="Group 12"/>
            <p:cNvGrpSpPr/>
            <p:nvPr/>
          </p:nvGrpSpPr>
          <p:grpSpPr>
            <a:xfrm>
              <a:off x="281940" y="1821180"/>
              <a:ext cx="4528820" cy="1723390"/>
              <a:chOff x="0" y="0"/>
              <a:chExt cx="4529085" cy="1723816"/>
            </a:xfrm>
          </p:grpSpPr>
          <p:sp>
            <p:nvSpPr>
              <p:cNvPr id="15" name="Text Box 21"/>
              <p:cNvSpPr txBox="1"/>
              <p:nvPr/>
            </p:nvSpPr>
            <p:spPr>
              <a:xfrm>
                <a:off x="1366576" y="1276141"/>
                <a:ext cx="1133475" cy="447675"/>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solidFill>
                      <a:srgbClr val="2B357C"/>
                    </a:solidFill>
                    <a:effectLst/>
                    <a:ea typeface="Calibri" panose="020F0502020204030204" pitchFamily="34" charset="0"/>
                    <a:cs typeface="Arial" panose="020B0604020202020204" pitchFamily="34" charset="0"/>
                  </a:rPr>
                  <a:t>Book</a:t>
                </a:r>
                <a:endParaRPr lang="en-US" sz="1100">
                  <a:solidFill>
                    <a:srgbClr val="2B357C"/>
                  </a:solidFill>
                  <a:effectLst/>
                  <a:ea typeface="Calibri" panose="020F0502020204030204" pitchFamily="34" charset="0"/>
                  <a:cs typeface="Arial" panose="020B0604020202020204" pitchFamily="34" charset="0"/>
                </a:endParaRPr>
              </a:p>
            </p:txBody>
          </p:sp>
          <p:grpSp>
            <p:nvGrpSpPr>
              <p:cNvPr id="16" name="Group 15"/>
              <p:cNvGrpSpPr/>
              <p:nvPr/>
            </p:nvGrpSpPr>
            <p:grpSpPr>
              <a:xfrm>
                <a:off x="2833635" y="291402"/>
                <a:ext cx="1695450" cy="571500"/>
                <a:chOff x="-76200" y="0"/>
                <a:chExt cx="1695450" cy="571500"/>
              </a:xfrm>
            </p:grpSpPr>
            <p:sp>
              <p:nvSpPr>
                <p:cNvPr id="30" name="Oval 29"/>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31" name="Text Box 28"/>
                <p:cNvSpPr txBox="1"/>
                <p:nvPr/>
              </p:nvSpPr>
              <p:spPr>
                <a:xfrm>
                  <a:off x="-76200" y="161925"/>
                  <a:ext cx="1695450"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Book description</a:t>
                  </a:r>
                  <a:endParaRPr lang="en-US" sz="1100">
                    <a:solidFill>
                      <a:srgbClr val="2B357C"/>
                    </a:solidFill>
                    <a:effectLst/>
                    <a:ea typeface="Calibri" panose="020F0502020204030204" pitchFamily="34" charset="0"/>
                    <a:cs typeface="Arial" panose="020B0604020202020204" pitchFamily="34" charset="0"/>
                  </a:endParaRPr>
                </a:p>
              </p:txBody>
            </p:sp>
          </p:grpSp>
          <p:grpSp>
            <p:nvGrpSpPr>
              <p:cNvPr id="17" name="Group 16"/>
              <p:cNvGrpSpPr/>
              <p:nvPr/>
            </p:nvGrpSpPr>
            <p:grpSpPr>
              <a:xfrm>
                <a:off x="472272" y="0"/>
                <a:ext cx="1257300" cy="571500"/>
                <a:chOff x="0" y="0"/>
                <a:chExt cx="1257300" cy="571500"/>
              </a:xfrm>
            </p:grpSpPr>
            <p:sp>
              <p:nvSpPr>
                <p:cNvPr id="28" name="Oval 27"/>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29" name="Text Box 32"/>
                <p:cNvSpPr txBox="1"/>
                <p:nvPr/>
              </p:nvSpPr>
              <p:spPr>
                <a:xfrm>
                  <a:off x="104775" y="161925"/>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Book author</a:t>
                  </a:r>
                  <a:endParaRPr lang="en-US" sz="1100">
                    <a:solidFill>
                      <a:srgbClr val="2B357C"/>
                    </a:solidFill>
                    <a:effectLst/>
                    <a:ea typeface="Calibri" panose="020F0502020204030204" pitchFamily="34" charset="0"/>
                    <a:cs typeface="Arial" panose="020B0604020202020204" pitchFamily="34" charset="0"/>
                  </a:endParaRPr>
                </a:p>
              </p:txBody>
            </p:sp>
          </p:grpSp>
          <p:grpSp>
            <p:nvGrpSpPr>
              <p:cNvPr id="18" name="Group 17"/>
              <p:cNvGrpSpPr/>
              <p:nvPr/>
            </p:nvGrpSpPr>
            <p:grpSpPr>
              <a:xfrm>
                <a:off x="1728316" y="40193"/>
                <a:ext cx="1257300" cy="571500"/>
                <a:chOff x="0" y="0"/>
                <a:chExt cx="1257300" cy="571500"/>
              </a:xfrm>
            </p:grpSpPr>
            <p:sp>
              <p:nvSpPr>
                <p:cNvPr id="26" name="Oval 25"/>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27" name="Text Box 35"/>
                <p:cNvSpPr txBox="1"/>
                <p:nvPr/>
              </p:nvSpPr>
              <p:spPr>
                <a:xfrm>
                  <a:off x="104775" y="161925"/>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Book name</a:t>
                  </a:r>
                  <a:endParaRPr lang="en-US" sz="1100">
                    <a:solidFill>
                      <a:srgbClr val="2B357C"/>
                    </a:solidFill>
                    <a:effectLst/>
                    <a:ea typeface="Calibri" panose="020F0502020204030204" pitchFamily="34" charset="0"/>
                    <a:cs typeface="Arial" panose="020B0604020202020204" pitchFamily="34" charset="0"/>
                  </a:endParaRPr>
                </a:p>
              </p:txBody>
            </p:sp>
          </p:grpSp>
          <p:cxnSp>
            <p:nvCxnSpPr>
              <p:cNvPr id="19" name="Straight Connector 18"/>
              <p:cNvCxnSpPr/>
              <p:nvPr/>
            </p:nvCxnSpPr>
            <p:spPr>
              <a:xfrm flipV="1">
                <a:off x="1899138" y="743578"/>
                <a:ext cx="1085850" cy="533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1105319" y="864158"/>
                <a:ext cx="795212" cy="40559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1899138" y="562708"/>
                <a:ext cx="637309" cy="7114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562708"/>
                <a:ext cx="1252855" cy="571500"/>
                <a:chOff x="0" y="0"/>
                <a:chExt cx="1253009" cy="571500"/>
              </a:xfrm>
            </p:grpSpPr>
            <p:sp>
              <p:nvSpPr>
                <p:cNvPr id="24" name="Oval 23"/>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25" name="Text Box 52"/>
                <p:cNvSpPr txBox="1"/>
                <p:nvPr/>
              </p:nvSpPr>
              <p:spPr>
                <a:xfrm>
                  <a:off x="100484" y="160774"/>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u="sng">
                      <a:solidFill>
                        <a:srgbClr val="2B357C"/>
                      </a:solidFill>
                      <a:effectLst/>
                      <a:ea typeface="Calibri" panose="020F0502020204030204" pitchFamily="34" charset="0"/>
                      <a:cs typeface="Arial" panose="020B0604020202020204" pitchFamily="34" charset="0"/>
                    </a:rPr>
                    <a:t>Book id</a:t>
                  </a:r>
                  <a:endParaRPr lang="en-US" sz="1100">
                    <a:solidFill>
                      <a:srgbClr val="2B357C"/>
                    </a:solidFill>
                    <a:effectLst/>
                    <a:ea typeface="Calibri" panose="020F0502020204030204" pitchFamily="34" charset="0"/>
                    <a:cs typeface="Arial" panose="020B0604020202020204" pitchFamily="34" charset="0"/>
                  </a:endParaRPr>
                </a:p>
              </p:txBody>
            </p:sp>
          </p:grpSp>
          <p:cxnSp>
            <p:nvCxnSpPr>
              <p:cNvPr id="23" name="Straight Connector 22"/>
              <p:cNvCxnSpPr/>
              <p:nvPr/>
            </p:nvCxnSpPr>
            <p:spPr>
              <a:xfrm flipH="1" flipV="1">
                <a:off x="1256044" y="522514"/>
                <a:ext cx="643094" cy="7467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4220210" y="2726055"/>
              <a:ext cx="3322320" cy="2045335"/>
              <a:chOff x="0" y="0"/>
              <a:chExt cx="3322550" cy="2045363"/>
            </a:xfrm>
          </p:grpSpPr>
          <p:sp>
            <p:nvSpPr>
              <p:cNvPr id="33" name="Text Box 23"/>
              <p:cNvSpPr txBox="1"/>
              <p:nvPr/>
            </p:nvSpPr>
            <p:spPr>
              <a:xfrm>
                <a:off x="1065125" y="1597688"/>
                <a:ext cx="1133475" cy="447675"/>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600">
                    <a:solidFill>
                      <a:srgbClr val="2B357C"/>
                    </a:solidFill>
                    <a:effectLst/>
                    <a:ea typeface="Calibri" panose="020F0502020204030204" pitchFamily="34" charset="0"/>
                    <a:cs typeface="Arial" panose="020B0604020202020204" pitchFamily="34" charset="0"/>
                  </a:rPr>
                  <a:t>Admin</a:t>
                </a:r>
                <a:endParaRPr lang="en-US" sz="1100">
                  <a:solidFill>
                    <a:srgbClr val="2B357C"/>
                  </a:solidFill>
                  <a:effectLst/>
                  <a:ea typeface="Calibri" panose="020F0502020204030204" pitchFamily="34" charset="0"/>
                  <a:cs typeface="Arial" panose="020B0604020202020204" pitchFamily="34" charset="0"/>
                </a:endParaRPr>
              </a:p>
            </p:txBody>
          </p:sp>
          <p:grpSp>
            <p:nvGrpSpPr>
              <p:cNvPr id="34" name="Group 33"/>
              <p:cNvGrpSpPr/>
              <p:nvPr/>
            </p:nvGrpSpPr>
            <p:grpSpPr>
              <a:xfrm>
                <a:off x="1949380" y="442128"/>
                <a:ext cx="1373170" cy="571500"/>
                <a:chOff x="0" y="0"/>
                <a:chExt cx="1373170" cy="571500"/>
              </a:xfrm>
            </p:grpSpPr>
            <p:sp>
              <p:nvSpPr>
                <p:cNvPr id="44" name="Oval 43"/>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45" name="Text Box 46"/>
                <p:cNvSpPr txBox="1"/>
                <p:nvPr/>
              </p:nvSpPr>
              <p:spPr>
                <a:xfrm>
                  <a:off x="220645" y="100379"/>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Name</a:t>
                  </a:r>
                  <a:endParaRPr lang="en-US" sz="1100">
                    <a:solidFill>
                      <a:srgbClr val="2B357C"/>
                    </a:solidFill>
                    <a:effectLst/>
                    <a:ea typeface="Calibri" panose="020F0502020204030204" pitchFamily="34" charset="0"/>
                    <a:cs typeface="Arial" panose="020B0604020202020204" pitchFamily="34" charset="0"/>
                  </a:endParaRPr>
                </a:p>
              </p:txBody>
            </p:sp>
          </p:grpSp>
          <p:grpSp>
            <p:nvGrpSpPr>
              <p:cNvPr id="35" name="Group 34"/>
              <p:cNvGrpSpPr/>
              <p:nvPr/>
            </p:nvGrpSpPr>
            <p:grpSpPr>
              <a:xfrm>
                <a:off x="1055077" y="0"/>
                <a:ext cx="1397635" cy="571500"/>
                <a:chOff x="0" y="0"/>
                <a:chExt cx="1397977" cy="571500"/>
              </a:xfrm>
            </p:grpSpPr>
            <p:sp>
              <p:nvSpPr>
                <p:cNvPr id="42" name="Oval 41"/>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43" name="Text Box 49"/>
                <p:cNvSpPr txBox="1"/>
                <p:nvPr/>
              </p:nvSpPr>
              <p:spPr>
                <a:xfrm>
                  <a:off x="245452" y="150411"/>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Email</a:t>
                  </a:r>
                  <a:endParaRPr lang="en-US" sz="1100">
                    <a:solidFill>
                      <a:srgbClr val="2B357C"/>
                    </a:solidFill>
                    <a:effectLst/>
                    <a:ea typeface="Calibri" panose="020F0502020204030204" pitchFamily="34" charset="0"/>
                    <a:cs typeface="Arial" panose="020B0604020202020204" pitchFamily="34" charset="0"/>
                  </a:endParaRPr>
                </a:p>
              </p:txBody>
            </p:sp>
          </p:grpSp>
          <p:grpSp>
            <p:nvGrpSpPr>
              <p:cNvPr id="36" name="Group 35"/>
              <p:cNvGrpSpPr/>
              <p:nvPr/>
            </p:nvGrpSpPr>
            <p:grpSpPr>
              <a:xfrm>
                <a:off x="0" y="331596"/>
                <a:ext cx="1303020" cy="571500"/>
                <a:chOff x="0" y="0"/>
                <a:chExt cx="1303250" cy="571500"/>
              </a:xfrm>
            </p:grpSpPr>
            <p:sp>
              <p:nvSpPr>
                <p:cNvPr id="40" name="Oval 39"/>
                <p:cNvSpPr/>
                <p:nvPr/>
              </p:nvSpPr>
              <p:spPr>
                <a:xfrm>
                  <a:off x="0" y="0"/>
                  <a:ext cx="1104900"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41" name="Text Box 57"/>
                <p:cNvSpPr txBox="1"/>
                <p:nvPr/>
              </p:nvSpPr>
              <p:spPr>
                <a:xfrm>
                  <a:off x="150725" y="140677"/>
                  <a:ext cx="1152525"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u="sng">
                      <a:solidFill>
                        <a:srgbClr val="2B357C"/>
                      </a:solidFill>
                      <a:effectLst/>
                      <a:ea typeface="Calibri" panose="020F0502020204030204" pitchFamily="34" charset="0"/>
                      <a:cs typeface="Arial" panose="020B0604020202020204" pitchFamily="34" charset="0"/>
                    </a:rPr>
                    <a:t>Password</a:t>
                  </a:r>
                  <a:endParaRPr lang="en-US" sz="1100">
                    <a:solidFill>
                      <a:srgbClr val="2B357C"/>
                    </a:solidFill>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100" u="none" strike="noStrike">
                      <a:solidFill>
                        <a:srgbClr val="2B357C"/>
                      </a:solidFill>
                      <a:effectLst/>
                      <a:ea typeface="Calibri" panose="020F0502020204030204" pitchFamily="34" charset="0"/>
                      <a:cs typeface="Arial" panose="020B0604020202020204" pitchFamily="34" charset="0"/>
                    </a:rPr>
                    <a:t> </a:t>
                  </a:r>
                  <a:endParaRPr lang="en-US" sz="1100">
                    <a:solidFill>
                      <a:srgbClr val="2B357C"/>
                    </a:solidFill>
                    <a:effectLst/>
                    <a:ea typeface="Calibri" panose="020F0502020204030204" pitchFamily="34" charset="0"/>
                    <a:cs typeface="Arial" panose="020B0604020202020204" pitchFamily="34" charset="0"/>
                  </a:endParaRPr>
                </a:p>
              </p:txBody>
            </p:sp>
          </p:grpSp>
          <p:cxnSp>
            <p:nvCxnSpPr>
              <p:cNvPr id="37" name="Straight Connector 36"/>
              <p:cNvCxnSpPr/>
              <p:nvPr/>
            </p:nvCxnSpPr>
            <p:spPr>
              <a:xfrm flipV="1">
                <a:off x="1728316" y="1014884"/>
                <a:ext cx="864787" cy="59285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flipH="1" flipV="1">
                <a:off x="1537398" y="572756"/>
                <a:ext cx="210541" cy="100927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flipV="1">
                <a:off x="934497" y="834014"/>
                <a:ext cx="812953" cy="74714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6" name="Group 45"/>
            <p:cNvGrpSpPr/>
            <p:nvPr/>
          </p:nvGrpSpPr>
          <p:grpSpPr>
            <a:xfrm>
              <a:off x="313055" y="5062220"/>
              <a:ext cx="4438015" cy="1726565"/>
              <a:chOff x="0" y="0"/>
              <a:chExt cx="4438194" cy="1727060"/>
            </a:xfrm>
          </p:grpSpPr>
          <p:sp>
            <p:nvSpPr>
              <p:cNvPr id="47" name="Text Box 22"/>
              <p:cNvSpPr txBox="1"/>
              <p:nvPr/>
            </p:nvSpPr>
            <p:spPr>
              <a:xfrm>
                <a:off x="1547384" y="0"/>
                <a:ext cx="1639953" cy="447675"/>
              </a:xfrm>
              <a:prstGeom prst="rect">
                <a:avLst/>
              </a:prstGeom>
              <a:solidFill>
                <a:schemeClr val="bg1"/>
              </a:solidFill>
              <a:ln w="6350">
                <a:solidFill>
                  <a:prstClr val="black"/>
                </a:solid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gn="ctr">
                  <a:lnSpc>
                    <a:spcPct val="107000"/>
                  </a:lnSpc>
                  <a:spcBef>
                    <a:spcPts val="0"/>
                  </a:spcBef>
                  <a:spcAft>
                    <a:spcPts val="800"/>
                  </a:spcAft>
                </a:pPr>
                <a:r>
                  <a:rPr lang="en-US" sz="1400" dirty="0" smtClean="0">
                    <a:solidFill>
                      <a:srgbClr val="2B357C"/>
                    </a:solidFill>
                    <a:effectLst/>
                    <a:ea typeface="Calibri" panose="020F0502020204030204" pitchFamily="34" charset="0"/>
                    <a:cs typeface="Arial" panose="020B0604020202020204" pitchFamily="34" charset="0"/>
                  </a:rPr>
                  <a:t>Student</a:t>
                </a:r>
                <a:endParaRPr lang="en-US" sz="1100" dirty="0">
                  <a:solidFill>
                    <a:srgbClr val="2B357C"/>
                  </a:solidFill>
                  <a:effectLst/>
                  <a:ea typeface="Calibri" panose="020F0502020204030204" pitchFamily="34" charset="0"/>
                  <a:cs typeface="Arial" panose="020B0604020202020204" pitchFamily="34" charset="0"/>
                </a:endParaRPr>
              </a:p>
            </p:txBody>
          </p:sp>
          <p:cxnSp>
            <p:nvCxnSpPr>
              <p:cNvPr id="48" name="Straight Connector 47"/>
              <p:cNvCxnSpPr/>
              <p:nvPr/>
            </p:nvCxnSpPr>
            <p:spPr>
              <a:xfrm flipH="1" flipV="1">
                <a:off x="2301072" y="452175"/>
                <a:ext cx="1126616" cy="54025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a:xfrm>
                <a:off x="894303" y="1155560"/>
                <a:ext cx="1152383" cy="571500"/>
                <a:chOff x="0" y="0"/>
                <a:chExt cx="1152383" cy="571500"/>
              </a:xfrm>
            </p:grpSpPr>
            <p:sp>
              <p:nvSpPr>
                <p:cNvPr id="62" name="Oval 61"/>
                <p:cNvSpPr/>
                <p:nvPr/>
              </p:nvSpPr>
              <p:spPr>
                <a:xfrm>
                  <a:off x="0" y="0"/>
                  <a:ext cx="1104764"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63" name="Text Box 70"/>
                <p:cNvSpPr txBox="1"/>
                <p:nvPr/>
              </p:nvSpPr>
              <p:spPr>
                <a:xfrm>
                  <a:off x="0" y="160774"/>
                  <a:ext cx="1152383"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Student name</a:t>
                  </a:r>
                  <a:endParaRPr lang="en-US" sz="1100">
                    <a:solidFill>
                      <a:srgbClr val="2B357C"/>
                    </a:solidFill>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 </a:t>
                  </a:r>
                  <a:endParaRPr lang="en-US" sz="1100">
                    <a:solidFill>
                      <a:srgbClr val="2B357C"/>
                    </a:solidFill>
                    <a:effectLst/>
                    <a:ea typeface="Calibri" panose="020F0502020204030204" pitchFamily="34" charset="0"/>
                    <a:cs typeface="Arial" panose="020B0604020202020204" pitchFamily="34" charset="0"/>
                  </a:endParaRPr>
                </a:p>
              </p:txBody>
            </p:sp>
          </p:grpSp>
          <p:grpSp>
            <p:nvGrpSpPr>
              <p:cNvPr id="50" name="Group 49"/>
              <p:cNvGrpSpPr/>
              <p:nvPr/>
            </p:nvGrpSpPr>
            <p:grpSpPr>
              <a:xfrm>
                <a:off x="3285811" y="914400"/>
                <a:ext cx="1152383" cy="571500"/>
                <a:chOff x="0" y="0"/>
                <a:chExt cx="1152383" cy="571500"/>
              </a:xfrm>
            </p:grpSpPr>
            <p:sp>
              <p:nvSpPr>
                <p:cNvPr id="60" name="Text Box 71"/>
                <p:cNvSpPr txBox="1"/>
                <p:nvPr/>
              </p:nvSpPr>
              <p:spPr>
                <a:xfrm>
                  <a:off x="0" y="160773"/>
                  <a:ext cx="1152383"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 Student class</a:t>
                  </a:r>
                  <a:endParaRPr lang="en-US" sz="1100">
                    <a:solidFill>
                      <a:srgbClr val="2B357C"/>
                    </a:solidFill>
                    <a:effectLst/>
                    <a:ea typeface="Calibri" panose="020F0502020204030204" pitchFamily="34" charset="0"/>
                    <a:cs typeface="Arial" panose="020B0604020202020204" pitchFamily="34" charset="0"/>
                  </a:endParaRPr>
                </a:p>
              </p:txBody>
            </p:sp>
            <p:sp>
              <p:nvSpPr>
                <p:cNvPr id="61" name="Oval 60"/>
                <p:cNvSpPr/>
                <p:nvPr/>
              </p:nvSpPr>
              <p:spPr>
                <a:xfrm>
                  <a:off x="0" y="0"/>
                  <a:ext cx="1104764"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grpSp>
          <p:grpSp>
            <p:nvGrpSpPr>
              <p:cNvPr id="51" name="Group 50"/>
              <p:cNvGrpSpPr/>
              <p:nvPr/>
            </p:nvGrpSpPr>
            <p:grpSpPr>
              <a:xfrm>
                <a:off x="2130250" y="1135463"/>
                <a:ext cx="1497204" cy="571500"/>
                <a:chOff x="0" y="0"/>
                <a:chExt cx="1497204" cy="571500"/>
              </a:xfrm>
            </p:grpSpPr>
            <p:sp>
              <p:nvSpPr>
                <p:cNvPr id="58" name="Text Box 72"/>
                <p:cNvSpPr txBox="1"/>
                <p:nvPr/>
              </p:nvSpPr>
              <p:spPr>
                <a:xfrm>
                  <a:off x="0" y="120580"/>
                  <a:ext cx="1497204"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Student contact</a:t>
                  </a:r>
                  <a:endParaRPr lang="en-US" sz="1100">
                    <a:solidFill>
                      <a:srgbClr val="2B357C"/>
                    </a:solidFill>
                    <a:effectLst/>
                    <a:ea typeface="Calibri" panose="020F0502020204030204" pitchFamily="34" charset="0"/>
                    <a:cs typeface="Arial" panose="020B0604020202020204" pitchFamily="34" charset="0"/>
                  </a:endParaRPr>
                </a:p>
              </p:txBody>
            </p:sp>
            <p:sp>
              <p:nvSpPr>
                <p:cNvPr id="59" name="Oval 58"/>
                <p:cNvSpPr/>
                <p:nvPr/>
              </p:nvSpPr>
              <p:spPr>
                <a:xfrm>
                  <a:off x="50242" y="0"/>
                  <a:ext cx="1104764"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grpSp>
          <p:grpSp>
            <p:nvGrpSpPr>
              <p:cNvPr id="52" name="Group 51"/>
              <p:cNvGrpSpPr/>
              <p:nvPr/>
            </p:nvGrpSpPr>
            <p:grpSpPr>
              <a:xfrm>
                <a:off x="0" y="582804"/>
                <a:ext cx="1152383" cy="571500"/>
                <a:chOff x="0" y="0"/>
                <a:chExt cx="1152383" cy="571500"/>
              </a:xfrm>
            </p:grpSpPr>
            <p:sp>
              <p:nvSpPr>
                <p:cNvPr id="56" name="Oval 55"/>
                <p:cNvSpPr/>
                <p:nvPr/>
              </p:nvSpPr>
              <p:spPr>
                <a:xfrm>
                  <a:off x="0" y="0"/>
                  <a:ext cx="1104764" cy="571500"/>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57" name="Text Box 80"/>
                <p:cNvSpPr txBox="1"/>
                <p:nvPr/>
              </p:nvSpPr>
              <p:spPr>
                <a:xfrm>
                  <a:off x="0" y="160774"/>
                  <a:ext cx="1152383" cy="36195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u="sng">
                      <a:solidFill>
                        <a:srgbClr val="2B357C"/>
                      </a:solidFill>
                      <a:effectLst/>
                      <a:ea typeface="Calibri" panose="020F0502020204030204" pitchFamily="34" charset="0"/>
                      <a:cs typeface="Arial" panose="020B0604020202020204" pitchFamily="34" charset="0"/>
                    </a:rPr>
                    <a:t>Student RollNo</a:t>
                  </a:r>
                  <a:endParaRPr lang="en-US" sz="1100">
                    <a:solidFill>
                      <a:srgbClr val="2B357C"/>
                    </a:solidFill>
                    <a:effectLst/>
                    <a:ea typeface="Calibri" panose="020F0502020204030204" pitchFamily="34" charset="0"/>
                    <a:cs typeface="Arial" panose="020B0604020202020204" pitchFamily="34" charset="0"/>
                  </a:endParaRPr>
                </a:p>
                <a:p>
                  <a:pPr marL="0" marR="0">
                    <a:lnSpc>
                      <a:spcPct val="107000"/>
                    </a:lnSpc>
                    <a:spcBef>
                      <a:spcPts val="0"/>
                    </a:spcBef>
                    <a:spcAft>
                      <a:spcPts val="800"/>
                    </a:spcAft>
                  </a:pPr>
                  <a:r>
                    <a:rPr lang="en-US" sz="1200">
                      <a:solidFill>
                        <a:srgbClr val="2B357C"/>
                      </a:solidFill>
                      <a:effectLst/>
                      <a:ea typeface="Calibri" panose="020F0502020204030204" pitchFamily="34" charset="0"/>
                      <a:cs typeface="Arial" panose="020B0604020202020204" pitchFamily="34" charset="0"/>
                    </a:rPr>
                    <a:t> </a:t>
                  </a:r>
                  <a:endParaRPr lang="en-US" sz="1100">
                    <a:solidFill>
                      <a:srgbClr val="2B357C"/>
                    </a:solidFill>
                    <a:effectLst/>
                    <a:ea typeface="Calibri" panose="020F0502020204030204" pitchFamily="34" charset="0"/>
                    <a:cs typeface="Arial" panose="020B0604020202020204" pitchFamily="34" charset="0"/>
                  </a:endParaRPr>
                </a:p>
              </p:txBody>
            </p:sp>
          </p:grpSp>
          <p:cxnSp>
            <p:nvCxnSpPr>
              <p:cNvPr id="53" name="Straight Connector 52"/>
              <p:cNvCxnSpPr>
                <a:stCxn id="59" idx="0"/>
              </p:cNvCxnSpPr>
              <p:nvPr/>
            </p:nvCxnSpPr>
            <p:spPr>
              <a:xfrm flipH="1" flipV="1">
                <a:off x="2300979" y="452046"/>
                <a:ext cx="431785" cy="6830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1547446" y="452175"/>
                <a:ext cx="756069" cy="703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flipV="1">
                <a:off x="1014883" y="452175"/>
                <a:ext cx="1197737" cy="539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4" name="Diamond 63"/>
            <p:cNvSpPr/>
            <p:nvPr/>
          </p:nvSpPr>
          <p:spPr>
            <a:xfrm>
              <a:off x="1969770" y="3980180"/>
              <a:ext cx="810260" cy="833755"/>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65" name="Text Box 86"/>
            <p:cNvSpPr txBox="1"/>
            <p:nvPr/>
          </p:nvSpPr>
          <p:spPr>
            <a:xfrm>
              <a:off x="2056130" y="4232910"/>
              <a:ext cx="811530" cy="2908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2B357C"/>
                  </a:solidFill>
                  <a:effectLst/>
                  <a:ea typeface="Calibri" panose="020F0502020204030204" pitchFamily="34" charset="0"/>
                  <a:cs typeface="Arial" panose="020B0604020202020204" pitchFamily="34" charset="0"/>
                </a:rPr>
                <a:t>Borrows</a:t>
              </a:r>
            </a:p>
          </p:txBody>
        </p:sp>
        <p:sp>
          <p:nvSpPr>
            <p:cNvPr id="66" name="Diamond 65"/>
            <p:cNvSpPr/>
            <p:nvPr/>
          </p:nvSpPr>
          <p:spPr>
            <a:xfrm rot="18294600">
              <a:off x="3388678" y="3530917"/>
              <a:ext cx="810260" cy="833755"/>
            </a:xfrm>
            <a:prstGeom prst="diamond">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67" name="Text Box 88"/>
            <p:cNvSpPr txBox="1"/>
            <p:nvPr/>
          </p:nvSpPr>
          <p:spPr>
            <a:xfrm rot="18130988">
              <a:off x="3409950" y="3761740"/>
              <a:ext cx="811530" cy="29083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100">
                  <a:solidFill>
                    <a:srgbClr val="2B357C"/>
                  </a:solidFill>
                  <a:effectLst/>
                  <a:ea typeface="Calibri" panose="020F0502020204030204" pitchFamily="34" charset="0"/>
                  <a:cs typeface="Arial" panose="020B0604020202020204" pitchFamily="34" charset="0"/>
                </a:rPr>
                <a:t>Maintains</a:t>
              </a:r>
            </a:p>
          </p:txBody>
        </p:sp>
        <p:cxnSp>
          <p:nvCxnSpPr>
            <p:cNvPr id="68" name="Straight Connector 67"/>
            <p:cNvCxnSpPr/>
            <p:nvPr/>
          </p:nvCxnSpPr>
          <p:spPr>
            <a:xfrm>
              <a:off x="2357755" y="3559810"/>
              <a:ext cx="0" cy="4216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2371090" y="4771390"/>
              <a:ext cx="0" cy="3054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2780665" y="3559810"/>
              <a:ext cx="670560" cy="1587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4119245" y="4152900"/>
              <a:ext cx="1165225" cy="36449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2" name="Freeform 71"/>
            <p:cNvSpPr/>
            <p:nvPr/>
          </p:nvSpPr>
          <p:spPr>
            <a:xfrm>
              <a:off x="2512695" y="3409315"/>
              <a:ext cx="492125" cy="220980"/>
            </a:xfrm>
            <a:custGeom>
              <a:avLst/>
              <a:gdLst>
                <a:gd name="connsiteX0" fmla="*/ 271305 w 492369"/>
                <a:gd name="connsiteY0" fmla="*/ 0 h 221063"/>
                <a:gd name="connsiteX1" fmla="*/ 492369 w 492369"/>
                <a:gd name="connsiteY1" fmla="*/ 221063 h 221063"/>
                <a:gd name="connsiteX2" fmla="*/ 0 w 492369"/>
                <a:gd name="connsiteY2" fmla="*/ 160773 h 221063"/>
              </a:gdLst>
              <a:ahLst/>
              <a:cxnLst>
                <a:cxn ang="0">
                  <a:pos x="connsiteX0" y="connsiteY0"/>
                </a:cxn>
                <a:cxn ang="0">
                  <a:pos x="connsiteX1" y="connsiteY1"/>
                </a:cxn>
                <a:cxn ang="0">
                  <a:pos x="connsiteX2" y="connsiteY2"/>
                </a:cxn>
              </a:cxnLst>
              <a:rect l="l" t="t" r="r" b="b"/>
              <a:pathLst>
                <a:path w="492369" h="221063">
                  <a:moveTo>
                    <a:pt x="271305" y="0"/>
                  </a:moveTo>
                  <a:lnTo>
                    <a:pt x="492369" y="221063"/>
                  </a:lnTo>
                  <a:lnTo>
                    <a:pt x="0" y="160773"/>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sp>
          <p:nvSpPr>
            <p:cNvPr id="73" name="Freeform 72"/>
            <p:cNvSpPr/>
            <p:nvPr/>
          </p:nvSpPr>
          <p:spPr>
            <a:xfrm>
              <a:off x="2150110" y="3545840"/>
              <a:ext cx="329565" cy="254635"/>
            </a:xfrm>
            <a:custGeom>
              <a:avLst/>
              <a:gdLst>
                <a:gd name="connsiteX0" fmla="*/ 0 w 329852"/>
                <a:gd name="connsiteY0" fmla="*/ 8351 h 254696"/>
                <a:gd name="connsiteX1" fmla="*/ 212943 w 329852"/>
                <a:gd name="connsiteY1" fmla="*/ 254696 h 254696"/>
                <a:gd name="connsiteX2" fmla="*/ 329852 w 329852"/>
                <a:gd name="connsiteY2" fmla="*/ 0 h 254696"/>
              </a:gdLst>
              <a:ahLst/>
              <a:cxnLst>
                <a:cxn ang="0">
                  <a:pos x="connsiteX0" y="connsiteY0"/>
                </a:cxn>
                <a:cxn ang="0">
                  <a:pos x="connsiteX1" y="connsiteY1"/>
                </a:cxn>
                <a:cxn ang="0">
                  <a:pos x="connsiteX2" y="connsiteY2"/>
                </a:cxn>
              </a:cxnLst>
              <a:rect l="l" t="t" r="r" b="b"/>
              <a:pathLst>
                <a:path w="329852" h="254696">
                  <a:moveTo>
                    <a:pt x="0" y="8351"/>
                  </a:moveTo>
                  <a:lnTo>
                    <a:pt x="212943" y="254696"/>
                  </a:lnTo>
                  <a:lnTo>
                    <a:pt x="329852" y="0"/>
                  </a:lnTo>
                </a:path>
              </a:pathLst>
            </a:cu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solidFill>
                  <a:srgbClr val="2B357C"/>
                </a:solidFill>
              </a:endParaRPr>
            </a:p>
          </p:txBody>
        </p:sp>
        <p:cxnSp>
          <p:nvCxnSpPr>
            <p:cNvPr id="74" name="Straight Connector 73"/>
            <p:cNvCxnSpPr/>
            <p:nvPr/>
          </p:nvCxnSpPr>
          <p:spPr>
            <a:xfrm>
              <a:off x="2187575" y="4964430"/>
              <a:ext cx="339725"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flipV="1">
              <a:off x="5094605" y="4302760"/>
              <a:ext cx="62865" cy="4133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5" name="Rectangle 63"/>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8" name="Rectangle 80"/>
          <p:cNvSpPr>
            <a:spLocks noChangeArrowheads="1"/>
          </p:cNvSpPr>
          <p:nvPr/>
        </p:nvSpPr>
        <p:spPr bwMode="auto">
          <a:xfrm>
            <a:off x="0" y="45720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700512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TotalTime>
  <Words>624</Words>
  <Application>Microsoft Office PowerPoint</Application>
  <PresentationFormat>Widescreen</PresentationFormat>
  <Paragraphs>117</Paragraphs>
  <Slides>16</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Microsoft YaHei UI</vt:lpstr>
      <vt:lpstr>Arial</vt:lpstr>
      <vt:lpstr>Calibri</vt:lpstr>
      <vt:lpstr>Calibri Light</vt:lpstr>
      <vt:lpstr>Century Gothic</vt:lpstr>
      <vt:lpstr>LEMON MILK</vt:lpstr>
      <vt:lpstr>Monotype Corsiva</vt:lpstr>
      <vt:lpstr>Old English Text MT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58</cp:revision>
  <dcterms:created xsi:type="dcterms:W3CDTF">2022-12-26T15:54:43Z</dcterms:created>
  <dcterms:modified xsi:type="dcterms:W3CDTF">2022-12-28T07:41:27Z</dcterms:modified>
</cp:coreProperties>
</file>