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4" r:id="rId7"/>
    <p:sldId id="275" r:id="rId8"/>
    <p:sldId id="261" r:id="rId9"/>
    <p:sldId id="263" r:id="rId10"/>
    <p:sldId id="262" r:id="rId11"/>
    <p:sldId id="268" r:id="rId12"/>
    <p:sldId id="264" r:id="rId13"/>
    <p:sldId id="265" r:id="rId14"/>
    <p:sldId id="266" r:id="rId15"/>
    <p:sldId id="267" r:id="rId16"/>
    <p:sldId id="269" r:id="rId17"/>
    <p:sldId id="270" r:id="rId18"/>
    <p:sldId id="271" r:id="rId19"/>
    <p:sldId id="272" r:id="rId20"/>
    <p:sldId id="27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46" y="3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smtClean="0">
                <a:latin typeface="+mn-lt"/>
              </a:rPr>
              <a:t>FARMER SHOP</a:t>
            </a:r>
            <a:endParaRPr lang="en-IN" sz="4800" b="1" dirty="0">
              <a:latin typeface="+mn-lt"/>
            </a:endParaRPr>
          </a:p>
        </p:txBody>
      </p:sp>
      <p:sp>
        <p:nvSpPr>
          <p:cNvPr id="3" name="TextBox 2"/>
          <p:cNvSpPr txBox="1"/>
          <p:nvPr/>
        </p:nvSpPr>
        <p:spPr>
          <a:xfrm>
            <a:off x="457200" y="2286000"/>
            <a:ext cx="8305800" cy="2554545"/>
          </a:xfrm>
          <a:prstGeom prst="rect">
            <a:avLst/>
          </a:prstGeom>
          <a:noFill/>
        </p:spPr>
        <p:txBody>
          <a:bodyPr wrap="square" rtlCol="0">
            <a:spAutoFit/>
          </a:bodyPr>
          <a:lstStyle/>
          <a:p>
            <a:pPr>
              <a:lnSpc>
                <a:spcPct val="200000"/>
              </a:lnSpc>
            </a:pPr>
            <a:r>
              <a:rPr lang="en-IN" sz="2000" b="1" dirty="0" smtClean="0"/>
              <a:t>Name 	:</a:t>
            </a:r>
          </a:p>
          <a:p>
            <a:pPr>
              <a:lnSpc>
                <a:spcPct val="200000"/>
              </a:lnSpc>
            </a:pPr>
            <a:r>
              <a:rPr lang="en-IN" sz="2000" b="1" dirty="0" smtClean="0"/>
              <a:t>College	:</a:t>
            </a:r>
          </a:p>
          <a:p>
            <a:pPr>
              <a:lnSpc>
                <a:spcPct val="200000"/>
              </a:lnSpc>
            </a:pPr>
            <a:r>
              <a:rPr lang="en-IN" sz="2000" b="1" dirty="0" smtClean="0"/>
              <a:t>Class	:</a:t>
            </a:r>
          </a:p>
          <a:p>
            <a:pPr>
              <a:lnSpc>
                <a:spcPct val="200000"/>
              </a:lnSpc>
            </a:pPr>
            <a:r>
              <a:rPr lang="en-IN" sz="2000" b="1" dirty="0" smtClean="0"/>
              <a:t>Year	:</a:t>
            </a:r>
            <a:endParaRPr lang="en-IN" sz="2000" b="1" dirty="0"/>
          </a:p>
        </p:txBody>
      </p:sp>
    </p:spTree>
    <p:extLst>
      <p:ext uri="{BB962C8B-B14F-4D97-AF65-F5344CB8AC3E}">
        <p14:creationId xmlns:p14="http://schemas.microsoft.com/office/powerpoint/2010/main" val="2202056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BACKEND / SERVER SIDE LANGUAGES</a:t>
            </a:r>
            <a:endParaRPr lang="en-IN" sz="3600" b="1" dirty="0"/>
          </a:p>
        </p:txBody>
      </p:sp>
      <p:sp>
        <p:nvSpPr>
          <p:cNvPr id="3" name="TextBox 2"/>
          <p:cNvSpPr txBox="1"/>
          <p:nvPr/>
        </p:nvSpPr>
        <p:spPr>
          <a:xfrm>
            <a:off x="228600" y="1447800"/>
            <a:ext cx="8457488" cy="5355312"/>
          </a:xfrm>
          <a:prstGeom prst="rect">
            <a:avLst/>
          </a:prstGeom>
          <a:noFill/>
        </p:spPr>
        <p:txBody>
          <a:bodyPr wrap="square" rtlCol="0">
            <a:spAutoFit/>
          </a:bodyPr>
          <a:lstStyle/>
          <a:p>
            <a:pPr algn="just"/>
            <a:r>
              <a:rPr lang="en-IN" b="1" dirty="0" smtClean="0"/>
              <a:t>1)    Python:</a:t>
            </a:r>
            <a:endParaRPr lang="en-IN" b="1" dirty="0"/>
          </a:p>
          <a:p>
            <a:pPr marL="742950" lvl="1" indent="-285750" algn="just">
              <a:buFont typeface="Arial" panose="020B0604020202020204" pitchFamily="34" charset="0"/>
              <a:buChar char="•"/>
            </a:pPr>
            <a:r>
              <a:rPr lang="en-IN" dirty="0"/>
              <a:t>Python is a popular programming language. It was created by Guido van Rossum, and released in 1991</a:t>
            </a:r>
            <a:r>
              <a:rPr lang="en-IN" dirty="0" smtClean="0"/>
              <a:t>.</a:t>
            </a:r>
          </a:p>
          <a:p>
            <a:pPr marL="742950" lvl="1" indent="-285750" algn="just">
              <a:buFont typeface="Arial" panose="020B0604020202020204" pitchFamily="34" charset="0"/>
              <a:buChar char="•"/>
            </a:pPr>
            <a:r>
              <a:rPr lang="en-IN" dirty="0"/>
              <a:t>It is used for</a:t>
            </a:r>
            <a:r>
              <a:rPr lang="en-IN" dirty="0" smtClean="0"/>
              <a:t>:  </a:t>
            </a:r>
            <a:r>
              <a:rPr lang="en-IN" dirty="0"/>
              <a:t>web development (server-side</a:t>
            </a:r>
            <a:r>
              <a:rPr lang="en-IN" dirty="0" smtClean="0"/>
              <a:t>), </a:t>
            </a:r>
            <a:r>
              <a:rPr lang="en-IN" dirty="0"/>
              <a:t>software development</a:t>
            </a:r>
            <a:r>
              <a:rPr lang="en-IN" dirty="0" smtClean="0"/>
              <a:t>, </a:t>
            </a:r>
            <a:r>
              <a:rPr lang="en-IN" dirty="0"/>
              <a:t>system scripting.</a:t>
            </a:r>
          </a:p>
          <a:p>
            <a:pPr marL="742950" lvl="1" indent="-285750" algn="just">
              <a:buFont typeface="Arial" panose="020B0604020202020204" pitchFamily="34" charset="0"/>
              <a:buChar char="•"/>
            </a:pPr>
            <a:r>
              <a:rPr lang="en-IN" dirty="0"/>
              <a:t>Python was designed for readability, and has some similarities to the English language with influence from mathematics.</a:t>
            </a:r>
          </a:p>
          <a:p>
            <a:pPr marL="742950" lvl="1" indent="-285750" algn="just">
              <a:buFont typeface="Arial" panose="020B0604020202020204" pitchFamily="34" charset="0"/>
              <a:buChar char="•"/>
            </a:pPr>
            <a:r>
              <a:rPr lang="en-IN" dirty="0"/>
              <a:t>Python relies on indentation, using whitespace, to define scope; such as the scope of loops, functions and classes. Other programming languages often use curly-brackets for this purpose</a:t>
            </a:r>
            <a:r>
              <a:rPr lang="en-IN" dirty="0" smtClean="0"/>
              <a:t>.</a:t>
            </a:r>
            <a:endParaRPr lang="en-IN" dirty="0"/>
          </a:p>
          <a:p>
            <a:pPr marL="742950" lvl="1" indent="-285750" algn="just">
              <a:buFont typeface="Arial" panose="020B0604020202020204" pitchFamily="34" charset="0"/>
              <a:buChar char="•"/>
            </a:pPr>
            <a:endParaRPr lang="en-IN" dirty="0"/>
          </a:p>
          <a:p>
            <a:pPr lvl="1" algn="just"/>
            <a:endParaRPr lang="en-IN" dirty="0"/>
          </a:p>
          <a:p>
            <a:pPr algn="just"/>
            <a:r>
              <a:rPr lang="en-IN" b="1" dirty="0" smtClean="0"/>
              <a:t>2 </a:t>
            </a:r>
            <a:r>
              <a:rPr lang="en-IN" b="1" dirty="0"/>
              <a:t>)    </a:t>
            </a:r>
            <a:r>
              <a:rPr lang="en-IN" b="1" dirty="0" smtClean="0"/>
              <a:t>Django:</a:t>
            </a:r>
            <a:endParaRPr lang="en-IN" b="1" dirty="0"/>
          </a:p>
          <a:p>
            <a:pPr marL="742950" lvl="1" indent="-285750">
              <a:buFont typeface="Arial" panose="020B0604020202020204" pitchFamily="34" charset="0"/>
              <a:buChar char="•"/>
            </a:pPr>
            <a:r>
              <a:rPr lang="en-IN" dirty="0"/>
              <a:t>Django is a high-level Python web framework that encourages rapid development and clean, pragmatic design. Built by experienced developers, it takes care of much of the hassle of web development, so you can focus on writing your app without needing to reinvent the wheel. It’s free and open source.</a:t>
            </a:r>
          </a:p>
          <a:p>
            <a:pPr marL="742950" lvl="1" indent="-285750" algn="just">
              <a:buFont typeface="Arial" panose="020B0604020202020204" pitchFamily="34" charset="0"/>
              <a:buChar char="•"/>
            </a:pPr>
            <a:endParaRPr lang="en-IN" dirty="0"/>
          </a:p>
        </p:txBody>
      </p:sp>
    </p:spTree>
    <p:extLst>
      <p:ext uri="{BB962C8B-B14F-4D97-AF65-F5344CB8AC3E}">
        <p14:creationId xmlns:p14="http://schemas.microsoft.com/office/powerpoint/2010/main" val="3016451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DATABASE</a:t>
            </a:r>
            <a:endParaRPr lang="en-IN" sz="3600" b="1" dirty="0"/>
          </a:p>
        </p:txBody>
      </p:sp>
      <p:sp>
        <p:nvSpPr>
          <p:cNvPr id="3" name="TextBox 2"/>
          <p:cNvSpPr txBox="1"/>
          <p:nvPr/>
        </p:nvSpPr>
        <p:spPr>
          <a:xfrm>
            <a:off x="228600" y="1447800"/>
            <a:ext cx="8457488" cy="3693319"/>
          </a:xfrm>
          <a:prstGeom prst="rect">
            <a:avLst/>
          </a:prstGeom>
          <a:noFill/>
        </p:spPr>
        <p:txBody>
          <a:bodyPr wrap="square" rtlCol="0">
            <a:spAutoFit/>
          </a:bodyPr>
          <a:lstStyle/>
          <a:p>
            <a:pPr algn="just"/>
            <a:r>
              <a:rPr lang="en-IN" b="1" dirty="0" smtClean="0"/>
              <a:t>1)    PostgreSQL:</a:t>
            </a:r>
            <a:endParaRPr lang="en-IN" b="1" dirty="0"/>
          </a:p>
          <a:p>
            <a:pPr marL="742950" lvl="1" indent="-285750" algn="just">
              <a:buFont typeface="Arial" panose="020B0604020202020204" pitchFamily="34" charset="0"/>
              <a:buChar char="•"/>
            </a:pPr>
            <a:r>
              <a:rPr lang="en-IN" dirty="0"/>
              <a:t>PostgreSQL is a powerful, open source object-relational database system with over 30 years of active development that has earned it a strong reputation for reliability, feature robustness, and performance</a:t>
            </a:r>
            <a:r>
              <a:rPr lang="en-IN" dirty="0" smtClean="0"/>
              <a:t>.</a:t>
            </a:r>
          </a:p>
          <a:p>
            <a:pPr marL="742950" lvl="1" indent="-285750" algn="just">
              <a:buFont typeface="Arial" panose="020B0604020202020204" pitchFamily="34" charset="0"/>
              <a:buChar char="•"/>
            </a:pPr>
            <a:r>
              <a:rPr lang="en-IN" dirty="0"/>
              <a:t>PostgreSQL comes </a:t>
            </a:r>
            <a:r>
              <a:rPr lang="en-IN" dirty="0" smtClean="0"/>
              <a:t>with many feature</a:t>
            </a:r>
            <a:r>
              <a:rPr lang="en-IN" dirty="0"/>
              <a:t> aimed to help developers build applications, administrators to protect data integrity and build fault-tolerant </a:t>
            </a:r>
            <a:r>
              <a:rPr lang="en-IN" dirty="0" smtClean="0"/>
              <a:t>environments,</a:t>
            </a:r>
          </a:p>
          <a:p>
            <a:pPr marL="742950" lvl="1" indent="-285750" algn="just">
              <a:buFont typeface="Arial" panose="020B0604020202020204" pitchFamily="34" charset="0"/>
              <a:buChar char="•"/>
            </a:pPr>
            <a:r>
              <a:rPr lang="en-IN" dirty="0" smtClean="0"/>
              <a:t>help </a:t>
            </a:r>
            <a:r>
              <a:rPr lang="en-IN" dirty="0"/>
              <a:t>you manage your data no matter how big or small the dataset. In addition to </a:t>
            </a:r>
            <a:r>
              <a:rPr lang="en-IN" dirty="0" smtClean="0"/>
              <a:t>being free and open source PostgreSQL </a:t>
            </a:r>
            <a:r>
              <a:rPr lang="en-IN" dirty="0"/>
              <a:t>is highly extensible. </a:t>
            </a:r>
            <a:endParaRPr lang="en-IN" dirty="0" smtClean="0"/>
          </a:p>
          <a:p>
            <a:pPr marL="742950" lvl="1" indent="-285750" algn="just">
              <a:buFont typeface="Arial" panose="020B0604020202020204" pitchFamily="34" charset="0"/>
              <a:buChar char="•"/>
            </a:pPr>
            <a:r>
              <a:rPr lang="en-IN" dirty="0" smtClean="0"/>
              <a:t>For </a:t>
            </a:r>
            <a:r>
              <a:rPr lang="en-IN" dirty="0"/>
              <a:t>example, you can define your own data types, build out custom functions, even write code </a:t>
            </a:r>
            <a:r>
              <a:rPr lang="en-IN" dirty="0" smtClean="0"/>
              <a:t>from different programming Languages</a:t>
            </a:r>
            <a:r>
              <a:rPr lang="en-IN" dirty="0"/>
              <a:t> without recompiling your database</a:t>
            </a:r>
            <a:r>
              <a:rPr lang="en-IN" dirty="0" smtClean="0"/>
              <a:t>!</a:t>
            </a:r>
          </a:p>
          <a:p>
            <a:pPr marL="742950" lvl="1" indent="-285750" algn="just">
              <a:buFont typeface="Arial" panose="020B0604020202020204" pitchFamily="34" charset="0"/>
              <a:buChar char="•"/>
            </a:pPr>
            <a:endParaRPr lang="en-IN" dirty="0"/>
          </a:p>
        </p:txBody>
      </p:sp>
    </p:spTree>
    <p:extLst>
      <p:ext uri="{BB962C8B-B14F-4D97-AF65-F5344CB8AC3E}">
        <p14:creationId xmlns:p14="http://schemas.microsoft.com/office/powerpoint/2010/main" val="1368877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ABOUT PROJECT</a:t>
            </a:r>
            <a:endParaRPr lang="en-IN" sz="3600" b="1" dirty="0"/>
          </a:p>
        </p:txBody>
      </p:sp>
      <p:sp>
        <p:nvSpPr>
          <p:cNvPr id="3" name="TextBox 2"/>
          <p:cNvSpPr txBox="1"/>
          <p:nvPr/>
        </p:nvSpPr>
        <p:spPr>
          <a:xfrm>
            <a:off x="228600" y="1447800"/>
            <a:ext cx="8457488" cy="5078313"/>
          </a:xfrm>
          <a:prstGeom prst="rect">
            <a:avLst/>
          </a:prstGeom>
          <a:noFill/>
        </p:spPr>
        <p:txBody>
          <a:bodyPr wrap="square" rtlCol="0">
            <a:spAutoFit/>
          </a:bodyPr>
          <a:lstStyle/>
          <a:p>
            <a:pPr marL="742950" lvl="1" indent="-285750" algn="just">
              <a:buFont typeface="Arial" panose="020B0604020202020204" pitchFamily="34" charset="0"/>
              <a:buChar char="•"/>
            </a:pPr>
            <a:r>
              <a:rPr lang="en-IN" dirty="0"/>
              <a:t>The farmers who grow crops according to the season and fertility of the soil, after growing the crops they accumulate the crops, further process and pack them and contact the wholesale vendors regarding the availability of stock. The wholesale vendor first asks the price to the farmer who tells the price at which he/she can trade at. The wholesale vendor aiming for his own profits negotiates with the farmer regarding the price the poor framers sacrificing their profits generally accept the price quoted by the wholesale vendor. So, our application helps the farmer to get proper price for their food.</a:t>
            </a:r>
          </a:p>
          <a:p>
            <a:pPr marL="742950" lvl="1" indent="-285750" algn="just">
              <a:buFont typeface="Arial" panose="020B0604020202020204" pitchFamily="34" charset="0"/>
              <a:buChar char="•"/>
            </a:pPr>
            <a:r>
              <a:rPr lang="en-IN" dirty="0"/>
              <a:t>Basically this project is web application so this can run any platform we only need internet connection and one browser,</a:t>
            </a:r>
          </a:p>
          <a:p>
            <a:pPr marL="742950" lvl="1" indent="-285750" algn="just">
              <a:buFont typeface="Arial" panose="020B0604020202020204" pitchFamily="34" charset="0"/>
              <a:buChar char="•"/>
            </a:pPr>
            <a:r>
              <a:rPr lang="en-IN" dirty="0"/>
              <a:t>IN this project multiple user login </a:t>
            </a:r>
            <a:r>
              <a:rPr lang="en-IN" dirty="0" smtClean="0"/>
              <a:t>first is </a:t>
            </a:r>
            <a:r>
              <a:rPr lang="en-IN" dirty="0"/>
              <a:t>farmer and another one is Buyer Farmer Add their food and Buyer Buy this food directly from farmer using our application.</a:t>
            </a:r>
          </a:p>
          <a:p>
            <a:pPr marL="742950" lvl="1" indent="-285750" algn="just">
              <a:buFont typeface="Arial" panose="020B0604020202020204" pitchFamily="34" charset="0"/>
              <a:buChar char="•"/>
            </a:pPr>
            <a:r>
              <a:rPr lang="en-IN" dirty="0"/>
              <a:t>Farmer can see his sells reports and orders if former can get multiple orders then he can reject which they don’t want to accept . </a:t>
            </a:r>
          </a:p>
          <a:p>
            <a:pPr marL="742950" lvl="1" indent="-285750" algn="just">
              <a:buFont typeface="Arial" panose="020B0604020202020204" pitchFamily="34" charset="0"/>
              <a:buChar char="•"/>
            </a:pPr>
            <a:r>
              <a:rPr lang="en-IN" dirty="0"/>
              <a:t>After accepting order from farmer buyer will be notified that the former accept their order and they can move further process for delivery.</a:t>
            </a:r>
          </a:p>
          <a:p>
            <a:pPr marL="742950" lvl="1" indent="-285750" algn="just">
              <a:buFont typeface="Arial" panose="020B0604020202020204" pitchFamily="34" charset="0"/>
              <a:buChar char="•"/>
            </a:pPr>
            <a:endParaRPr lang="en-IN" dirty="0"/>
          </a:p>
        </p:txBody>
      </p:sp>
    </p:spTree>
    <p:extLst>
      <p:ext uri="{BB962C8B-B14F-4D97-AF65-F5344CB8AC3E}">
        <p14:creationId xmlns:p14="http://schemas.microsoft.com/office/powerpoint/2010/main" val="3980746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ADVANTAGES</a:t>
            </a:r>
            <a:endParaRPr lang="en-IN" sz="3600" b="1" dirty="0"/>
          </a:p>
        </p:txBody>
      </p:sp>
      <p:sp>
        <p:nvSpPr>
          <p:cNvPr id="3" name="TextBox 2"/>
          <p:cNvSpPr txBox="1"/>
          <p:nvPr/>
        </p:nvSpPr>
        <p:spPr>
          <a:xfrm>
            <a:off x="609600" y="1600200"/>
            <a:ext cx="8457488" cy="4524315"/>
          </a:xfrm>
          <a:prstGeom prst="rect">
            <a:avLst/>
          </a:prstGeom>
          <a:noFill/>
        </p:spPr>
        <p:txBody>
          <a:bodyPr wrap="square" rtlCol="0">
            <a:spAutoFit/>
          </a:bodyPr>
          <a:lstStyle/>
          <a:p>
            <a:pPr marL="742950" lvl="1" indent="-285750" algn="just">
              <a:lnSpc>
                <a:spcPct val="200000"/>
              </a:lnSpc>
              <a:buFont typeface="Arial" panose="020B0604020202020204" pitchFamily="34" charset="0"/>
              <a:buChar char="•"/>
            </a:pPr>
            <a:r>
              <a:rPr lang="en-IN" dirty="0"/>
              <a:t>Anyone can see foods/products of site without registering</a:t>
            </a:r>
          </a:p>
          <a:p>
            <a:pPr marL="742950" lvl="1" indent="-285750" algn="just">
              <a:lnSpc>
                <a:spcPct val="200000"/>
              </a:lnSpc>
              <a:buFont typeface="Arial" panose="020B0604020202020204" pitchFamily="34" charset="0"/>
              <a:buChar char="•"/>
            </a:pPr>
            <a:r>
              <a:rPr lang="en-IN" dirty="0"/>
              <a:t>Store All users data and display self owned data to user.</a:t>
            </a:r>
          </a:p>
          <a:p>
            <a:pPr marL="742950" lvl="1" indent="-285750" algn="just">
              <a:lnSpc>
                <a:spcPct val="200000"/>
              </a:lnSpc>
              <a:buFont typeface="Arial" panose="020B0604020202020204" pitchFamily="34" charset="0"/>
              <a:buChar char="•"/>
            </a:pPr>
            <a:r>
              <a:rPr lang="en-IN" dirty="0"/>
              <a:t>Famer get proper price for their food</a:t>
            </a:r>
          </a:p>
          <a:p>
            <a:pPr marL="742950" lvl="1" indent="-285750" algn="just">
              <a:lnSpc>
                <a:spcPct val="200000"/>
              </a:lnSpc>
              <a:buFont typeface="Arial" panose="020B0604020202020204" pitchFamily="34" charset="0"/>
              <a:buChar char="•"/>
            </a:pPr>
            <a:r>
              <a:rPr lang="en-IN" dirty="0"/>
              <a:t>Buyer can get best food.</a:t>
            </a:r>
          </a:p>
          <a:p>
            <a:pPr marL="742950" lvl="1" indent="-285750" algn="just">
              <a:lnSpc>
                <a:spcPct val="200000"/>
              </a:lnSpc>
              <a:buFont typeface="Arial" panose="020B0604020202020204" pitchFamily="34" charset="0"/>
              <a:buChar char="•"/>
            </a:pPr>
            <a:r>
              <a:rPr lang="en-IN" dirty="0"/>
              <a:t>Access from anywhere and anytime</a:t>
            </a:r>
          </a:p>
          <a:p>
            <a:pPr marL="742950" lvl="1" indent="-285750" algn="just">
              <a:lnSpc>
                <a:spcPct val="200000"/>
              </a:lnSpc>
              <a:buFont typeface="Arial" panose="020B0604020202020204" pitchFamily="34" charset="0"/>
              <a:buChar char="•"/>
            </a:pPr>
            <a:r>
              <a:rPr lang="en-IN" dirty="0"/>
              <a:t>Farmer or Buyer can contact to </a:t>
            </a:r>
            <a:r>
              <a:rPr lang="en-IN" dirty="0" smtClean="0"/>
              <a:t>administrator </a:t>
            </a:r>
            <a:r>
              <a:rPr lang="en-IN" dirty="0"/>
              <a:t>for help.</a:t>
            </a:r>
          </a:p>
          <a:p>
            <a:pPr marL="742950" lvl="1" indent="-285750" algn="just">
              <a:lnSpc>
                <a:spcPct val="200000"/>
              </a:lnSpc>
              <a:buFont typeface="Arial" panose="020B0604020202020204" pitchFamily="34" charset="0"/>
              <a:buChar char="•"/>
            </a:pPr>
            <a:r>
              <a:rPr lang="en-IN" dirty="0"/>
              <a:t>Customer can </a:t>
            </a:r>
            <a:r>
              <a:rPr lang="en-IN" dirty="0" smtClean="0"/>
              <a:t>go through </a:t>
            </a:r>
            <a:r>
              <a:rPr lang="en-IN" dirty="0"/>
              <a:t>to this site without registering themselves.</a:t>
            </a:r>
          </a:p>
          <a:p>
            <a:pPr marL="742950" lvl="1" indent="-285750" algn="just">
              <a:lnSpc>
                <a:spcPct val="200000"/>
              </a:lnSpc>
              <a:buFont typeface="Arial" panose="020B0604020202020204" pitchFamily="34" charset="0"/>
              <a:buChar char="•"/>
            </a:pPr>
            <a:endParaRPr lang="en-IN" dirty="0"/>
          </a:p>
        </p:txBody>
      </p:sp>
    </p:spTree>
    <p:extLst>
      <p:ext uri="{BB962C8B-B14F-4D97-AF65-F5344CB8AC3E}">
        <p14:creationId xmlns:p14="http://schemas.microsoft.com/office/powerpoint/2010/main" val="2975824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HARDWARE REQUIREMENT</a:t>
            </a:r>
            <a:endParaRPr lang="en-IN" sz="3600" b="1" dirty="0"/>
          </a:p>
        </p:txBody>
      </p:sp>
      <p:sp>
        <p:nvSpPr>
          <p:cNvPr id="3" name="TextBox 2"/>
          <p:cNvSpPr txBox="1"/>
          <p:nvPr/>
        </p:nvSpPr>
        <p:spPr>
          <a:xfrm>
            <a:off x="609600" y="1600200"/>
            <a:ext cx="8457488" cy="4247317"/>
          </a:xfrm>
          <a:prstGeom prst="rect">
            <a:avLst/>
          </a:prstGeom>
          <a:noFill/>
        </p:spPr>
        <p:txBody>
          <a:bodyPr wrap="square" rtlCol="0">
            <a:spAutoFit/>
          </a:bodyPr>
          <a:lstStyle/>
          <a:p>
            <a:pPr>
              <a:lnSpc>
                <a:spcPct val="250000"/>
              </a:lnSpc>
            </a:pPr>
            <a:r>
              <a:rPr lang="en-US" b="1" dirty="0"/>
              <a:t>Processor	            	: </a:t>
            </a:r>
            <a:r>
              <a:rPr lang="en-US" b="1" dirty="0" smtClean="0"/>
              <a:t>	</a:t>
            </a:r>
            <a:r>
              <a:rPr lang="en-US" dirty="0" smtClean="0"/>
              <a:t>Pentium </a:t>
            </a:r>
            <a:r>
              <a:rPr lang="en-US" dirty="0"/>
              <a:t>IV or Above</a:t>
            </a:r>
            <a:endParaRPr lang="en-IN" dirty="0"/>
          </a:p>
          <a:p>
            <a:pPr>
              <a:lnSpc>
                <a:spcPct val="250000"/>
              </a:lnSpc>
            </a:pPr>
            <a:r>
              <a:rPr lang="en-US" b="1" dirty="0"/>
              <a:t>RAM	                         	: </a:t>
            </a:r>
            <a:r>
              <a:rPr lang="en-US" b="1" dirty="0" smtClean="0"/>
              <a:t>	</a:t>
            </a:r>
            <a:r>
              <a:rPr lang="en-US" dirty="0" smtClean="0"/>
              <a:t>512GB </a:t>
            </a:r>
            <a:r>
              <a:rPr lang="en-US" dirty="0"/>
              <a:t>or above</a:t>
            </a:r>
            <a:endParaRPr lang="en-IN" dirty="0"/>
          </a:p>
          <a:p>
            <a:pPr>
              <a:lnSpc>
                <a:spcPct val="250000"/>
              </a:lnSpc>
            </a:pPr>
            <a:r>
              <a:rPr lang="en-US" b="1" dirty="0"/>
              <a:t>Hard Disk	            	</a:t>
            </a:r>
            <a:r>
              <a:rPr lang="en-US" b="1" dirty="0" smtClean="0"/>
              <a:t>	: 	</a:t>
            </a:r>
            <a:r>
              <a:rPr lang="en-US" dirty="0" smtClean="0"/>
              <a:t>512</a:t>
            </a:r>
            <a:r>
              <a:rPr lang="en-US" dirty="0" smtClean="0"/>
              <a:t>gb </a:t>
            </a:r>
            <a:r>
              <a:rPr lang="en-US" dirty="0"/>
              <a:t>or </a:t>
            </a:r>
            <a:r>
              <a:rPr lang="en-US" dirty="0" smtClean="0"/>
              <a:t>above</a:t>
            </a:r>
            <a:endParaRPr lang="en-IN" dirty="0"/>
          </a:p>
          <a:p>
            <a:pPr>
              <a:lnSpc>
                <a:spcPct val="250000"/>
              </a:lnSpc>
            </a:pPr>
            <a:r>
              <a:rPr lang="en-US" b="1" dirty="0"/>
              <a:t>Input Devices   		</a:t>
            </a:r>
            <a:r>
              <a:rPr lang="en-US" b="1" dirty="0" smtClean="0"/>
              <a:t>:	</a:t>
            </a:r>
            <a:r>
              <a:rPr lang="en-US" dirty="0" smtClean="0"/>
              <a:t>Keyboard</a:t>
            </a:r>
            <a:r>
              <a:rPr lang="en-US" dirty="0"/>
              <a:t>, Mouse</a:t>
            </a:r>
            <a:endParaRPr lang="en-IN" dirty="0"/>
          </a:p>
          <a:p>
            <a:pPr>
              <a:lnSpc>
                <a:spcPct val="250000"/>
              </a:lnSpc>
            </a:pPr>
            <a:r>
              <a:rPr lang="en-US" b="1" dirty="0"/>
              <a:t>Output Devices	   	: 	</a:t>
            </a:r>
            <a:r>
              <a:rPr lang="en-US" dirty="0" smtClean="0"/>
              <a:t>Monitor , mobile </a:t>
            </a:r>
            <a:endParaRPr lang="en-IN" dirty="0"/>
          </a:p>
          <a:p>
            <a:pPr marL="742950" lvl="1" indent="-285750" algn="just">
              <a:lnSpc>
                <a:spcPct val="250000"/>
              </a:lnSpc>
              <a:buFont typeface="Arial" panose="020B0604020202020204" pitchFamily="34" charset="0"/>
              <a:buChar char="•"/>
            </a:pPr>
            <a:endParaRPr lang="en-IN" dirty="0"/>
          </a:p>
        </p:txBody>
      </p:sp>
    </p:spTree>
    <p:extLst>
      <p:ext uri="{BB962C8B-B14F-4D97-AF65-F5344CB8AC3E}">
        <p14:creationId xmlns:p14="http://schemas.microsoft.com/office/powerpoint/2010/main" val="1194949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OPERATING SYSTEM</a:t>
            </a:r>
            <a:endParaRPr lang="en-IN" sz="3600" b="1" dirty="0"/>
          </a:p>
        </p:txBody>
      </p:sp>
      <p:sp>
        <p:nvSpPr>
          <p:cNvPr id="3" name="TextBox 2"/>
          <p:cNvSpPr txBox="1"/>
          <p:nvPr/>
        </p:nvSpPr>
        <p:spPr>
          <a:xfrm>
            <a:off x="609600" y="1606683"/>
            <a:ext cx="8457488" cy="2862322"/>
          </a:xfrm>
          <a:prstGeom prst="rect">
            <a:avLst/>
          </a:prstGeom>
          <a:noFill/>
        </p:spPr>
        <p:txBody>
          <a:bodyPr wrap="square" rtlCol="0">
            <a:spAutoFit/>
          </a:bodyPr>
          <a:lstStyle/>
          <a:p>
            <a:pPr marL="742950" lvl="1" indent="-285750" algn="just">
              <a:lnSpc>
                <a:spcPct val="250000"/>
              </a:lnSpc>
              <a:buFont typeface="Arial" panose="020B0604020202020204" pitchFamily="34" charset="0"/>
              <a:buChar char="•"/>
            </a:pPr>
            <a:r>
              <a:rPr lang="en-US" dirty="0" smtClean="0"/>
              <a:t>Windows7/8/XP/10/11</a:t>
            </a:r>
            <a:endParaRPr lang="en-IN" dirty="0"/>
          </a:p>
          <a:p>
            <a:pPr marL="742950" lvl="1" indent="-285750" algn="just">
              <a:lnSpc>
                <a:spcPct val="250000"/>
              </a:lnSpc>
              <a:buFont typeface="Arial" panose="020B0604020202020204" pitchFamily="34" charset="0"/>
              <a:buChar char="•"/>
            </a:pPr>
            <a:r>
              <a:rPr lang="en-IN" dirty="0" smtClean="0"/>
              <a:t>Linux</a:t>
            </a:r>
          </a:p>
          <a:p>
            <a:pPr marL="742950" lvl="1" indent="-285750" algn="just">
              <a:lnSpc>
                <a:spcPct val="250000"/>
              </a:lnSpc>
              <a:buFont typeface="Arial" panose="020B0604020202020204" pitchFamily="34" charset="0"/>
              <a:buChar char="•"/>
            </a:pPr>
            <a:r>
              <a:rPr lang="en-IN" dirty="0" smtClean="0"/>
              <a:t>Mac</a:t>
            </a:r>
          </a:p>
          <a:p>
            <a:pPr marL="742950" lvl="1" indent="-285750" algn="just">
              <a:lnSpc>
                <a:spcPct val="250000"/>
              </a:lnSpc>
              <a:buFont typeface="Arial" panose="020B0604020202020204" pitchFamily="34" charset="0"/>
              <a:buChar char="•"/>
            </a:pPr>
            <a:r>
              <a:rPr lang="en-IN" dirty="0" smtClean="0"/>
              <a:t>Android</a:t>
            </a:r>
            <a:endParaRPr lang="en-IN" dirty="0"/>
          </a:p>
        </p:txBody>
      </p:sp>
    </p:spTree>
    <p:extLst>
      <p:ext uri="{BB962C8B-B14F-4D97-AF65-F5344CB8AC3E}">
        <p14:creationId xmlns:p14="http://schemas.microsoft.com/office/powerpoint/2010/main" val="3398512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SOFTWARE USED</a:t>
            </a:r>
            <a:endParaRPr lang="en-IN" sz="3600" b="1" dirty="0"/>
          </a:p>
        </p:txBody>
      </p:sp>
      <p:sp>
        <p:nvSpPr>
          <p:cNvPr id="3" name="TextBox 2"/>
          <p:cNvSpPr txBox="1"/>
          <p:nvPr/>
        </p:nvSpPr>
        <p:spPr>
          <a:xfrm>
            <a:off x="609600" y="1606683"/>
            <a:ext cx="8457488" cy="4247317"/>
          </a:xfrm>
          <a:prstGeom prst="rect">
            <a:avLst/>
          </a:prstGeom>
          <a:noFill/>
        </p:spPr>
        <p:txBody>
          <a:bodyPr wrap="square" rtlCol="0">
            <a:spAutoFit/>
          </a:bodyPr>
          <a:lstStyle/>
          <a:p>
            <a:pPr marL="742950" lvl="1" indent="-285750" algn="just">
              <a:lnSpc>
                <a:spcPct val="250000"/>
              </a:lnSpc>
              <a:buFont typeface="Arial" panose="020B0604020202020204" pitchFamily="34" charset="0"/>
              <a:buChar char="•"/>
            </a:pPr>
            <a:r>
              <a:rPr lang="en-IN" dirty="0"/>
              <a:t>VS Code (Visual Studio Code Editor)</a:t>
            </a:r>
          </a:p>
          <a:p>
            <a:pPr marL="742950" lvl="1" indent="-285750" algn="just">
              <a:lnSpc>
                <a:spcPct val="250000"/>
              </a:lnSpc>
              <a:buFont typeface="Arial" panose="020B0604020202020204" pitchFamily="34" charset="0"/>
              <a:buChar char="•"/>
            </a:pPr>
            <a:r>
              <a:rPr lang="en-IN" dirty="0"/>
              <a:t>Sublime Text Editor</a:t>
            </a:r>
          </a:p>
          <a:p>
            <a:pPr marL="742950" lvl="1" indent="-285750" algn="just">
              <a:lnSpc>
                <a:spcPct val="250000"/>
              </a:lnSpc>
              <a:buFont typeface="Arial" panose="020B0604020202020204" pitchFamily="34" charset="0"/>
              <a:buChar char="•"/>
            </a:pPr>
            <a:r>
              <a:rPr lang="en-IN" dirty="0"/>
              <a:t>DB Visualizer</a:t>
            </a:r>
          </a:p>
          <a:p>
            <a:pPr marL="742950" lvl="1" indent="-285750" algn="just">
              <a:lnSpc>
                <a:spcPct val="250000"/>
              </a:lnSpc>
              <a:buFont typeface="Arial" panose="020B0604020202020204" pitchFamily="34" charset="0"/>
              <a:buChar char="•"/>
            </a:pPr>
            <a:r>
              <a:rPr lang="en-IN" dirty="0" err="1"/>
              <a:t>PgAdmin</a:t>
            </a:r>
            <a:r>
              <a:rPr lang="en-IN" dirty="0"/>
              <a:t> 4</a:t>
            </a:r>
          </a:p>
          <a:p>
            <a:pPr marL="742950" lvl="1" indent="-285750" algn="just">
              <a:lnSpc>
                <a:spcPct val="250000"/>
              </a:lnSpc>
              <a:buFont typeface="Arial" panose="020B0604020202020204" pitchFamily="34" charset="0"/>
              <a:buChar char="•"/>
            </a:pPr>
            <a:r>
              <a:rPr lang="en-IN" dirty="0"/>
              <a:t>Chrome Browser</a:t>
            </a:r>
          </a:p>
          <a:p>
            <a:pPr marL="742950" lvl="1" indent="-285750" algn="just">
              <a:lnSpc>
                <a:spcPct val="250000"/>
              </a:lnSpc>
              <a:buFont typeface="Arial" panose="020B0604020202020204" pitchFamily="34" charset="0"/>
              <a:buChar char="•"/>
            </a:pPr>
            <a:endParaRPr lang="en-IN" dirty="0"/>
          </a:p>
        </p:txBody>
      </p:sp>
    </p:spTree>
    <p:extLst>
      <p:ext uri="{BB962C8B-B14F-4D97-AF65-F5344CB8AC3E}">
        <p14:creationId xmlns:p14="http://schemas.microsoft.com/office/powerpoint/2010/main" val="2440714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MODULES</a:t>
            </a:r>
            <a:endParaRPr lang="en-IN" sz="3600" b="1" dirty="0"/>
          </a:p>
        </p:txBody>
      </p:sp>
      <p:sp>
        <p:nvSpPr>
          <p:cNvPr id="3" name="TextBox 2"/>
          <p:cNvSpPr txBox="1"/>
          <p:nvPr/>
        </p:nvSpPr>
        <p:spPr>
          <a:xfrm>
            <a:off x="457200" y="1371600"/>
            <a:ext cx="8457488" cy="4662815"/>
          </a:xfrm>
          <a:prstGeom prst="rect">
            <a:avLst/>
          </a:prstGeom>
          <a:noFill/>
        </p:spPr>
        <p:txBody>
          <a:bodyPr wrap="square" rtlCol="0">
            <a:spAutoFit/>
          </a:bodyPr>
          <a:lstStyle/>
          <a:p>
            <a:pPr marL="800100" lvl="1" indent="-342900" algn="just">
              <a:lnSpc>
                <a:spcPct val="150000"/>
              </a:lnSpc>
              <a:buFont typeface="+mj-lt"/>
              <a:buAutoNum type="arabicParenR"/>
            </a:pPr>
            <a:r>
              <a:rPr lang="en-IN" b="1" dirty="0" smtClean="0"/>
              <a:t>Main Module:</a:t>
            </a:r>
          </a:p>
          <a:p>
            <a:pPr marL="1200150" lvl="2" indent="-285750" algn="just">
              <a:lnSpc>
                <a:spcPct val="150000"/>
              </a:lnSpc>
              <a:buFont typeface="Arial" panose="020B0604020202020204" pitchFamily="34" charset="0"/>
              <a:buChar char="•"/>
            </a:pPr>
            <a:r>
              <a:rPr lang="en-US" dirty="0"/>
              <a:t>Homepage</a:t>
            </a:r>
            <a:endParaRPr lang="en-IN" dirty="0"/>
          </a:p>
          <a:p>
            <a:pPr marL="1200150" lvl="2" indent="-285750" algn="just">
              <a:lnSpc>
                <a:spcPct val="150000"/>
              </a:lnSpc>
              <a:buFont typeface="Arial" panose="020B0604020202020204" pitchFamily="34" charset="0"/>
              <a:buChar char="•"/>
            </a:pPr>
            <a:r>
              <a:rPr lang="en-US" dirty="0"/>
              <a:t>About Page</a:t>
            </a:r>
            <a:endParaRPr lang="en-IN" dirty="0"/>
          </a:p>
          <a:p>
            <a:pPr marL="1200150" lvl="2" indent="-285750" algn="just">
              <a:lnSpc>
                <a:spcPct val="150000"/>
              </a:lnSpc>
              <a:buFont typeface="Arial" panose="020B0604020202020204" pitchFamily="34" charset="0"/>
              <a:buChar char="•"/>
            </a:pPr>
            <a:r>
              <a:rPr lang="en-US" dirty="0"/>
              <a:t>Contact Us Page</a:t>
            </a:r>
            <a:endParaRPr lang="en-IN" dirty="0"/>
          </a:p>
          <a:p>
            <a:pPr marL="1200150" lvl="2" indent="-285750" algn="just">
              <a:lnSpc>
                <a:spcPct val="150000"/>
              </a:lnSpc>
              <a:buFont typeface="Arial" panose="020B0604020202020204" pitchFamily="34" charset="0"/>
              <a:buChar char="•"/>
            </a:pPr>
            <a:r>
              <a:rPr lang="en-US" dirty="0"/>
              <a:t>Products</a:t>
            </a:r>
            <a:endParaRPr lang="en-IN" dirty="0"/>
          </a:p>
          <a:p>
            <a:pPr marL="1200150" lvl="2" indent="-285750" algn="just">
              <a:lnSpc>
                <a:spcPct val="150000"/>
              </a:lnSpc>
              <a:buFont typeface="Arial" panose="020B0604020202020204" pitchFamily="34" charset="0"/>
              <a:buChar char="•"/>
            </a:pPr>
            <a:r>
              <a:rPr lang="en-US" dirty="0"/>
              <a:t>Product Detail</a:t>
            </a:r>
            <a:endParaRPr lang="en-IN" dirty="0"/>
          </a:p>
          <a:p>
            <a:pPr marL="1200150" lvl="2" indent="-285750" algn="just">
              <a:lnSpc>
                <a:spcPct val="150000"/>
              </a:lnSpc>
              <a:buFont typeface="Arial" panose="020B0604020202020204" pitchFamily="34" charset="0"/>
              <a:buChar char="•"/>
            </a:pPr>
            <a:r>
              <a:rPr lang="en-US" dirty="0"/>
              <a:t>Login for Farmer and Buyer </a:t>
            </a:r>
            <a:endParaRPr lang="en-IN" dirty="0"/>
          </a:p>
          <a:p>
            <a:pPr marL="1200150" lvl="2" indent="-285750" algn="just">
              <a:lnSpc>
                <a:spcPct val="150000"/>
              </a:lnSpc>
              <a:buFont typeface="Arial" panose="020B0604020202020204" pitchFamily="34" charset="0"/>
              <a:buChar char="•"/>
            </a:pPr>
            <a:r>
              <a:rPr lang="en-US" dirty="0"/>
              <a:t>Register for Farmer and Buyer (farmer account need verification)</a:t>
            </a:r>
            <a:endParaRPr lang="en-IN" dirty="0"/>
          </a:p>
          <a:p>
            <a:pPr marL="1200150" lvl="2" indent="-285750" algn="just">
              <a:lnSpc>
                <a:spcPct val="150000"/>
              </a:lnSpc>
              <a:buFont typeface="Arial" panose="020B0604020202020204" pitchFamily="34" charset="0"/>
              <a:buChar char="•"/>
            </a:pPr>
            <a:r>
              <a:rPr lang="en-US" dirty="0"/>
              <a:t>Search Functionality</a:t>
            </a:r>
            <a:endParaRPr lang="en-IN" dirty="0"/>
          </a:p>
          <a:p>
            <a:pPr marL="1200150" lvl="2" indent="-285750" algn="just">
              <a:lnSpc>
                <a:spcPct val="150000"/>
              </a:lnSpc>
              <a:buFont typeface="Arial" panose="020B0604020202020204" pitchFamily="34" charset="0"/>
              <a:buChar char="•"/>
            </a:pPr>
            <a:r>
              <a:rPr lang="en-US" dirty="0"/>
              <a:t>Checkout Page</a:t>
            </a:r>
            <a:endParaRPr lang="en-IN" dirty="0"/>
          </a:p>
          <a:p>
            <a:pPr marL="1200150" lvl="2" indent="-285750" algn="just">
              <a:lnSpc>
                <a:spcPct val="150000"/>
              </a:lnSpc>
              <a:buFont typeface="Arial" panose="020B0604020202020204" pitchFamily="34" charset="0"/>
              <a:buChar char="•"/>
            </a:pPr>
            <a:endParaRPr lang="en-IN" dirty="0" smtClean="0"/>
          </a:p>
        </p:txBody>
      </p:sp>
    </p:spTree>
    <p:extLst>
      <p:ext uri="{BB962C8B-B14F-4D97-AF65-F5344CB8AC3E}">
        <p14:creationId xmlns:p14="http://schemas.microsoft.com/office/powerpoint/2010/main" val="3838941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MODULES</a:t>
            </a:r>
            <a:endParaRPr lang="en-IN" sz="3600" b="1" dirty="0"/>
          </a:p>
        </p:txBody>
      </p:sp>
      <p:sp>
        <p:nvSpPr>
          <p:cNvPr id="3" name="TextBox 2"/>
          <p:cNvSpPr txBox="1"/>
          <p:nvPr/>
        </p:nvSpPr>
        <p:spPr>
          <a:xfrm>
            <a:off x="457200" y="1371600"/>
            <a:ext cx="8457488" cy="5709255"/>
          </a:xfrm>
          <a:prstGeom prst="rect">
            <a:avLst/>
          </a:prstGeom>
          <a:noFill/>
        </p:spPr>
        <p:txBody>
          <a:bodyPr wrap="square" rtlCol="0">
            <a:spAutoFit/>
          </a:bodyPr>
          <a:lstStyle/>
          <a:p>
            <a:pPr lvl="1" algn="just">
              <a:lnSpc>
                <a:spcPct val="150000"/>
              </a:lnSpc>
            </a:pPr>
            <a:r>
              <a:rPr lang="en-IN" b="1" dirty="0" smtClean="0"/>
              <a:t>2)    Farmer Module:</a:t>
            </a:r>
          </a:p>
          <a:p>
            <a:pPr marL="1200150" lvl="2" indent="-285750" algn="just">
              <a:lnSpc>
                <a:spcPct val="150000"/>
              </a:lnSpc>
              <a:buFont typeface="Arial" panose="020B0604020202020204" pitchFamily="34" charset="0"/>
              <a:buChar char="•"/>
            </a:pPr>
            <a:r>
              <a:rPr lang="en-US" dirty="0"/>
              <a:t>Farmer Dashboard</a:t>
            </a:r>
            <a:endParaRPr lang="en-IN" dirty="0"/>
          </a:p>
          <a:p>
            <a:pPr marL="1200150" lvl="2" indent="-285750" algn="just">
              <a:lnSpc>
                <a:spcPct val="150000"/>
              </a:lnSpc>
              <a:buFont typeface="Arial" panose="020B0604020202020204" pitchFamily="34" charset="0"/>
              <a:buChar char="•"/>
            </a:pPr>
            <a:r>
              <a:rPr lang="en-US" dirty="0"/>
              <a:t>Profile</a:t>
            </a:r>
            <a:endParaRPr lang="en-IN" dirty="0"/>
          </a:p>
          <a:p>
            <a:pPr marL="1200150" lvl="2" indent="-285750" algn="just">
              <a:lnSpc>
                <a:spcPct val="150000"/>
              </a:lnSpc>
              <a:buFont typeface="Arial" panose="020B0604020202020204" pitchFamily="34" charset="0"/>
              <a:buChar char="•"/>
            </a:pPr>
            <a:r>
              <a:rPr lang="en-US" dirty="0"/>
              <a:t>Add Product</a:t>
            </a:r>
            <a:endParaRPr lang="en-IN" dirty="0"/>
          </a:p>
          <a:p>
            <a:pPr marL="1200150" lvl="2" indent="-285750" algn="just">
              <a:lnSpc>
                <a:spcPct val="150000"/>
              </a:lnSpc>
              <a:buFont typeface="Arial" panose="020B0604020202020204" pitchFamily="34" charset="0"/>
              <a:buChar char="•"/>
            </a:pPr>
            <a:r>
              <a:rPr lang="en-US" dirty="0"/>
              <a:t>Product List</a:t>
            </a:r>
            <a:endParaRPr lang="en-IN" dirty="0"/>
          </a:p>
          <a:p>
            <a:pPr marL="1200150" lvl="2" indent="-285750" algn="just">
              <a:lnSpc>
                <a:spcPct val="150000"/>
              </a:lnSpc>
              <a:buFont typeface="Arial" panose="020B0604020202020204" pitchFamily="34" charset="0"/>
              <a:buChar char="•"/>
            </a:pPr>
            <a:r>
              <a:rPr lang="en-US" dirty="0"/>
              <a:t>Sales Report</a:t>
            </a:r>
            <a:endParaRPr lang="en-IN" dirty="0"/>
          </a:p>
          <a:p>
            <a:pPr marL="1200150" lvl="2" indent="-285750" algn="just">
              <a:lnSpc>
                <a:spcPct val="150000"/>
              </a:lnSpc>
              <a:buFont typeface="Arial" panose="020B0604020202020204" pitchFamily="34" charset="0"/>
              <a:buChar char="•"/>
            </a:pPr>
            <a:r>
              <a:rPr lang="en-US" dirty="0" smtClean="0"/>
              <a:t>Orders</a:t>
            </a:r>
          </a:p>
          <a:p>
            <a:pPr lvl="2" algn="just">
              <a:lnSpc>
                <a:spcPct val="150000"/>
              </a:lnSpc>
            </a:pPr>
            <a:endParaRPr lang="en-IN" dirty="0"/>
          </a:p>
          <a:p>
            <a:pPr lvl="1" algn="just">
              <a:lnSpc>
                <a:spcPct val="150000"/>
              </a:lnSpc>
            </a:pPr>
            <a:r>
              <a:rPr lang="en-IN" b="1" dirty="0" smtClean="0"/>
              <a:t>3)    Buyer Module</a:t>
            </a:r>
            <a:r>
              <a:rPr lang="en-IN" b="1" dirty="0"/>
              <a:t>:</a:t>
            </a:r>
          </a:p>
          <a:p>
            <a:pPr marL="1200150" lvl="2" indent="-285750">
              <a:buFont typeface="Arial" panose="020B0604020202020204" pitchFamily="34" charset="0"/>
              <a:buChar char="•"/>
            </a:pPr>
            <a:r>
              <a:rPr lang="en-US" dirty="0"/>
              <a:t>Buyer </a:t>
            </a:r>
            <a:r>
              <a:rPr lang="en-US" dirty="0" smtClean="0"/>
              <a:t>Dashboard</a:t>
            </a:r>
          </a:p>
          <a:p>
            <a:pPr marL="1200150" lvl="2" indent="-285750">
              <a:buFont typeface="Arial" panose="020B0604020202020204" pitchFamily="34" charset="0"/>
              <a:buChar char="•"/>
            </a:pPr>
            <a:r>
              <a:rPr lang="en-US" sz="1600" dirty="0"/>
              <a:t>Profile</a:t>
            </a:r>
            <a:endParaRPr lang="en-IN" sz="1600" dirty="0"/>
          </a:p>
          <a:p>
            <a:pPr marL="1200150" lvl="2" indent="-285750">
              <a:buFont typeface="Arial" panose="020B0604020202020204" pitchFamily="34" charset="0"/>
              <a:buChar char="•"/>
            </a:pPr>
            <a:r>
              <a:rPr lang="en-US" sz="1600" dirty="0"/>
              <a:t>Orders</a:t>
            </a:r>
            <a:endParaRPr lang="en-IN" sz="1600" dirty="0"/>
          </a:p>
          <a:p>
            <a:pPr marL="1200150" lvl="2" indent="-285750">
              <a:buFont typeface="Arial" panose="020B0604020202020204" pitchFamily="34" charset="0"/>
              <a:buChar char="•"/>
            </a:pPr>
            <a:endParaRPr lang="en-IN" sz="1600" dirty="0"/>
          </a:p>
          <a:p>
            <a:pPr marL="1200150" lvl="2" indent="-285750" algn="just">
              <a:lnSpc>
                <a:spcPct val="150000"/>
              </a:lnSpc>
              <a:buFont typeface="Arial" panose="020B0604020202020204" pitchFamily="34" charset="0"/>
              <a:buChar char="•"/>
            </a:pPr>
            <a:endParaRPr lang="en-IN" dirty="0"/>
          </a:p>
          <a:p>
            <a:pPr lvl="2" algn="just">
              <a:lnSpc>
                <a:spcPct val="150000"/>
              </a:lnSpc>
            </a:pPr>
            <a:endParaRPr lang="en-IN" dirty="0" smtClean="0"/>
          </a:p>
        </p:txBody>
      </p:sp>
    </p:spTree>
    <p:extLst>
      <p:ext uri="{BB962C8B-B14F-4D97-AF65-F5344CB8AC3E}">
        <p14:creationId xmlns:p14="http://schemas.microsoft.com/office/powerpoint/2010/main" val="3934803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MODULES</a:t>
            </a:r>
            <a:endParaRPr lang="en-IN" sz="3600" b="1" dirty="0"/>
          </a:p>
        </p:txBody>
      </p:sp>
      <p:sp>
        <p:nvSpPr>
          <p:cNvPr id="3" name="TextBox 2"/>
          <p:cNvSpPr txBox="1"/>
          <p:nvPr/>
        </p:nvSpPr>
        <p:spPr>
          <a:xfrm>
            <a:off x="457200" y="1371600"/>
            <a:ext cx="8457488" cy="4247317"/>
          </a:xfrm>
          <a:prstGeom prst="rect">
            <a:avLst/>
          </a:prstGeom>
          <a:noFill/>
        </p:spPr>
        <p:txBody>
          <a:bodyPr wrap="square" rtlCol="0">
            <a:spAutoFit/>
          </a:bodyPr>
          <a:lstStyle/>
          <a:p>
            <a:pPr lvl="1" algn="just">
              <a:lnSpc>
                <a:spcPct val="150000"/>
              </a:lnSpc>
            </a:pPr>
            <a:r>
              <a:rPr lang="en-IN" b="1" dirty="0" smtClean="0"/>
              <a:t>4)    Main Module:</a:t>
            </a:r>
          </a:p>
          <a:p>
            <a:pPr marL="1200150" lvl="2" indent="-285750" algn="just">
              <a:lnSpc>
                <a:spcPct val="150000"/>
              </a:lnSpc>
              <a:buFont typeface="Arial" panose="020B0604020202020204" pitchFamily="34" charset="0"/>
              <a:buChar char="•"/>
            </a:pPr>
            <a:r>
              <a:rPr lang="en-IN" dirty="0" smtClean="0"/>
              <a:t>Admin Dashboard</a:t>
            </a:r>
          </a:p>
          <a:p>
            <a:pPr marL="1200150" lvl="2" indent="-285750" algn="just">
              <a:lnSpc>
                <a:spcPct val="150000"/>
              </a:lnSpc>
              <a:buFont typeface="Arial" panose="020B0604020202020204" pitchFamily="34" charset="0"/>
              <a:buChar char="•"/>
            </a:pPr>
            <a:r>
              <a:rPr lang="en-US" dirty="0"/>
              <a:t>Users (create, read, update, delete)</a:t>
            </a:r>
            <a:endParaRPr lang="en-IN" dirty="0"/>
          </a:p>
          <a:p>
            <a:pPr marL="1200150" lvl="2" indent="-285750" algn="just">
              <a:lnSpc>
                <a:spcPct val="150000"/>
              </a:lnSpc>
              <a:buFont typeface="Arial" panose="020B0604020202020204" pitchFamily="34" charset="0"/>
              <a:buChar char="•"/>
            </a:pPr>
            <a:r>
              <a:rPr lang="en-US" dirty="0"/>
              <a:t>Messages (create, read, update, delete)</a:t>
            </a:r>
            <a:endParaRPr lang="en-IN" dirty="0"/>
          </a:p>
          <a:p>
            <a:pPr marL="1200150" lvl="2" indent="-285750" algn="just">
              <a:lnSpc>
                <a:spcPct val="150000"/>
              </a:lnSpc>
              <a:buFont typeface="Arial" panose="020B0604020202020204" pitchFamily="34" charset="0"/>
              <a:buChar char="•"/>
            </a:pPr>
            <a:r>
              <a:rPr lang="en-US" dirty="0"/>
              <a:t>Products (create, read, update, delete)</a:t>
            </a:r>
            <a:endParaRPr lang="en-IN" dirty="0"/>
          </a:p>
          <a:p>
            <a:pPr marL="1200150" lvl="2" indent="-285750" algn="just">
              <a:lnSpc>
                <a:spcPct val="150000"/>
              </a:lnSpc>
              <a:buFont typeface="Arial" panose="020B0604020202020204" pitchFamily="34" charset="0"/>
              <a:buChar char="•"/>
            </a:pPr>
            <a:r>
              <a:rPr lang="en-US" dirty="0"/>
              <a:t>Product Category (create, read, update, delete)</a:t>
            </a:r>
            <a:endParaRPr lang="en-IN" dirty="0"/>
          </a:p>
          <a:p>
            <a:pPr marL="1200150" lvl="2" indent="-285750" algn="just">
              <a:lnSpc>
                <a:spcPct val="150000"/>
              </a:lnSpc>
              <a:buFont typeface="Arial" panose="020B0604020202020204" pitchFamily="34" charset="0"/>
              <a:buChar char="•"/>
            </a:pPr>
            <a:r>
              <a:rPr lang="en-US" dirty="0"/>
              <a:t>Purchased Products (create, read, update, delete)</a:t>
            </a:r>
            <a:endParaRPr lang="en-IN" dirty="0"/>
          </a:p>
          <a:p>
            <a:pPr marL="1200150" lvl="2" indent="-285750" algn="just">
              <a:lnSpc>
                <a:spcPct val="150000"/>
              </a:lnSpc>
              <a:buFont typeface="Arial" panose="020B0604020202020204" pitchFamily="34" charset="0"/>
              <a:buChar char="•"/>
            </a:pPr>
            <a:r>
              <a:rPr lang="en-US" dirty="0"/>
              <a:t>User Profile (create, read, update, delete)</a:t>
            </a:r>
            <a:endParaRPr lang="en-IN" dirty="0"/>
          </a:p>
          <a:p>
            <a:pPr marL="1200150" lvl="2" indent="-285750" algn="just">
              <a:lnSpc>
                <a:spcPct val="150000"/>
              </a:lnSpc>
              <a:buFont typeface="Arial" panose="020B0604020202020204" pitchFamily="34" charset="0"/>
              <a:buChar char="•"/>
            </a:pPr>
            <a:endParaRPr lang="en-IN" dirty="0"/>
          </a:p>
          <a:p>
            <a:pPr marL="1200150" lvl="2" indent="-285750" algn="just">
              <a:lnSpc>
                <a:spcPct val="150000"/>
              </a:lnSpc>
              <a:buFont typeface="Arial" panose="020B0604020202020204" pitchFamily="34" charset="0"/>
              <a:buChar char="•"/>
            </a:pPr>
            <a:endParaRPr lang="en-IN" dirty="0" smtClean="0"/>
          </a:p>
        </p:txBody>
      </p:sp>
    </p:spTree>
    <p:extLst>
      <p:ext uri="{BB962C8B-B14F-4D97-AF65-F5344CB8AC3E}">
        <p14:creationId xmlns:p14="http://schemas.microsoft.com/office/powerpoint/2010/main" val="1281948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ABSTRACT</a:t>
            </a:r>
            <a:endParaRPr lang="en-IN" sz="3600" b="1" dirty="0"/>
          </a:p>
        </p:txBody>
      </p:sp>
      <p:sp>
        <p:nvSpPr>
          <p:cNvPr id="3" name="TextBox 2"/>
          <p:cNvSpPr txBox="1"/>
          <p:nvPr/>
        </p:nvSpPr>
        <p:spPr>
          <a:xfrm>
            <a:off x="381000" y="1371600"/>
            <a:ext cx="8382000" cy="5078313"/>
          </a:xfrm>
          <a:prstGeom prst="rect">
            <a:avLst/>
          </a:prstGeom>
          <a:noFill/>
        </p:spPr>
        <p:txBody>
          <a:bodyPr wrap="square" rtlCol="0">
            <a:spAutoFit/>
          </a:bodyPr>
          <a:lstStyle/>
          <a:p>
            <a:pPr marL="285750" indent="-285750" algn="just">
              <a:buFont typeface="Arial" panose="020B0604020202020204" pitchFamily="34" charset="0"/>
              <a:buChar char="•"/>
            </a:pPr>
            <a:r>
              <a:rPr lang="en-IN" dirty="0"/>
              <a:t>India is an agro based country. The main livelihood of the majoritarian population here is through farming who dwell in villages and feed the whole country. </a:t>
            </a:r>
            <a:endParaRPr lang="en-IN" dirty="0" smtClean="0"/>
          </a:p>
          <a:p>
            <a:pPr marL="285750" indent="-285750" algn="just">
              <a:buFont typeface="Arial" panose="020B0604020202020204" pitchFamily="34" charset="0"/>
              <a:buChar char="•"/>
            </a:pPr>
            <a:endParaRPr lang="en-IN" dirty="0" smtClean="0"/>
          </a:p>
          <a:p>
            <a:pPr marL="285750" indent="-285750" algn="just">
              <a:buFont typeface="Arial" panose="020B0604020202020204" pitchFamily="34" charset="0"/>
              <a:buChar char="•"/>
            </a:pPr>
            <a:r>
              <a:rPr lang="en-IN" dirty="0" smtClean="0"/>
              <a:t>Food </a:t>
            </a:r>
            <a:r>
              <a:rPr lang="en-IN" dirty="0"/>
              <a:t>is one of the basic necessities of a human being, which is fulfilled by the framers. However, they fail to get proper price of the </a:t>
            </a:r>
            <a:r>
              <a:rPr lang="en-IN" dirty="0" smtClean="0"/>
              <a:t>Food they </a:t>
            </a:r>
            <a:r>
              <a:rPr lang="en-IN" dirty="0"/>
              <a:t>sell in the market. Hence, they are deprived from getting profits for their </a:t>
            </a:r>
            <a:r>
              <a:rPr lang="en-IN" dirty="0" smtClean="0"/>
              <a:t>Food. FARMER SHOP helps </a:t>
            </a:r>
            <a:r>
              <a:rPr lang="en-IN" dirty="0"/>
              <a:t>them in getting proper price for their Food and even get profit for their </a:t>
            </a:r>
            <a:r>
              <a:rPr lang="en-IN" dirty="0" smtClean="0"/>
              <a:t>efforts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for the farmers in which they can get maximum pricing for their outcomes</a:t>
            </a:r>
            <a:r>
              <a:rPr lang="en-IN" dirty="0" smtClean="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this idea is FARMER SHOP Food selling in which farmers can ask for the highest price for their food to be sold and can earn profit. Also, farmers can register themselves and have various other facilities such as feedback, contact to the wholesalers, price notifications etc.</a:t>
            </a:r>
          </a:p>
          <a:p>
            <a:pPr marL="285750" indent="-285750" algn="just">
              <a:buFont typeface="Arial" panose="020B0604020202020204" pitchFamily="34" charset="0"/>
              <a:buChar char="•"/>
            </a:pPr>
            <a:endParaRPr lang="en-IN" dirty="0" smtClean="0"/>
          </a:p>
          <a:p>
            <a:pPr marL="285750" indent="-285750" algn="just">
              <a:buFont typeface="Arial" panose="020B0604020202020204" pitchFamily="34" charset="0"/>
              <a:buChar char="•"/>
            </a:pPr>
            <a:endParaRPr lang="en-IN" dirty="0" smtClean="0"/>
          </a:p>
          <a:p>
            <a:pPr algn="just"/>
            <a:endParaRPr lang="en-IN" dirty="0"/>
          </a:p>
          <a:p>
            <a:pPr algn="just"/>
            <a:endParaRPr lang="en-IN" dirty="0"/>
          </a:p>
        </p:txBody>
      </p:sp>
    </p:spTree>
    <p:extLst>
      <p:ext uri="{BB962C8B-B14F-4D97-AF65-F5344CB8AC3E}">
        <p14:creationId xmlns:p14="http://schemas.microsoft.com/office/powerpoint/2010/main" val="3313569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PROJECTS\FarmerProject\DOCUMENTS\project screenshot\Screenshot (4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066800"/>
            <a:ext cx="4123267" cy="231933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47800" y="171066"/>
            <a:ext cx="6777567" cy="646331"/>
          </a:xfrm>
          <a:prstGeom prst="rect">
            <a:avLst/>
          </a:prstGeom>
          <a:noFill/>
        </p:spPr>
        <p:txBody>
          <a:bodyPr wrap="square" rtlCol="0">
            <a:spAutoFit/>
          </a:bodyPr>
          <a:lstStyle/>
          <a:p>
            <a:pPr algn="ctr">
              <a:spcBef>
                <a:spcPct val="0"/>
              </a:spcBef>
            </a:pPr>
            <a:r>
              <a:rPr lang="en-IN" sz="3600" b="1" dirty="0">
                <a:latin typeface="+mj-lt"/>
                <a:ea typeface="+mj-ea"/>
                <a:cs typeface="+mj-cs"/>
              </a:rPr>
              <a:t>PROJECT SCREENSHOTS</a:t>
            </a:r>
          </a:p>
        </p:txBody>
      </p:sp>
      <p:pic>
        <p:nvPicPr>
          <p:cNvPr id="1027" name="Picture 3" descr="D:\PROJECTS\FarmerProject\DOCUMENTS\project screenshot\Screenshot (4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1028700"/>
            <a:ext cx="4191000" cy="235743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D:\PROJECTS\FarmerProject\DOCUMENTS\project screenshot\Screenshot (49).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2468" y="3733800"/>
            <a:ext cx="4165599" cy="24241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PROJECTS\FarmerProject\DOCUMENTS\project screenshot\Screenshot (5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17194" y="3760573"/>
            <a:ext cx="4335160" cy="2438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370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INTRODUCTION</a:t>
            </a:r>
          </a:p>
        </p:txBody>
      </p:sp>
      <p:sp>
        <p:nvSpPr>
          <p:cNvPr id="3" name="TextBox 2"/>
          <p:cNvSpPr txBox="1"/>
          <p:nvPr/>
        </p:nvSpPr>
        <p:spPr>
          <a:xfrm>
            <a:off x="381000" y="1371600"/>
            <a:ext cx="8458200" cy="5355312"/>
          </a:xfrm>
          <a:prstGeom prst="rect">
            <a:avLst/>
          </a:prstGeom>
          <a:noFill/>
        </p:spPr>
        <p:txBody>
          <a:bodyPr wrap="square" rtlCol="0">
            <a:spAutoFit/>
          </a:bodyPr>
          <a:lstStyle/>
          <a:p>
            <a:pPr marL="285750" indent="-285750" algn="just">
              <a:buFont typeface="Arial" panose="020B0604020202020204" pitchFamily="34" charset="0"/>
              <a:buChar char="•"/>
            </a:pPr>
            <a:r>
              <a:rPr lang="en-IN" dirty="0"/>
              <a:t>The farmers who grow crops according to the season and fertility of the soil, after growing the crops they accumulate the crops, further process and pack them and contact the wholesale vendors regarding the availability of stock. </a:t>
            </a:r>
            <a:endParaRPr lang="en-IN" dirty="0" smtClean="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smtClean="0"/>
              <a:t>The </a:t>
            </a:r>
            <a:r>
              <a:rPr lang="en-IN" dirty="0"/>
              <a:t>wholesale vendor first asks the price to the farmer who tells the price at which he/she can </a:t>
            </a:r>
            <a:r>
              <a:rPr lang="en-IN" dirty="0" smtClean="0"/>
              <a:t>Sell at</a:t>
            </a:r>
            <a:r>
              <a:rPr lang="en-IN" dirty="0"/>
              <a:t>. The wholesale vendor aiming for his own profits negotiates with the farmer regarding the price the poor framers sacrificing their profits generally accept the price quoted by the wholesale vendor</a:t>
            </a:r>
            <a:r>
              <a:rPr lang="en-IN" dirty="0" smtClean="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smtClean="0"/>
              <a:t> </a:t>
            </a:r>
            <a:r>
              <a:rPr lang="en-IN" dirty="0"/>
              <a:t>So, he/she sell their </a:t>
            </a:r>
            <a:r>
              <a:rPr lang="en-IN" dirty="0" smtClean="0"/>
              <a:t>Food at </a:t>
            </a:r>
            <a:r>
              <a:rPr lang="en-IN" dirty="0"/>
              <a:t>low prices due to some unfavourable conditions such as financial problems, unavailability of wholesale vendors or market etc</a:t>
            </a:r>
            <a:r>
              <a:rPr lang="en-IN" dirty="0" smtClean="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Some farmers who live very near to the cities bring their </a:t>
            </a:r>
            <a:r>
              <a:rPr lang="en-IN" dirty="0" smtClean="0"/>
              <a:t>Food directly </a:t>
            </a:r>
            <a:r>
              <a:rPr lang="en-IN" dirty="0"/>
              <a:t>to the wholesale markets and sell their </a:t>
            </a:r>
            <a:r>
              <a:rPr lang="en-IN" dirty="0" smtClean="0"/>
              <a:t>Food to </a:t>
            </a:r>
            <a:r>
              <a:rPr lang="en-IN" dirty="0"/>
              <a:t>the retailers and end customers. But for the farmers who live in the remote areas, it is not possible for them to come to the cities do frequently and sell their </a:t>
            </a:r>
            <a:r>
              <a:rPr lang="en-IN" dirty="0" smtClean="0"/>
              <a:t>Food directly </a:t>
            </a:r>
            <a:r>
              <a:rPr lang="en-IN" dirty="0"/>
              <a:t>in their quoted price. Hence, they have no other option but to contact the wholesale vendor for selling their products in the market.</a:t>
            </a:r>
          </a:p>
          <a:p>
            <a:pPr marL="285750" indent="-285750" algn="just">
              <a:buFont typeface="Arial" panose="020B0604020202020204" pitchFamily="34" charset="0"/>
              <a:buChar char="•"/>
            </a:pPr>
            <a:endParaRPr lang="en-IN" dirty="0"/>
          </a:p>
        </p:txBody>
      </p:sp>
    </p:spTree>
    <p:extLst>
      <p:ext uri="{BB962C8B-B14F-4D97-AF65-F5344CB8AC3E}">
        <p14:creationId xmlns:p14="http://schemas.microsoft.com/office/powerpoint/2010/main" val="1683080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INTRODUCTION</a:t>
            </a:r>
          </a:p>
        </p:txBody>
      </p:sp>
      <p:sp>
        <p:nvSpPr>
          <p:cNvPr id="3" name="TextBox 2"/>
          <p:cNvSpPr txBox="1"/>
          <p:nvPr/>
        </p:nvSpPr>
        <p:spPr>
          <a:xfrm>
            <a:off x="381712" y="1219200"/>
            <a:ext cx="8457488" cy="4801314"/>
          </a:xfrm>
          <a:prstGeom prst="rect">
            <a:avLst/>
          </a:prstGeom>
          <a:noFill/>
        </p:spPr>
        <p:txBody>
          <a:bodyPr wrap="square" rtlCol="0">
            <a:spAutoFit/>
          </a:bodyPr>
          <a:lstStyle/>
          <a:p>
            <a:pPr marL="285750" indent="-285750" algn="just">
              <a:buFont typeface="Arial" panose="020B0604020202020204" pitchFamily="34" charset="0"/>
              <a:buChar char="•"/>
            </a:pPr>
            <a:r>
              <a:rPr lang="en-IN" dirty="0"/>
              <a:t>It is indeed a very long process to grow crop since there are various other conditions such as weather issues, soil infertility, seed defects etc. They expect to get some profits for many such issues they face</a:t>
            </a:r>
            <a:r>
              <a:rPr lang="en-IN" dirty="0" smtClean="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wholesale vendor after buying the stock from the farmers in their quoted price, they sell it to the retailer vendors and customers as well. The retailer vendors then sell it to the end consumer. The price changes stage to stage depending upon the negation done either earning profits or saving money.</a:t>
            </a:r>
          </a:p>
          <a:p>
            <a:pPr marL="285750" indent="-285750" algn="just">
              <a:buFont typeface="Arial" panose="020B0604020202020204" pitchFamily="34" charset="0"/>
              <a:buChar char="•"/>
            </a:pPr>
            <a:endParaRPr lang="en-IN" dirty="0" smtClean="0"/>
          </a:p>
          <a:p>
            <a:pPr marL="285750" indent="-285750" algn="just">
              <a:buFont typeface="Arial" panose="020B0604020202020204" pitchFamily="34" charset="0"/>
              <a:buChar char="•"/>
            </a:pPr>
            <a:r>
              <a:rPr lang="en-IN" dirty="0"/>
              <a:t>Keeping in mind the various issues which a farmer faces such as poor financial conditions, indebtedness, </a:t>
            </a:r>
            <a:r>
              <a:rPr lang="en-IN" dirty="0" err="1"/>
              <a:t>etc</a:t>
            </a:r>
            <a:r>
              <a:rPr lang="en-IN" dirty="0"/>
              <a:t> for these problems, the farmers expects to get profit or even the price quoted at par for some or other improvement. But then he/she has to agree upon the low price quoted by the wholesale vendors due to some situation such as absence of unreachability of to the market, unavailability of other wholesale vendors </a:t>
            </a:r>
            <a:r>
              <a:rPr lang="en-IN" dirty="0" err="1"/>
              <a:t>etc</a:t>
            </a:r>
            <a:r>
              <a:rPr lang="en-IN" dirty="0"/>
              <a:t>, with expectation of some improvement though the money earned he/she bears lots as well.</a:t>
            </a:r>
          </a:p>
          <a:p>
            <a:pPr marL="285750" indent="-285750" algn="just">
              <a:buFont typeface="Arial" panose="020B0604020202020204" pitchFamily="34" charset="0"/>
              <a:buChar char="•"/>
            </a:pPr>
            <a:endParaRPr lang="en-IN" dirty="0"/>
          </a:p>
        </p:txBody>
      </p:sp>
    </p:spTree>
    <p:extLst>
      <p:ext uri="{BB962C8B-B14F-4D97-AF65-F5344CB8AC3E}">
        <p14:creationId xmlns:p14="http://schemas.microsoft.com/office/powerpoint/2010/main" val="2119003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INTRODUCTION</a:t>
            </a:r>
          </a:p>
        </p:txBody>
      </p:sp>
      <p:sp>
        <p:nvSpPr>
          <p:cNvPr id="3" name="TextBox 2"/>
          <p:cNvSpPr txBox="1"/>
          <p:nvPr/>
        </p:nvSpPr>
        <p:spPr>
          <a:xfrm>
            <a:off x="381712" y="1219200"/>
            <a:ext cx="8457488" cy="2862322"/>
          </a:xfrm>
          <a:prstGeom prst="rect">
            <a:avLst/>
          </a:prstGeom>
          <a:noFill/>
        </p:spPr>
        <p:txBody>
          <a:bodyPr wrap="square" rtlCol="0">
            <a:spAutoFit/>
          </a:bodyPr>
          <a:lstStyle/>
          <a:p>
            <a:pPr marL="285750" indent="-285750" algn="just">
              <a:buFont typeface="Arial" panose="020B0604020202020204" pitchFamily="34" charset="0"/>
              <a:buChar char="•"/>
            </a:pPr>
            <a:r>
              <a:rPr lang="en-IN" dirty="0"/>
              <a:t>This happens due to the negotiation and saving mentality of the buyer. The seller quotes the high price aiming at his high profit but the buyer negotiates at low price considering their savings and due to the poor conditions of the farmers they are obliged to accept the low price from the wholesale vendors with expectation of some income. Hence, the farmers are unable to make profits.</a:t>
            </a:r>
          </a:p>
          <a:p>
            <a:pPr marL="285750" indent="-285750" algn="just">
              <a:buFont typeface="Arial" panose="020B0604020202020204" pitchFamily="34" charset="0"/>
              <a:buChar char="•"/>
            </a:pPr>
            <a:endParaRPr lang="en-IN" dirty="0" smtClean="0"/>
          </a:p>
          <a:p>
            <a:pPr marL="285750" indent="-285750" algn="just">
              <a:buFont typeface="Arial" panose="020B0604020202020204" pitchFamily="34" charset="0"/>
              <a:buChar char="•"/>
            </a:pPr>
            <a:r>
              <a:rPr lang="en-IN" dirty="0"/>
              <a:t>Despite of all the hard work and patience to grow the </a:t>
            </a:r>
            <a:r>
              <a:rPr lang="en-IN" dirty="0" smtClean="0"/>
              <a:t>Food, </a:t>
            </a:r>
            <a:r>
              <a:rPr lang="en-IN" dirty="0"/>
              <a:t>farmers play a major role in the agriculture life cycle but still they fail to get profit due to their poor conditions.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Tree>
    <p:extLst>
      <p:ext uri="{BB962C8B-B14F-4D97-AF65-F5344CB8AC3E}">
        <p14:creationId xmlns:p14="http://schemas.microsoft.com/office/powerpoint/2010/main" val="3423483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ER DIAGRAM</a:t>
            </a:r>
            <a:endParaRPr lang="en-IN" sz="3600" b="1" dirty="0"/>
          </a:p>
        </p:txBody>
      </p:sp>
      <p:pic>
        <p:nvPicPr>
          <p:cNvPr id="1026" name="Picture 2" descr="D:\PROJECTS\FarmerProject\DOCUMENTS\Farmer ER 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66800"/>
            <a:ext cx="769620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146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FLOW DIAGRAM</a:t>
            </a:r>
            <a:endParaRPr lang="en-IN" sz="3600" b="1" dirty="0"/>
          </a:p>
        </p:txBody>
      </p:sp>
      <p:pic>
        <p:nvPicPr>
          <p:cNvPr id="2050" name="Picture 2" descr="D:\PROJECTS\FarmerProject\DOCUMENTS\flow diagram.jpg"/>
          <p:cNvPicPr>
            <a:picLocks noChangeAspect="1" noChangeArrowheads="1"/>
          </p:cNvPicPr>
          <p:nvPr/>
        </p:nvPicPr>
        <p:blipFill rotWithShape="1">
          <a:blip r:embed="rId2">
            <a:extLst>
              <a:ext uri="{28A0092B-C50C-407E-A947-70E740481C1C}">
                <a14:useLocalDpi xmlns:a14="http://schemas.microsoft.com/office/drawing/2010/main" val="0"/>
              </a:ext>
            </a:extLst>
          </a:blip>
          <a:srcRect t="11953" b="-11953"/>
          <a:stretch/>
        </p:blipFill>
        <p:spPr bwMode="auto">
          <a:xfrm>
            <a:off x="304800" y="1295400"/>
            <a:ext cx="870585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077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FRONT END / DESIGNING LANGUAGES</a:t>
            </a:r>
            <a:endParaRPr lang="en-IN" sz="3600" b="1" dirty="0"/>
          </a:p>
        </p:txBody>
      </p:sp>
      <p:sp>
        <p:nvSpPr>
          <p:cNvPr id="3" name="TextBox 2"/>
          <p:cNvSpPr txBox="1"/>
          <p:nvPr/>
        </p:nvSpPr>
        <p:spPr>
          <a:xfrm>
            <a:off x="381712" y="1447800"/>
            <a:ext cx="8457488" cy="5909310"/>
          </a:xfrm>
          <a:prstGeom prst="rect">
            <a:avLst/>
          </a:prstGeom>
          <a:noFill/>
        </p:spPr>
        <p:txBody>
          <a:bodyPr wrap="square" rtlCol="0">
            <a:spAutoFit/>
          </a:bodyPr>
          <a:lstStyle/>
          <a:p>
            <a:pPr marL="342900" indent="-342900" algn="just">
              <a:buFont typeface="+mj-lt"/>
              <a:buAutoNum type="arabicParenR"/>
            </a:pPr>
            <a:r>
              <a:rPr lang="en-IN" b="1" dirty="0" smtClean="0"/>
              <a:t>HTML :</a:t>
            </a:r>
          </a:p>
          <a:p>
            <a:pPr marL="742950" lvl="1" indent="-285750" algn="just">
              <a:buFont typeface="Arial" panose="020B0604020202020204" pitchFamily="34" charset="0"/>
              <a:buChar char="•"/>
            </a:pPr>
            <a:r>
              <a:rPr lang="en-IN" dirty="0" smtClean="0"/>
              <a:t>HTML </a:t>
            </a:r>
            <a:r>
              <a:rPr lang="en-IN" dirty="0"/>
              <a:t>stands for Hyper Text </a:t>
            </a:r>
            <a:r>
              <a:rPr lang="en-IN" dirty="0" err="1"/>
              <a:t>Markup</a:t>
            </a:r>
            <a:r>
              <a:rPr lang="en-IN" dirty="0"/>
              <a:t> </a:t>
            </a:r>
            <a:r>
              <a:rPr lang="en-IN" dirty="0" smtClean="0"/>
              <a:t>Language</a:t>
            </a:r>
          </a:p>
          <a:p>
            <a:pPr marL="742950" lvl="1" indent="-285750" algn="just">
              <a:buFont typeface="Arial" panose="020B0604020202020204" pitchFamily="34" charset="0"/>
              <a:buChar char="•"/>
            </a:pPr>
            <a:r>
              <a:rPr lang="en-IN" dirty="0"/>
              <a:t>HTML is the standard </a:t>
            </a:r>
            <a:r>
              <a:rPr lang="en-IN" dirty="0" err="1"/>
              <a:t>markup</a:t>
            </a:r>
            <a:r>
              <a:rPr lang="en-IN" dirty="0"/>
              <a:t> language for creating Web pages</a:t>
            </a:r>
          </a:p>
          <a:p>
            <a:pPr marL="742950" lvl="1" indent="-285750" algn="just">
              <a:buFont typeface="Arial" panose="020B0604020202020204" pitchFamily="34" charset="0"/>
              <a:buChar char="•"/>
            </a:pPr>
            <a:r>
              <a:rPr lang="en-IN" dirty="0"/>
              <a:t>HTML describes the structure of a Web page</a:t>
            </a:r>
          </a:p>
          <a:p>
            <a:pPr marL="742950" lvl="1" indent="-285750" algn="just">
              <a:buFont typeface="Arial" panose="020B0604020202020204" pitchFamily="34" charset="0"/>
              <a:buChar char="•"/>
            </a:pPr>
            <a:r>
              <a:rPr lang="en-IN" dirty="0"/>
              <a:t>HTML elements tell the browser how to display the content</a:t>
            </a:r>
          </a:p>
          <a:p>
            <a:pPr marL="742950" lvl="1" indent="-285750" algn="just">
              <a:buFont typeface="Arial" panose="020B0604020202020204" pitchFamily="34" charset="0"/>
              <a:buChar char="•"/>
            </a:pPr>
            <a:r>
              <a:rPr lang="en-IN" dirty="0"/>
              <a:t>HTML elements label pieces of content such as "this is a heading", "this is a paragraph", "this is a link", etc</a:t>
            </a:r>
            <a:r>
              <a:rPr lang="en-IN" dirty="0" smtClean="0"/>
              <a:t>.</a:t>
            </a:r>
          </a:p>
          <a:p>
            <a:pPr algn="just"/>
            <a:endParaRPr lang="en-IN" dirty="0"/>
          </a:p>
          <a:p>
            <a:pPr algn="just"/>
            <a:r>
              <a:rPr lang="en-IN" b="1" dirty="0" smtClean="0"/>
              <a:t>2)    CSS:</a:t>
            </a:r>
            <a:endParaRPr lang="en-IN" b="1" dirty="0"/>
          </a:p>
          <a:p>
            <a:pPr marL="742950" lvl="1" indent="-285750" algn="just">
              <a:buFont typeface="Arial" panose="020B0604020202020204" pitchFamily="34" charset="0"/>
              <a:buChar char="•"/>
            </a:pPr>
            <a:r>
              <a:rPr lang="en-IN" dirty="0"/>
              <a:t>CSS stands for Cascading Style Sheets</a:t>
            </a:r>
          </a:p>
          <a:p>
            <a:pPr marL="742950" lvl="1" indent="-285750" algn="just">
              <a:buFont typeface="Arial" panose="020B0604020202020204" pitchFamily="34" charset="0"/>
              <a:buChar char="•"/>
            </a:pPr>
            <a:r>
              <a:rPr lang="en-IN" dirty="0"/>
              <a:t>CSS describes how HTML elements are to be displayed on screen, paper, or in other media</a:t>
            </a:r>
          </a:p>
          <a:p>
            <a:pPr marL="742950" lvl="1" indent="-285750" algn="just">
              <a:buFont typeface="Arial" panose="020B0604020202020204" pitchFamily="34" charset="0"/>
              <a:buChar char="•"/>
            </a:pPr>
            <a:r>
              <a:rPr lang="en-IN" dirty="0"/>
              <a:t>CSS saves a lot of work. It can control the layout of multiple web pages all at once</a:t>
            </a:r>
          </a:p>
          <a:p>
            <a:pPr marL="742950" lvl="1" indent="-285750" algn="just">
              <a:buFont typeface="Arial" panose="020B0604020202020204" pitchFamily="34" charset="0"/>
              <a:buChar char="•"/>
            </a:pPr>
            <a:r>
              <a:rPr lang="en-IN" dirty="0"/>
              <a:t>External stylesheets are stored in CSS files</a:t>
            </a:r>
          </a:p>
          <a:p>
            <a:pPr marL="742950" lvl="1" indent="-285750" algn="just">
              <a:buFont typeface="Arial" panose="020B0604020202020204" pitchFamily="34" charset="0"/>
              <a:buChar char="•"/>
            </a:pPr>
            <a:endParaRPr lang="en-IN" dirty="0"/>
          </a:p>
          <a:p>
            <a:pPr lvl="1" algn="just"/>
            <a:endParaRPr lang="en-IN" dirty="0"/>
          </a:p>
          <a:p>
            <a:pPr marL="742950" lvl="1" indent="-285750" algn="just">
              <a:buFont typeface="Arial" panose="020B0604020202020204" pitchFamily="34" charset="0"/>
              <a:buChar char="•"/>
            </a:pPr>
            <a:endParaRPr lang="en-IN" dirty="0" smtClean="0"/>
          </a:p>
          <a:p>
            <a:pPr algn="just"/>
            <a:endParaRPr lang="en-IN" dirty="0"/>
          </a:p>
          <a:p>
            <a:pPr algn="just"/>
            <a:r>
              <a:rPr lang="en-IN" dirty="0"/>
              <a:t/>
            </a:r>
            <a:br>
              <a:rPr lang="en-IN" dirty="0"/>
            </a:br>
            <a:endParaRPr lang="en-IN" dirty="0" smtClean="0"/>
          </a:p>
        </p:txBody>
      </p:sp>
    </p:spTree>
    <p:extLst>
      <p:ext uri="{BB962C8B-B14F-4D97-AF65-F5344CB8AC3E}">
        <p14:creationId xmlns:p14="http://schemas.microsoft.com/office/powerpoint/2010/main" val="1474450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FRONT END / DESIGNING LANGUAGES</a:t>
            </a:r>
            <a:endParaRPr lang="en-IN" sz="3600" b="1" dirty="0"/>
          </a:p>
        </p:txBody>
      </p:sp>
      <p:sp>
        <p:nvSpPr>
          <p:cNvPr id="3" name="TextBox 2"/>
          <p:cNvSpPr txBox="1"/>
          <p:nvPr/>
        </p:nvSpPr>
        <p:spPr>
          <a:xfrm>
            <a:off x="381712" y="1447800"/>
            <a:ext cx="8457488" cy="5632311"/>
          </a:xfrm>
          <a:prstGeom prst="rect">
            <a:avLst/>
          </a:prstGeom>
          <a:noFill/>
        </p:spPr>
        <p:txBody>
          <a:bodyPr wrap="square" rtlCol="0">
            <a:spAutoFit/>
          </a:bodyPr>
          <a:lstStyle/>
          <a:p>
            <a:pPr algn="just"/>
            <a:r>
              <a:rPr lang="en-IN" b="1" dirty="0" smtClean="0"/>
              <a:t>3)    JavaScript:</a:t>
            </a:r>
          </a:p>
          <a:p>
            <a:pPr marL="742950" lvl="1" indent="-285750" algn="just">
              <a:buFont typeface="Arial" panose="020B0604020202020204" pitchFamily="34" charset="0"/>
              <a:buChar char="•"/>
            </a:pPr>
            <a:r>
              <a:rPr lang="en-IN" dirty="0"/>
              <a:t>JavaScript, often abbreviated as JS, is a programming language that conforms to the ECMAScript specification. JavaScript is high-level, often just-in-time compiled, and multi-paradigm. It has curly-bracket syntax, dynamic typing, prototype-based object-orientation, and first-class functions</a:t>
            </a:r>
            <a:r>
              <a:rPr lang="en-IN" dirty="0" smtClean="0"/>
              <a:t>.</a:t>
            </a:r>
          </a:p>
          <a:p>
            <a:pPr marL="742950" lvl="1" indent="-285750" algn="just">
              <a:buFont typeface="Arial" panose="020B0604020202020204" pitchFamily="34" charset="0"/>
              <a:buChar char="•"/>
            </a:pPr>
            <a:endParaRPr lang="en-IN" dirty="0"/>
          </a:p>
          <a:p>
            <a:pPr lvl="1" algn="just"/>
            <a:endParaRPr lang="en-IN" dirty="0"/>
          </a:p>
          <a:p>
            <a:pPr algn="just"/>
            <a:r>
              <a:rPr lang="en-IN" b="1" dirty="0" smtClean="0"/>
              <a:t>4 )    Bootstrap:</a:t>
            </a:r>
            <a:endParaRPr lang="en-IN" b="1" dirty="0"/>
          </a:p>
          <a:p>
            <a:pPr marL="742950" lvl="1" indent="-285750" algn="just">
              <a:buFont typeface="Arial" panose="020B0604020202020204" pitchFamily="34" charset="0"/>
              <a:buChar char="•"/>
            </a:pPr>
            <a:r>
              <a:rPr lang="en-IN" dirty="0"/>
              <a:t>Bootstrap is a free front-end framework for faster and easier web </a:t>
            </a:r>
            <a:r>
              <a:rPr lang="en-IN" dirty="0" smtClean="0"/>
              <a:t>development</a:t>
            </a:r>
          </a:p>
          <a:p>
            <a:pPr marL="742950" lvl="1" indent="-285750" algn="just">
              <a:buFont typeface="Arial" panose="020B0604020202020204" pitchFamily="34" charset="0"/>
              <a:buChar char="•"/>
            </a:pPr>
            <a:r>
              <a:rPr lang="en-IN" dirty="0"/>
              <a:t>Bootstrap includes HTML and CSS based design templates for typography, forms, buttons, tables, navigation, modals, image carousels and many other, as well as optional JavaScript plugins</a:t>
            </a:r>
          </a:p>
          <a:p>
            <a:pPr marL="742950" lvl="1" indent="-285750" algn="just">
              <a:buFont typeface="Arial" panose="020B0604020202020204" pitchFamily="34" charset="0"/>
              <a:buChar char="•"/>
            </a:pPr>
            <a:r>
              <a:rPr lang="en-IN" dirty="0"/>
              <a:t>Bootstrap also gives you the ability to easily create responsive designs</a:t>
            </a:r>
          </a:p>
          <a:p>
            <a:pPr marL="742950" lvl="1" indent="-285750" algn="just">
              <a:buFont typeface="Arial" panose="020B0604020202020204" pitchFamily="34" charset="0"/>
              <a:buChar char="•"/>
            </a:pPr>
            <a:endParaRPr lang="en-IN" dirty="0"/>
          </a:p>
          <a:p>
            <a:pPr marL="742950" lvl="1" indent="-285750" algn="just">
              <a:buFont typeface="Arial" panose="020B0604020202020204" pitchFamily="34" charset="0"/>
              <a:buChar char="•"/>
            </a:pPr>
            <a:endParaRPr lang="en-IN" dirty="0"/>
          </a:p>
          <a:p>
            <a:pPr lvl="1" algn="just"/>
            <a:endParaRPr lang="en-IN" dirty="0"/>
          </a:p>
          <a:p>
            <a:pPr marL="742950" lvl="1" indent="-285750" algn="just">
              <a:buFont typeface="Arial" panose="020B0604020202020204" pitchFamily="34" charset="0"/>
              <a:buChar char="•"/>
            </a:pPr>
            <a:endParaRPr lang="en-IN" dirty="0" smtClean="0"/>
          </a:p>
          <a:p>
            <a:pPr algn="just"/>
            <a:endParaRPr lang="en-IN" dirty="0"/>
          </a:p>
          <a:p>
            <a:pPr algn="just"/>
            <a:r>
              <a:rPr lang="en-IN" dirty="0"/>
              <a:t/>
            </a:r>
            <a:br>
              <a:rPr lang="en-IN" dirty="0"/>
            </a:br>
            <a:endParaRPr lang="en-IN" dirty="0" smtClean="0"/>
          </a:p>
        </p:txBody>
      </p:sp>
    </p:spTree>
    <p:extLst>
      <p:ext uri="{BB962C8B-B14F-4D97-AF65-F5344CB8AC3E}">
        <p14:creationId xmlns:p14="http://schemas.microsoft.com/office/powerpoint/2010/main" val="2552677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352</TotalTime>
  <Words>1535</Words>
  <Application>Microsoft Office PowerPoint</Application>
  <PresentationFormat>On-screen Show (4:3)</PresentationFormat>
  <Paragraphs>150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FARMER SHOP</vt:lpstr>
      <vt:lpstr>ABSTRACT</vt:lpstr>
      <vt:lpstr>INTRODUCTION</vt:lpstr>
      <vt:lpstr>INTRODUCTION</vt:lpstr>
      <vt:lpstr>INTRODUCTION</vt:lpstr>
      <vt:lpstr>ER DIAGRAM</vt:lpstr>
      <vt:lpstr>FLOW DIAGRAM</vt:lpstr>
      <vt:lpstr>FRONT END / DESIGNING LANGUAGES</vt:lpstr>
      <vt:lpstr>FRONT END / DESIGNING LANGUAGES</vt:lpstr>
      <vt:lpstr>BACKEND / SERVER SIDE LANGUAGES</vt:lpstr>
      <vt:lpstr>DATABASE</vt:lpstr>
      <vt:lpstr>ABOUT PROJECT</vt:lpstr>
      <vt:lpstr>ADVANTAGES</vt:lpstr>
      <vt:lpstr>HARDWARE REQUIREMENT</vt:lpstr>
      <vt:lpstr>OPERATING SYSTEM</vt:lpstr>
      <vt:lpstr>SOFTWARE USED</vt:lpstr>
      <vt:lpstr>MODULES</vt:lpstr>
      <vt:lpstr>MODULES</vt:lpstr>
      <vt:lpstr>MODULES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FARMER SHOP</dc:title>
  <dc:creator>ashcoder</dc:creator>
  <cp:lastModifiedBy>ashcoder</cp:lastModifiedBy>
  <cp:revision>60</cp:revision>
  <dcterms:created xsi:type="dcterms:W3CDTF">2006-08-16T00:00:00Z</dcterms:created>
  <dcterms:modified xsi:type="dcterms:W3CDTF">2021-09-24T11:27:14Z</dcterms:modified>
</cp:coreProperties>
</file>