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Fira Sans Extra Condensed Medium" panose="020B0603050000020004" pitchFamily="3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141C33-CB8C-4F56-9200-FE154084B3B0}">
  <a:tblStyle styleId="{80141C33-CB8C-4F56-9200-FE154084B3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54" d="100"/>
          <a:sy n="154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765d7774d_3_2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765d7774d_3_2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765d7774d_3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765d7774d_3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ab1606fc4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ab1606fc4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765d7774d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765d7774d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765d7774d_3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765d7774d_3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765d7774d_3_3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765d7774d_3_3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765d7774d_3_2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765d7774d_3_2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765d7774d_3_2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765d7774d_3_2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765d7774d_3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765d7774d_3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765d7774d_3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765d7774d_3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ab1606f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ab1606f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ab1606fc4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ab1606fc4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765d7774d_3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765d7774d_3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765d7774d_3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765d7774d_3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765d7774d_3_2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765d7774d_3_2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765d7774d_3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765d7774d_3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765d7774d_3_3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765d7774d_3_3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765d7774d_3_2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765d7774d_3_2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765d7774d_3_2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765d7774d_3_2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ab1606fc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ab1606fc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ab1606fc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ab1606fc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661d16799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661d16799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661d16799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661d16799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661d1679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661d1679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765d7774d_3_1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765d7774d_3_1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457175" y="144757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Comprehensive Development of an E-Commerce Platform</a:t>
            </a:r>
            <a:endParaRPr sz="3100"/>
          </a:p>
        </p:txBody>
      </p:sp>
      <p:sp>
        <p:nvSpPr>
          <p:cNvPr id="52" name="Google Shape;52;p13"/>
          <p:cNvSpPr/>
          <p:nvPr/>
        </p:nvSpPr>
        <p:spPr>
          <a:xfrm>
            <a:off x="5429232" y="2833908"/>
            <a:ext cx="2402283" cy="251053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/>
          <p:nvPr/>
        </p:nvSpPr>
        <p:spPr>
          <a:xfrm rot="10800000" flipH="1">
            <a:off x="5990725" y="3577682"/>
            <a:ext cx="1277449" cy="667643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5499858" y="4111296"/>
            <a:ext cx="2251729" cy="148826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572025" y="883378"/>
            <a:ext cx="4114727" cy="288014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552274" y="3430796"/>
            <a:ext cx="150665" cy="150609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617028" y="1504402"/>
            <a:ext cx="2022972" cy="1340658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782472" y="1881888"/>
            <a:ext cx="1054322" cy="814417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828961" y="1928377"/>
            <a:ext cx="961348" cy="721443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875450" y="1976705"/>
            <a:ext cx="868373" cy="626685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847579" y="2289084"/>
            <a:ext cx="924113" cy="56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606882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550435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30868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617028" y="2649848"/>
            <a:ext cx="2022972" cy="195257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6899995" y="1788910"/>
            <a:ext cx="548537" cy="1056162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6950219" y="1770348"/>
            <a:ext cx="448150" cy="1076562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6996708" y="1816781"/>
            <a:ext cx="355175" cy="981804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617028" y="2103128"/>
            <a:ext cx="2026706" cy="148826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50219" y="2343043"/>
            <a:ext cx="448150" cy="92974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978090" y="2376488"/>
            <a:ext cx="115326" cy="20512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5617028" y="1575083"/>
            <a:ext cx="2022972" cy="167387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561230" y="1504402"/>
            <a:ext cx="2134563" cy="197152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6052098" y="1242246"/>
            <a:ext cx="1156549" cy="360749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037221" y="1231098"/>
            <a:ext cx="1180685" cy="383101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5429232" y="1770348"/>
            <a:ext cx="2398548" cy="260362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372301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143590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6914879" y="1770348"/>
            <a:ext cx="273349" cy="260362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6686168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6388670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068820" y="1770348"/>
            <a:ext cx="273405" cy="260362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749026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5429232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427337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5589101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749026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5908951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6068820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6228745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6388670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6550435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6710360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6870229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7030154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7190079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7349948" y="2030664"/>
            <a:ext cx="161869" cy="146931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7511768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7671638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7943103" y="2748344"/>
            <a:ext cx="245535" cy="245535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ctrTitle"/>
          </p:nvPr>
        </p:nvSpPr>
        <p:spPr>
          <a:xfrm>
            <a:off x="6037164" y="1242309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6 Product Pagination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559450" y="1031425"/>
            <a:ext cx="25830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Centered on product page management, which is typically utilized while creating new products.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Made sure the appropriate page transition and product were shown on each page.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450" y="1400325"/>
            <a:ext cx="5849149" cy="2771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8609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7 User Password Change</a:t>
            </a:r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200" y="1204700"/>
            <a:ext cx="5932224" cy="281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200" y="4128675"/>
            <a:ext cx="5932224" cy="6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394375" y="1204700"/>
            <a:ext cx="22275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Confirmed the updated password worked and could be used to access the account on the website.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11325" y="409575"/>
            <a:ext cx="72789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Overview – Core Feature Expansion</a:t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457213" y="1562299"/>
            <a:ext cx="826500" cy="8733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457213" y="3565651"/>
            <a:ext cx="826500" cy="8733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457213" y="2564001"/>
            <a:ext cx="826500" cy="8733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24"/>
          <p:cNvGrpSpPr/>
          <p:nvPr/>
        </p:nvGrpSpPr>
        <p:grpSpPr>
          <a:xfrm>
            <a:off x="685666" y="1736139"/>
            <a:ext cx="369594" cy="525619"/>
            <a:chOff x="3342275" y="2615925"/>
            <a:chExt cx="339700" cy="483150"/>
          </a:xfrm>
        </p:grpSpPr>
        <p:sp>
          <p:nvSpPr>
            <p:cNvPr id="226" name="Google Shape;226;p24"/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8" name="Google Shape;228;p24"/>
          <p:cNvSpPr/>
          <p:nvPr/>
        </p:nvSpPr>
        <p:spPr>
          <a:xfrm>
            <a:off x="607629" y="3755918"/>
            <a:ext cx="525667" cy="492764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607629" y="2754269"/>
            <a:ext cx="525667" cy="492764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1455750" y="1336925"/>
            <a:ext cx="72789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Objective: Enhance platform interactivity and ensure smooth user transactions for a complete shopping experience.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Dynamic Cart Management: Allowed users to modify cart contents dynamically, with real-time inventory updates.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Secure Payment Gateway Integration: Added support for Stripe and PayPal to handle transactions securely.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Tracking System: Enabled users to view detailed order statuses and track shipments in real time.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Address Management: Designed a feature for users to save and manage multiple shipping addresses securely.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Improved Recommendation System: Upgraded algorithms to offer real-time product suggestions based on browsing history.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1381400" y="409575"/>
            <a:ext cx="61719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8 Browse Products</a:t>
            </a: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175" y="1245200"/>
            <a:ext cx="6075976" cy="2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5"/>
          <p:cNvSpPr txBox="1"/>
          <p:nvPr/>
        </p:nvSpPr>
        <p:spPr>
          <a:xfrm>
            <a:off x="319900" y="1345688"/>
            <a:ext cx="22857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ability to navigate to the product browsing page and correctly examine a list of products with their names, prices, and availability details is covered in this figure.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9 Add to Cart</a:t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625" y="1336200"/>
            <a:ext cx="6115524" cy="28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 txBox="1"/>
          <p:nvPr/>
        </p:nvSpPr>
        <p:spPr>
          <a:xfrm>
            <a:off x="365400" y="1336200"/>
            <a:ext cx="21492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a user chooses a product and clicks "Add to Cart," this will ensure that the item is truly added to the shopping cart and that the cart's count is updated appropriately.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8 Compute Total</a:t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12116825" y="848150"/>
            <a:ext cx="33300" cy="29225"/>
          </a:xfrm>
          <a:custGeom>
            <a:avLst/>
            <a:gdLst/>
            <a:ahLst/>
            <a:cxnLst/>
            <a:rect l="l" t="t" r="r" b="b"/>
            <a:pathLst>
              <a:path w="1332" h="1169" extrusionOk="0">
                <a:moveTo>
                  <a:pt x="647" y="1"/>
                </a:moveTo>
                <a:cubicBezTo>
                  <a:pt x="430" y="1"/>
                  <a:pt x="230" y="138"/>
                  <a:pt x="148" y="355"/>
                </a:cubicBezTo>
                <a:cubicBezTo>
                  <a:pt x="1" y="650"/>
                  <a:pt x="148" y="983"/>
                  <a:pt x="444" y="1094"/>
                </a:cubicBezTo>
                <a:cubicBezTo>
                  <a:pt x="518" y="1131"/>
                  <a:pt x="592" y="1168"/>
                  <a:pt x="666" y="1168"/>
                </a:cubicBezTo>
                <a:cubicBezTo>
                  <a:pt x="888" y="1168"/>
                  <a:pt x="1110" y="1020"/>
                  <a:pt x="1184" y="798"/>
                </a:cubicBezTo>
                <a:cubicBezTo>
                  <a:pt x="1332" y="503"/>
                  <a:pt x="1184" y="170"/>
                  <a:pt x="888" y="59"/>
                </a:cubicBezTo>
                <a:cubicBezTo>
                  <a:pt x="809" y="19"/>
                  <a:pt x="727" y="1"/>
                  <a:pt x="6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12139000" y="795075"/>
            <a:ext cx="33300" cy="28675"/>
          </a:xfrm>
          <a:custGeom>
            <a:avLst/>
            <a:gdLst/>
            <a:ahLst/>
            <a:cxnLst/>
            <a:rect l="l" t="t" r="r" b="b"/>
            <a:pathLst>
              <a:path w="1332" h="1147" extrusionOk="0">
                <a:moveTo>
                  <a:pt x="686" y="1"/>
                </a:moveTo>
                <a:cubicBezTo>
                  <a:pt x="454" y="1"/>
                  <a:pt x="235" y="141"/>
                  <a:pt x="149" y="370"/>
                </a:cubicBezTo>
                <a:cubicBezTo>
                  <a:pt x="1" y="666"/>
                  <a:pt x="149" y="999"/>
                  <a:pt x="445" y="1110"/>
                </a:cubicBezTo>
                <a:cubicBezTo>
                  <a:pt x="518" y="1147"/>
                  <a:pt x="592" y="1147"/>
                  <a:pt x="666" y="1147"/>
                </a:cubicBezTo>
                <a:cubicBezTo>
                  <a:pt x="888" y="1147"/>
                  <a:pt x="1110" y="999"/>
                  <a:pt x="1221" y="777"/>
                </a:cubicBezTo>
                <a:cubicBezTo>
                  <a:pt x="1332" y="481"/>
                  <a:pt x="1184" y="149"/>
                  <a:pt x="888" y="38"/>
                </a:cubicBezTo>
                <a:cubicBezTo>
                  <a:pt x="822" y="13"/>
                  <a:pt x="753" y="1"/>
                  <a:pt x="6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12179675" y="686950"/>
            <a:ext cx="32375" cy="28675"/>
          </a:xfrm>
          <a:custGeom>
            <a:avLst/>
            <a:gdLst/>
            <a:ahLst/>
            <a:cxnLst/>
            <a:rect l="l" t="t" r="r" b="b"/>
            <a:pathLst>
              <a:path w="1295" h="1147" extrusionOk="0">
                <a:moveTo>
                  <a:pt x="652" y="1"/>
                </a:moveTo>
                <a:cubicBezTo>
                  <a:pt x="419" y="1"/>
                  <a:pt x="198" y="148"/>
                  <a:pt x="111" y="407"/>
                </a:cubicBezTo>
                <a:cubicBezTo>
                  <a:pt x="1" y="703"/>
                  <a:pt x="185" y="1035"/>
                  <a:pt x="481" y="1109"/>
                </a:cubicBezTo>
                <a:cubicBezTo>
                  <a:pt x="518" y="1146"/>
                  <a:pt x="592" y="1146"/>
                  <a:pt x="666" y="1146"/>
                </a:cubicBezTo>
                <a:cubicBezTo>
                  <a:pt x="888" y="1146"/>
                  <a:pt x="1110" y="998"/>
                  <a:pt x="1221" y="776"/>
                </a:cubicBezTo>
                <a:cubicBezTo>
                  <a:pt x="1295" y="444"/>
                  <a:pt x="1147" y="111"/>
                  <a:pt x="851" y="37"/>
                </a:cubicBezTo>
                <a:cubicBezTo>
                  <a:pt x="785" y="12"/>
                  <a:pt x="718" y="1"/>
                  <a:pt x="6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12197250" y="631600"/>
            <a:ext cx="32350" cy="28550"/>
          </a:xfrm>
          <a:custGeom>
            <a:avLst/>
            <a:gdLst/>
            <a:ahLst/>
            <a:cxnLst/>
            <a:rect l="l" t="t" r="r" b="b"/>
            <a:pathLst>
              <a:path w="1294" h="1142" extrusionOk="0">
                <a:moveTo>
                  <a:pt x="634" y="0"/>
                </a:moveTo>
                <a:cubicBezTo>
                  <a:pt x="395" y="0"/>
                  <a:pt x="170" y="166"/>
                  <a:pt x="111" y="402"/>
                </a:cubicBezTo>
                <a:cubicBezTo>
                  <a:pt x="0" y="735"/>
                  <a:pt x="185" y="1031"/>
                  <a:pt x="481" y="1142"/>
                </a:cubicBezTo>
                <a:lnTo>
                  <a:pt x="665" y="1142"/>
                </a:lnTo>
                <a:cubicBezTo>
                  <a:pt x="924" y="1142"/>
                  <a:pt x="1146" y="994"/>
                  <a:pt x="1220" y="735"/>
                </a:cubicBezTo>
                <a:cubicBezTo>
                  <a:pt x="1294" y="439"/>
                  <a:pt x="1146" y="107"/>
                  <a:pt x="813" y="33"/>
                </a:cubicBezTo>
                <a:cubicBezTo>
                  <a:pt x="754" y="11"/>
                  <a:pt x="694" y="0"/>
                  <a:pt x="6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12160275" y="741475"/>
            <a:ext cx="32375" cy="28675"/>
          </a:xfrm>
          <a:custGeom>
            <a:avLst/>
            <a:gdLst/>
            <a:ahLst/>
            <a:cxnLst/>
            <a:rect l="l" t="t" r="r" b="b"/>
            <a:pathLst>
              <a:path w="1295" h="1147" extrusionOk="0">
                <a:moveTo>
                  <a:pt x="648" y="0"/>
                </a:moveTo>
                <a:cubicBezTo>
                  <a:pt x="416" y="0"/>
                  <a:pt x="197" y="141"/>
                  <a:pt x="111" y="370"/>
                </a:cubicBezTo>
                <a:cubicBezTo>
                  <a:pt x="0" y="666"/>
                  <a:pt x="148" y="999"/>
                  <a:pt x="444" y="1109"/>
                </a:cubicBezTo>
                <a:cubicBezTo>
                  <a:pt x="518" y="1146"/>
                  <a:pt x="592" y="1146"/>
                  <a:pt x="666" y="1146"/>
                </a:cubicBezTo>
                <a:cubicBezTo>
                  <a:pt x="887" y="1146"/>
                  <a:pt x="1109" y="999"/>
                  <a:pt x="1183" y="777"/>
                </a:cubicBezTo>
                <a:cubicBezTo>
                  <a:pt x="1294" y="481"/>
                  <a:pt x="1146" y="148"/>
                  <a:pt x="851" y="37"/>
                </a:cubicBezTo>
                <a:cubicBezTo>
                  <a:pt x="784" y="12"/>
                  <a:pt x="715" y="0"/>
                  <a:pt x="6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12213875" y="576475"/>
            <a:ext cx="32375" cy="28225"/>
          </a:xfrm>
          <a:custGeom>
            <a:avLst/>
            <a:gdLst/>
            <a:ahLst/>
            <a:cxnLst/>
            <a:rect l="l" t="t" r="r" b="b"/>
            <a:pathLst>
              <a:path w="1295" h="1129" extrusionOk="0">
                <a:moveTo>
                  <a:pt x="625" y="1"/>
                </a:moveTo>
                <a:cubicBezTo>
                  <a:pt x="376" y="1"/>
                  <a:pt x="136" y="150"/>
                  <a:pt x="74" y="426"/>
                </a:cubicBezTo>
                <a:cubicBezTo>
                  <a:pt x="0" y="722"/>
                  <a:pt x="185" y="1055"/>
                  <a:pt x="481" y="1129"/>
                </a:cubicBezTo>
                <a:lnTo>
                  <a:pt x="629" y="1129"/>
                </a:lnTo>
                <a:cubicBezTo>
                  <a:pt x="888" y="1129"/>
                  <a:pt x="1110" y="981"/>
                  <a:pt x="1184" y="722"/>
                </a:cubicBezTo>
                <a:cubicBezTo>
                  <a:pt x="1294" y="426"/>
                  <a:pt x="1110" y="93"/>
                  <a:pt x="777" y="20"/>
                </a:cubicBezTo>
                <a:cubicBezTo>
                  <a:pt x="727" y="7"/>
                  <a:pt x="676" y="1"/>
                  <a:pt x="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11917175" y="1198275"/>
            <a:ext cx="32375" cy="28450"/>
          </a:xfrm>
          <a:custGeom>
            <a:avLst/>
            <a:gdLst/>
            <a:ahLst/>
            <a:cxnLst/>
            <a:rect l="l" t="t" r="r" b="b"/>
            <a:pathLst>
              <a:path w="1295" h="1138" extrusionOk="0">
                <a:moveTo>
                  <a:pt x="666" y="0"/>
                </a:moveTo>
                <a:cubicBezTo>
                  <a:pt x="488" y="0"/>
                  <a:pt x="301" y="90"/>
                  <a:pt x="186" y="251"/>
                </a:cubicBezTo>
                <a:cubicBezTo>
                  <a:pt x="1" y="509"/>
                  <a:pt x="38" y="842"/>
                  <a:pt x="297" y="1027"/>
                </a:cubicBezTo>
                <a:cubicBezTo>
                  <a:pt x="408" y="1101"/>
                  <a:pt x="518" y="1138"/>
                  <a:pt x="629" y="1138"/>
                </a:cubicBezTo>
                <a:cubicBezTo>
                  <a:pt x="814" y="1138"/>
                  <a:pt x="999" y="1064"/>
                  <a:pt x="1110" y="916"/>
                </a:cubicBezTo>
                <a:cubicBezTo>
                  <a:pt x="1295" y="657"/>
                  <a:pt x="1221" y="288"/>
                  <a:pt x="962" y="103"/>
                </a:cubicBezTo>
                <a:cubicBezTo>
                  <a:pt x="878" y="33"/>
                  <a:pt x="774" y="0"/>
                  <a:pt x="6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10889400" y="1472575"/>
            <a:ext cx="25900" cy="25900"/>
          </a:xfrm>
          <a:custGeom>
            <a:avLst/>
            <a:gdLst/>
            <a:ahLst/>
            <a:cxnLst/>
            <a:rect l="l" t="t" r="r" b="b"/>
            <a:pathLst>
              <a:path w="1036" h="1036" extrusionOk="0">
                <a:moveTo>
                  <a:pt x="518" y="0"/>
                </a:moveTo>
                <a:cubicBezTo>
                  <a:pt x="222" y="0"/>
                  <a:pt x="0" y="222"/>
                  <a:pt x="0" y="518"/>
                </a:cubicBezTo>
                <a:cubicBezTo>
                  <a:pt x="0" y="814"/>
                  <a:pt x="222" y="1035"/>
                  <a:pt x="518" y="1035"/>
                </a:cubicBezTo>
                <a:cubicBezTo>
                  <a:pt x="814" y="1035"/>
                  <a:pt x="1036" y="814"/>
                  <a:pt x="1036" y="518"/>
                </a:cubicBezTo>
                <a:cubicBezTo>
                  <a:pt x="1036" y="222"/>
                  <a:pt x="814" y="0"/>
                  <a:pt x="5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-917000" y="3089900"/>
            <a:ext cx="32375" cy="29600"/>
          </a:xfrm>
          <a:custGeom>
            <a:avLst/>
            <a:gdLst/>
            <a:ahLst/>
            <a:cxnLst/>
            <a:rect l="l" t="t" r="r" b="b"/>
            <a:pathLst>
              <a:path w="1295" h="1184" extrusionOk="0">
                <a:moveTo>
                  <a:pt x="649" y="0"/>
                </a:moveTo>
                <a:cubicBezTo>
                  <a:pt x="417" y="0"/>
                  <a:pt x="197" y="141"/>
                  <a:pt x="112" y="370"/>
                </a:cubicBezTo>
                <a:cubicBezTo>
                  <a:pt x="1" y="666"/>
                  <a:pt x="149" y="1035"/>
                  <a:pt x="444" y="1146"/>
                </a:cubicBezTo>
                <a:cubicBezTo>
                  <a:pt x="518" y="1146"/>
                  <a:pt x="555" y="1183"/>
                  <a:pt x="629" y="1183"/>
                </a:cubicBezTo>
                <a:cubicBezTo>
                  <a:pt x="888" y="1183"/>
                  <a:pt x="1110" y="1035"/>
                  <a:pt x="1184" y="813"/>
                </a:cubicBezTo>
                <a:cubicBezTo>
                  <a:pt x="1295" y="481"/>
                  <a:pt x="1147" y="148"/>
                  <a:pt x="851" y="37"/>
                </a:cubicBezTo>
                <a:cubicBezTo>
                  <a:pt x="784" y="12"/>
                  <a:pt x="716" y="0"/>
                  <a:pt x="6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-898500" y="3035475"/>
            <a:ext cx="32350" cy="28550"/>
          </a:xfrm>
          <a:custGeom>
            <a:avLst/>
            <a:gdLst/>
            <a:ahLst/>
            <a:cxnLst/>
            <a:rect l="l" t="t" r="r" b="b"/>
            <a:pathLst>
              <a:path w="1294" h="1142" extrusionOk="0">
                <a:moveTo>
                  <a:pt x="653" y="0"/>
                </a:moveTo>
                <a:cubicBezTo>
                  <a:pt x="395" y="0"/>
                  <a:pt x="170" y="166"/>
                  <a:pt x="111" y="402"/>
                </a:cubicBezTo>
                <a:cubicBezTo>
                  <a:pt x="0" y="698"/>
                  <a:pt x="185" y="1031"/>
                  <a:pt x="481" y="1105"/>
                </a:cubicBezTo>
                <a:cubicBezTo>
                  <a:pt x="555" y="1142"/>
                  <a:pt x="592" y="1142"/>
                  <a:pt x="666" y="1142"/>
                </a:cubicBezTo>
                <a:cubicBezTo>
                  <a:pt x="887" y="1142"/>
                  <a:pt x="1146" y="994"/>
                  <a:pt x="1220" y="735"/>
                </a:cubicBezTo>
                <a:cubicBezTo>
                  <a:pt x="1294" y="439"/>
                  <a:pt x="1146" y="107"/>
                  <a:pt x="850" y="33"/>
                </a:cubicBezTo>
                <a:cubicBezTo>
                  <a:pt x="784" y="11"/>
                  <a:pt x="717" y="0"/>
                  <a:pt x="6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592850" y="1498475"/>
            <a:ext cx="17895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guarantees that the base item pricing, taxes, and shipping charges are included in the checkout total cost to provide the accurate total value.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350" y="1574925"/>
            <a:ext cx="6456850" cy="305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9 Save Address</a:t>
            </a:r>
            <a:endParaRPr/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50" y="1292175"/>
            <a:ext cx="5958301" cy="28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 txBox="1"/>
          <p:nvPr/>
        </p:nvSpPr>
        <p:spPr>
          <a:xfrm>
            <a:off x="577750" y="1292175"/>
            <a:ext cx="23049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information is entered and the "Save" button is pressed, this section verifies that a new shipping address was recorded and that the address appears in the user's address book.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1942475" y="409575"/>
            <a:ext cx="5944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10 Payment Processed Successfully</a:t>
            </a:r>
            <a:endParaRPr/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3"/>
          <a:srcRect/>
          <a:stretch/>
        </p:blipFill>
        <p:spPr>
          <a:xfrm>
            <a:off x="3842127" y="1209763"/>
            <a:ext cx="4842622" cy="27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9"/>
          <p:cNvSpPr txBox="1"/>
          <p:nvPr/>
        </p:nvSpPr>
        <p:spPr>
          <a:xfrm>
            <a:off x="457200" y="1209775"/>
            <a:ext cx="2118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shows the items in cart before adding address yet to confirm and place the order 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52359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 11 Payment Processing</a:t>
            </a:r>
            <a:endParaRPr dirty="0"/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3"/>
          <a:srcRect/>
          <a:stretch/>
        </p:blipFill>
        <p:spPr>
          <a:xfrm>
            <a:off x="3278844" y="1312550"/>
            <a:ext cx="4951112" cy="278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0"/>
          <p:cNvSpPr txBox="1"/>
          <p:nvPr/>
        </p:nvSpPr>
        <p:spPr>
          <a:xfrm>
            <a:off x="457200" y="1246700"/>
            <a:ext cx="23649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would confirm that the payment is on delivery and the user can continue with placing the order without doing the payment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12 Track Order</a:t>
            </a:r>
            <a:endParaRPr/>
          </a:p>
        </p:txBody>
      </p:sp>
      <p:pic>
        <p:nvPicPr>
          <p:cNvPr id="288" name="Google Shape;288;p31"/>
          <p:cNvPicPr preferRelativeResize="0"/>
          <p:nvPr/>
        </p:nvPicPr>
        <p:blipFill>
          <a:blip r:embed="rId3"/>
          <a:srcRect l="22634" t="16730" r="5716" b="21807"/>
          <a:stretch/>
        </p:blipFill>
        <p:spPr>
          <a:xfrm>
            <a:off x="3393989" y="1458097"/>
            <a:ext cx="4968577" cy="241401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 txBox="1"/>
          <p:nvPr/>
        </p:nvSpPr>
        <p:spPr>
          <a:xfrm>
            <a:off x="365425" y="1261950"/>
            <a:ext cx="20583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section, a user can track down their order by going to the order tracking page, which displays the status of their order.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3458250" y="2514000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58438" y="2381966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2129694" y="2351891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963711" y="1702615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964912" y="1926104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1100943" y="2076699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1517555" y="2302518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1784738" y="2302518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1325634" y="2459302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1345077" y="2617179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1453181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1790818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1100943" y="3333779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1510237" y="1796154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1586772" y="4069785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2155181" y="2727358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2201350" y="3027382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2253563" y="3390507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2157621" y="2346575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919981" y="2424057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1524843" y="1504504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1162901" y="1106280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1346903" y="1305447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1823625" y="3607551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960672" y="862825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ctrTitle" idx="4294967295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  <p:graphicFrame>
        <p:nvGraphicFramePr>
          <p:cNvPr id="137" name="Google Shape;137;p14"/>
          <p:cNvGraphicFramePr/>
          <p:nvPr>
            <p:extLst>
              <p:ext uri="{D42A27DB-BD31-4B8C-83A1-F6EECF244321}">
                <p14:modId xmlns:p14="http://schemas.microsoft.com/office/powerpoint/2010/main" val="2304138701"/>
              </p:ext>
            </p:extLst>
          </p:nvPr>
        </p:nvGraphicFramePr>
        <p:xfrm>
          <a:off x="3039560" y="1071251"/>
          <a:ext cx="5746350" cy="3626850"/>
        </p:xfrm>
        <a:graphic>
          <a:graphicData uri="http://schemas.openxmlformats.org/drawingml/2006/table">
            <a:tbl>
              <a:tblPr>
                <a:noFill/>
                <a:tableStyleId>{80141C33-CB8C-4F56-9200-FE154084B3B0}</a:tableStyleId>
              </a:tblPr>
              <a:tblGrid>
                <a:gridCol w="287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SCHOOL ID</a:t>
                      </a:r>
                      <a:endParaRPr sz="18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Osama </a:t>
                      </a:r>
                      <a:r>
                        <a:rPr lang="en-US" dirty="0" err="1"/>
                        <a:t>naaz</a:t>
                      </a:r>
                      <a:r>
                        <a:rPr lang="en-US" dirty="0"/>
                        <a:t>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11801087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Jaswanth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11771147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Nirupama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11810487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0195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Niharika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11810493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77267903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harini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11821595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90676861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Triveni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11811560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764000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Sharanya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11800811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58153914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Rajsekhar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11693961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7560618" y="3229952"/>
            <a:ext cx="83700" cy="77173"/>
          </a:xfrm>
          <a:custGeom>
            <a:avLst/>
            <a:gdLst/>
            <a:ahLst/>
            <a:cxnLst/>
            <a:rect l="l" t="t" r="r" b="b"/>
            <a:pathLst>
              <a:path w="1769" h="1769" extrusionOk="0">
                <a:moveTo>
                  <a:pt x="901" y="1768"/>
                </a:moveTo>
                <a:cubicBezTo>
                  <a:pt x="401" y="1768"/>
                  <a:pt x="0" y="1368"/>
                  <a:pt x="0" y="868"/>
                </a:cubicBezTo>
                <a:cubicBezTo>
                  <a:pt x="0" y="401"/>
                  <a:pt x="401" y="0"/>
                  <a:pt x="901" y="0"/>
                </a:cubicBezTo>
                <a:cubicBezTo>
                  <a:pt x="1401" y="0"/>
                  <a:pt x="1768" y="401"/>
                  <a:pt x="1768" y="868"/>
                </a:cubicBezTo>
                <a:cubicBezTo>
                  <a:pt x="1768" y="1368"/>
                  <a:pt x="1401" y="1768"/>
                  <a:pt x="901" y="1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805175" y="409575"/>
            <a:ext cx="74154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 Overview – Secondary Feature Development</a:t>
            </a:r>
            <a:endParaRPr/>
          </a:p>
        </p:txBody>
      </p:sp>
      <p:grpSp>
        <p:nvGrpSpPr>
          <p:cNvPr id="296" name="Google Shape;296;p32"/>
          <p:cNvGrpSpPr/>
          <p:nvPr/>
        </p:nvGrpSpPr>
        <p:grpSpPr>
          <a:xfrm>
            <a:off x="461484" y="2492971"/>
            <a:ext cx="783783" cy="783783"/>
            <a:chOff x="619249" y="2451131"/>
            <a:chExt cx="783000" cy="783000"/>
          </a:xfrm>
        </p:grpSpPr>
        <p:sp>
          <p:nvSpPr>
            <p:cNvPr id="297" name="Google Shape;297;p32"/>
            <p:cNvSpPr/>
            <p:nvPr/>
          </p:nvSpPr>
          <p:spPr>
            <a:xfrm>
              <a:off x="772716" y="2604599"/>
              <a:ext cx="476100" cy="47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619249" y="2451131"/>
              <a:ext cx="783000" cy="783000"/>
            </a:xfrm>
            <a:prstGeom prst="pie">
              <a:avLst>
                <a:gd name="adj1" fmla="val 0"/>
                <a:gd name="adj2" fmla="val 1813817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32"/>
          <p:cNvGrpSpPr/>
          <p:nvPr/>
        </p:nvGrpSpPr>
        <p:grpSpPr>
          <a:xfrm>
            <a:off x="461484" y="3589411"/>
            <a:ext cx="783783" cy="783783"/>
            <a:chOff x="619249" y="3514535"/>
            <a:chExt cx="783000" cy="783000"/>
          </a:xfrm>
        </p:grpSpPr>
        <p:sp>
          <p:nvSpPr>
            <p:cNvPr id="300" name="Google Shape;300;p32"/>
            <p:cNvSpPr/>
            <p:nvPr/>
          </p:nvSpPr>
          <p:spPr>
            <a:xfrm>
              <a:off x="772716" y="3668003"/>
              <a:ext cx="476100" cy="47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619249" y="3514535"/>
              <a:ext cx="783000" cy="783000"/>
            </a:xfrm>
            <a:prstGeom prst="pie">
              <a:avLst>
                <a:gd name="adj1" fmla="val 0"/>
                <a:gd name="adj2" fmla="val 778161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2"/>
          <p:cNvGrpSpPr/>
          <p:nvPr/>
        </p:nvGrpSpPr>
        <p:grpSpPr>
          <a:xfrm>
            <a:off x="461484" y="1382872"/>
            <a:ext cx="783783" cy="783783"/>
            <a:chOff x="619249" y="1387727"/>
            <a:chExt cx="783000" cy="783000"/>
          </a:xfrm>
        </p:grpSpPr>
        <p:sp>
          <p:nvSpPr>
            <p:cNvPr id="303" name="Google Shape;303;p32"/>
            <p:cNvSpPr/>
            <p:nvPr/>
          </p:nvSpPr>
          <p:spPr>
            <a:xfrm>
              <a:off x="772716" y="1541195"/>
              <a:ext cx="476100" cy="47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619249" y="1387727"/>
              <a:ext cx="783000" cy="783000"/>
            </a:xfrm>
            <a:prstGeom prst="pie">
              <a:avLst>
                <a:gd name="adj1" fmla="val 0"/>
                <a:gd name="adj2" fmla="val 132514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32"/>
          <p:cNvSpPr txBox="1"/>
          <p:nvPr/>
        </p:nvSpPr>
        <p:spPr>
          <a:xfrm>
            <a:off x="1576950" y="1130150"/>
            <a:ext cx="67467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Objective: Focus on user engagement, system efficiency, and additional features for enhanced functionality.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Notification System: Added real-time notifications for order updates, promotional offers, and system alerts.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Discount and Coupon Features: Developed a coupon management system with backend validation for discounts.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Enhanced Order History: Provided sorting, filtering, and downloadable invoice options for user convenience.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Security Improvements: Strengthened data encryption and validated inputs to prevent cyber vulnerabilities.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Finalized Recommendation Engine:  To implement economical algorithms to deliver smooth execution under high volume of data.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1790850" y="409575"/>
            <a:ext cx="60504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13 Notification and Email Functionality</a:t>
            </a:r>
            <a:endParaRPr/>
          </a:p>
        </p:txBody>
      </p:sp>
      <p:pic>
        <p:nvPicPr>
          <p:cNvPr id="311" name="Google Shape;3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975" y="1214124"/>
            <a:ext cx="6050400" cy="297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3"/>
          <p:cNvSpPr txBox="1"/>
          <p:nvPr/>
        </p:nvSpPr>
        <p:spPr>
          <a:xfrm>
            <a:off x="457200" y="1214125"/>
            <a:ext cx="2007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Tested the system's ability to send notifications and emails (e.g., order updates).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/>
          <p:nvPr/>
        </p:nvSpPr>
        <p:spPr>
          <a:xfrm>
            <a:off x="7560618" y="3229952"/>
            <a:ext cx="83700" cy="77173"/>
          </a:xfrm>
          <a:custGeom>
            <a:avLst/>
            <a:gdLst/>
            <a:ahLst/>
            <a:cxnLst/>
            <a:rect l="l" t="t" r="r" b="b"/>
            <a:pathLst>
              <a:path w="1769" h="1769" extrusionOk="0">
                <a:moveTo>
                  <a:pt x="901" y="1768"/>
                </a:moveTo>
                <a:cubicBezTo>
                  <a:pt x="401" y="1768"/>
                  <a:pt x="0" y="1368"/>
                  <a:pt x="0" y="868"/>
                </a:cubicBezTo>
                <a:cubicBezTo>
                  <a:pt x="0" y="401"/>
                  <a:pt x="401" y="0"/>
                  <a:pt x="901" y="0"/>
                </a:cubicBezTo>
                <a:cubicBezTo>
                  <a:pt x="1401" y="0"/>
                  <a:pt x="1768" y="401"/>
                  <a:pt x="1768" y="868"/>
                </a:cubicBezTo>
                <a:cubicBezTo>
                  <a:pt x="1768" y="1368"/>
                  <a:pt x="1401" y="1768"/>
                  <a:pt x="901" y="1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4"/>
          <p:cNvSpPr txBox="1">
            <a:spLocks noGrp="1"/>
          </p:cNvSpPr>
          <p:nvPr>
            <p:ph type="title"/>
          </p:nvPr>
        </p:nvSpPr>
        <p:spPr>
          <a:xfrm>
            <a:off x="1305575" y="409575"/>
            <a:ext cx="68541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14	Discount and Coupons Functionality</a:t>
            </a:r>
            <a:endParaRPr/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125" y="1368026"/>
            <a:ext cx="6063825" cy="28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4"/>
          <p:cNvSpPr txBox="1"/>
          <p:nvPr/>
        </p:nvSpPr>
        <p:spPr>
          <a:xfrm>
            <a:off x="457200" y="1786800"/>
            <a:ext cx="2362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Confirmed the usage of proper and improper coupons during the payment process.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1381400" y="409575"/>
            <a:ext cx="52479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15 Order History Functionality</a:t>
            </a:r>
            <a:endParaRPr/>
          </a:p>
        </p:txBody>
      </p:sp>
      <p:pic>
        <p:nvPicPr>
          <p:cNvPr id="326" name="Google Shape;3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600" y="1160075"/>
            <a:ext cx="5967050" cy="28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5"/>
          <p:cNvSpPr txBox="1"/>
          <p:nvPr/>
        </p:nvSpPr>
        <p:spPr>
          <a:xfrm>
            <a:off x="457200" y="2063850"/>
            <a:ext cx="2198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Made sure that user are able to track their past orders or previous purchases.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52359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16 Data Validation and Security</a:t>
            </a:r>
            <a:endParaRPr/>
          </a:p>
        </p:txBody>
      </p:sp>
      <p:pic>
        <p:nvPicPr>
          <p:cNvPr id="333" name="Google Shape;3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900" y="1272400"/>
            <a:ext cx="5812900" cy="27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6"/>
          <p:cNvSpPr txBox="1"/>
          <p:nvPr/>
        </p:nvSpPr>
        <p:spPr>
          <a:xfrm>
            <a:off x="457200" y="1866450"/>
            <a:ext cx="24168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Invalid coupon code prevention was among input validation and security practices that were examined.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>
            <a:spLocks noGrp="1"/>
          </p:cNvSpPr>
          <p:nvPr>
            <p:ph type="title"/>
          </p:nvPr>
        </p:nvSpPr>
        <p:spPr>
          <a:xfrm>
            <a:off x="2008600" y="409575"/>
            <a:ext cx="5398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	Finalize Recommendation Engine</a:t>
            </a: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-1564450" y="-95375"/>
            <a:ext cx="30525" cy="29700"/>
          </a:xfrm>
          <a:custGeom>
            <a:avLst/>
            <a:gdLst/>
            <a:ahLst/>
            <a:cxnLst/>
            <a:rect l="l" t="t" r="r" b="b"/>
            <a:pathLst>
              <a:path w="1221" h="1188" extrusionOk="0">
                <a:moveTo>
                  <a:pt x="603" y="1"/>
                </a:moveTo>
                <a:cubicBezTo>
                  <a:pt x="301" y="1"/>
                  <a:pt x="72" y="245"/>
                  <a:pt x="38" y="522"/>
                </a:cubicBezTo>
                <a:cubicBezTo>
                  <a:pt x="1" y="855"/>
                  <a:pt x="223" y="1113"/>
                  <a:pt x="518" y="1187"/>
                </a:cubicBezTo>
                <a:lnTo>
                  <a:pt x="592" y="1187"/>
                </a:lnTo>
                <a:cubicBezTo>
                  <a:pt x="888" y="1187"/>
                  <a:pt x="1147" y="966"/>
                  <a:pt x="1184" y="670"/>
                </a:cubicBezTo>
                <a:cubicBezTo>
                  <a:pt x="1221" y="337"/>
                  <a:pt x="999" y="41"/>
                  <a:pt x="666" y="4"/>
                </a:cubicBezTo>
                <a:cubicBezTo>
                  <a:pt x="645" y="2"/>
                  <a:pt x="624" y="1"/>
                  <a:pt x="6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-1621750" y="-100925"/>
            <a:ext cx="29600" cy="28775"/>
          </a:xfrm>
          <a:custGeom>
            <a:avLst/>
            <a:gdLst/>
            <a:ahLst/>
            <a:cxnLst/>
            <a:rect l="l" t="t" r="r" b="b"/>
            <a:pathLst>
              <a:path w="1184" h="1151" extrusionOk="0">
                <a:moveTo>
                  <a:pt x="572" y="1"/>
                </a:moveTo>
                <a:cubicBezTo>
                  <a:pt x="296" y="1"/>
                  <a:pt x="35" y="245"/>
                  <a:pt x="1" y="522"/>
                </a:cubicBezTo>
                <a:cubicBezTo>
                  <a:pt x="1" y="855"/>
                  <a:pt x="222" y="1114"/>
                  <a:pt x="518" y="1151"/>
                </a:cubicBezTo>
                <a:lnTo>
                  <a:pt x="592" y="1151"/>
                </a:lnTo>
                <a:cubicBezTo>
                  <a:pt x="888" y="1151"/>
                  <a:pt x="1147" y="929"/>
                  <a:pt x="1147" y="633"/>
                </a:cubicBezTo>
                <a:cubicBezTo>
                  <a:pt x="1184" y="300"/>
                  <a:pt x="962" y="41"/>
                  <a:pt x="629" y="4"/>
                </a:cubicBezTo>
                <a:cubicBezTo>
                  <a:pt x="610" y="2"/>
                  <a:pt x="591" y="1"/>
                  <a:pt x="5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-1679975" y="-105450"/>
            <a:ext cx="30525" cy="29600"/>
          </a:xfrm>
          <a:custGeom>
            <a:avLst/>
            <a:gdLst/>
            <a:ahLst/>
            <a:cxnLst/>
            <a:rect l="l" t="t" r="r" b="b"/>
            <a:pathLst>
              <a:path w="1221" h="1184" extrusionOk="0">
                <a:moveTo>
                  <a:pt x="629" y="1"/>
                </a:moveTo>
                <a:cubicBezTo>
                  <a:pt x="333" y="1"/>
                  <a:pt x="37" y="222"/>
                  <a:pt x="37" y="555"/>
                </a:cubicBezTo>
                <a:cubicBezTo>
                  <a:pt x="0" y="888"/>
                  <a:pt x="259" y="1147"/>
                  <a:pt x="592" y="1184"/>
                </a:cubicBezTo>
                <a:lnTo>
                  <a:pt x="629" y="1184"/>
                </a:lnTo>
                <a:cubicBezTo>
                  <a:pt x="925" y="1184"/>
                  <a:pt x="1183" y="925"/>
                  <a:pt x="1183" y="629"/>
                </a:cubicBezTo>
                <a:cubicBezTo>
                  <a:pt x="1220" y="296"/>
                  <a:pt x="962" y="38"/>
                  <a:pt x="6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-1737275" y="-107375"/>
            <a:ext cx="29600" cy="28750"/>
          </a:xfrm>
          <a:custGeom>
            <a:avLst/>
            <a:gdLst/>
            <a:ahLst/>
            <a:cxnLst/>
            <a:rect l="l" t="t" r="r" b="b"/>
            <a:pathLst>
              <a:path w="1184" h="1150" extrusionOk="0">
                <a:moveTo>
                  <a:pt x="566" y="0"/>
                </a:moveTo>
                <a:cubicBezTo>
                  <a:pt x="264" y="0"/>
                  <a:pt x="37" y="247"/>
                  <a:pt x="37" y="558"/>
                </a:cubicBezTo>
                <a:cubicBezTo>
                  <a:pt x="0" y="854"/>
                  <a:pt x="259" y="1150"/>
                  <a:pt x="592" y="1150"/>
                </a:cubicBezTo>
                <a:cubicBezTo>
                  <a:pt x="925" y="1150"/>
                  <a:pt x="1183" y="891"/>
                  <a:pt x="1183" y="595"/>
                </a:cubicBezTo>
                <a:cubicBezTo>
                  <a:pt x="1183" y="262"/>
                  <a:pt x="925" y="4"/>
                  <a:pt x="629" y="4"/>
                </a:cubicBezTo>
                <a:cubicBezTo>
                  <a:pt x="607" y="1"/>
                  <a:pt x="586" y="0"/>
                  <a:pt x="5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-1508075" y="-87325"/>
            <a:ext cx="31450" cy="29050"/>
          </a:xfrm>
          <a:custGeom>
            <a:avLst/>
            <a:gdLst/>
            <a:ahLst/>
            <a:cxnLst/>
            <a:rect l="l" t="t" r="r" b="b"/>
            <a:pathLst>
              <a:path w="1258" h="1162" extrusionOk="0">
                <a:moveTo>
                  <a:pt x="588" y="1"/>
                </a:moveTo>
                <a:cubicBezTo>
                  <a:pt x="335" y="1"/>
                  <a:pt x="107" y="206"/>
                  <a:pt x="75" y="496"/>
                </a:cubicBezTo>
                <a:cubicBezTo>
                  <a:pt x="1" y="791"/>
                  <a:pt x="223" y="1087"/>
                  <a:pt x="556" y="1161"/>
                </a:cubicBezTo>
                <a:lnTo>
                  <a:pt x="629" y="1161"/>
                </a:lnTo>
                <a:cubicBezTo>
                  <a:pt x="925" y="1161"/>
                  <a:pt x="1147" y="939"/>
                  <a:pt x="1221" y="644"/>
                </a:cubicBezTo>
                <a:cubicBezTo>
                  <a:pt x="1258" y="348"/>
                  <a:pt x="1036" y="52"/>
                  <a:pt x="703" y="15"/>
                </a:cubicBezTo>
                <a:cubicBezTo>
                  <a:pt x="665" y="5"/>
                  <a:pt x="626" y="1"/>
                  <a:pt x="5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-1394375" y="-66975"/>
            <a:ext cx="31450" cy="29025"/>
          </a:xfrm>
          <a:custGeom>
            <a:avLst/>
            <a:gdLst/>
            <a:ahLst/>
            <a:cxnLst/>
            <a:rect l="l" t="t" r="r" b="b"/>
            <a:pathLst>
              <a:path w="1258" h="1161" extrusionOk="0">
                <a:moveTo>
                  <a:pt x="624" y="0"/>
                </a:moveTo>
                <a:cubicBezTo>
                  <a:pt x="370" y="0"/>
                  <a:pt x="139" y="201"/>
                  <a:pt x="74" y="458"/>
                </a:cubicBezTo>
                <a:cubicBezTo>
                  <a:pt x="0" y="754"/>
                  <a:pt x="222" y="1087"/>
                  <a:pt x="518" y="1160"/>
                </a:cubicBezTo>
                <a:lnTo>
                  <a:pt x="629" y="1160"/>
                </a:lnTo>
                <a:cubicBezTo>
                  <a:pt x="925" y="1160"/>
                  <a:pt x="1146" y="976"/>
                  <a:pt x="1220" y="680"/>
                </a:cubicBezTo>
                <a:cubicBezTo>
                  <a:pt x="1257" y="384"/>
                  <a:pt x="1073" y="88"/>
                  <a:pt x="740" y="14"/>
                </a:cubicBezTo>
                <a:cubicBezTo>
                  <a:pt x="701" y="5"/>
                  <a:pt x="662" y="0"/>
                  <a:pt x="6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-1450750" y="-78075"/>
            <a:ext cx="31450" cy="29025"/>
          </a:xfrm>
          <a:custGeom>
            <a:avLst/>
            <a:gdLst/>
            <a:ahLst/>
            <a:cxnLst/>
            <a:rect l="l" t="t" r="r" b="b"/>
            <a:pathLst>
              <a:path w="1258" h="1161" extrusionOk="0">
                <a:moveTo>
                  <a:pt x="612" y="0"/>
                </a:moveTo>
                <a:cubicBezTo>
                  <a:pt x="334" y="0"/>
                  <a:pt x="101" y="206"/>
                  <a:pt x="37" y="495"/>
                </a:cubicBezTo>
                <a:cubicBezTo>
                  <a:pt x="0" y="791"/>
                  <a:pt x="222" y="1087"/>
                  <a:pt x="518" y="1161"/>
                </a:cubicBezTo>
                <a:lnTo>
                  <a:pt x="629" y="1161"/>
                </a:lnTo>
                <a:cubicBezTo>
                  <a:pt x="887" y="1161"/>
                  <a:pt x="1146" y="976"/>
                  <a:pt x="1183" y="680"/>
                </a:cubicBezTo>
                <a:cubicBezTo>
                  <a:pt x="1257" y="384"/>
                  <a:pt x="1035" y="52"/>
                  <a:pt x="740" y="15"/>
                </a:cubicBezTo>
                <a:cubicBezTo>
                  <a:pt x="696" y="5"/>
                  <a:pt x="653" y="0"/>
                  <a:pt x="6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-1853750" y="-107375"/>
            <a:ext cx="29600" cy="28750"/>
          </a:xfrm>
          <a:custGeom>
            <a:avLst/>
            <a:gdLst/>
            <a:ahLst/>
            <a:cxnLst/>
            <a:rect l="l" t="t" r="r" b="b"/>
            <a:pathLst>
              <a:path w="1184" h="1150" extrusionOk="0">
                <a:moveTo>
                  <a:pt x="655" y="0"/>
                </a:moveTo>
                <a:cubicBezTo>
                  <a:pt x="635" y="0"/>
                  <a:pt x="614" y="1"/>
                  <a:pt x="592" y="4"/>
                </a:cubicBezTo>
                <a:cubicBezTo>
                  <a:pt x="260" y="4"/>
                  <a:pt x="1" y="262"/>
                  <a:pt x="38" y="595"/>
                </a:cubicBezTo>
                <a:cubicBezTo>
                  <a:pt x="38" y="891"/>
                  <a:pt x="297" y="1150"/>
                  <a:pt x="592" y="1150"/>
                </a:cubicBezTo>
                <a:lnTo>
                  <a:pt x="629" y="1150"/>
                </a:lnTo>
                <a:cubicBezTo>
                  <a:pt x="925" y="1150"/>
                  <a:pt x="1184" y="854"/>
                  <a:pt x="1184" y="558"/>
                </a:cubicBezTo>
                <a:cubicBezTo>
                  <a:pt x="1184" y="247"/>
                  <a:pt x="957" y="0"/>
                  <a:pt x="6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-1969275" y="-100925"/>
            <a:ext cx="30525" cy="28775"/>
          </a:xfrm>
          <a:custGeom>
            <a:avLst/>
            <a:gdLst/>
            <a:ahLst/>
            <a:cxnLst/>
            <a:rect l="l" t="t" r="r" b="b"/>
            <a:pathLst>
              <a:path w="1221" h="1151" extrusionOk="0">
                <a:moveTo>
                  <a:pt x="618" y="1"/>
                </a:moveTo>
                <a:cubicBezTo>
                  <a:pt x="598" y="1"/>
                  <a:pt x="577" y="2"/>
                  <a:pt x="555" y="4"/>
                </a:cubicBezTo>
                <a:cubicBezTo>
                  <a:pt x="259" y="41"/>
                  <a:pt x="1" y="300"/>
                  <a:pt x="38" y="633"/>
                </a:cubicBezTo>
                <a:cubicBezTo>
                  <a:pt x="75" y="929"/>
                  <a:pt x="296" y="1151"/>
                  <a:pt x="592" y="1151"/>
                </a:cubicBezTo>
                <a:lnTo>
                  <a:pt x="666" y="1151"/>
                </a:lnTo>
                <a:cubicBezTo>
                  <a:pt x="962" y="1114"/>
                  <a:pt x="1221" y="855"/>
                  <a:pt x="1184" y="522"/>
                </a:cubicBezTo>
                <a:cubicBezTo>
                  <a:pt x="1149" y="245"/>
                  <a:pt x="920" y="1"/>
                  <a:pt x="6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-2026575" y="-95375"/>
            <a:ext cx="30525" cy="29700"/>
          </a:xfrm>
          <a:custGeom>
            <a:avLst/>
            <a:gdLst/>
            <a:ahLst/>
            <a:cxnLst/>
            <a:rect l="l" t="t" r="r" b="b"/>
            <a:pathLst>
              <a:path w="1221" h="1188" extrusionOk="0">
                <a:moveTo>
                  <a:pt x="582" y="1"/>
                </a:moveTo>
                <a:cubicBezTo>
                  <a:pt x="561" y="1"/>
                  <a:pt x="539" y="2"/>
                  <a:pt x="518" y="4"/>
                </a:cubicBezTo>
                <a:cubicBezTo>
                  <a:pt x="222" y="41"/>
                  <a:pt x="0" y="337"/>
                  <a:pt x="37" y="670"/>
                </a:cubicBezTo>
                <a:cubicBezTo>
                  <a:pt x="74" y="966"/>
                  <a:pt x="296" y="1187"/>
                  <a:pt x="592" y="1187"/>
                </a:cubicBezTo>
                <a:cubicBezTo>
                  <a:pt x="629" y="1187"/>
                  <a:pt x="629" y="1187"/>
                  <a:pt x="666" y="1150"/>
                </a:cubicBezTo>
                <a:cubicBezTo>
                  <a:pt x="999" y="1113"/>
                  <a:pt x="1220" y="855"/>
                  <a:pt x="1183" y="522"/>
                </a:cubicBezTo>
                <a:cubicBezTo>
                  <a:pt x="1149" y="245"/>
                  <a:pt x="888" y="1"/>
                  <a:pt x="5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-2083875" y="-87325"/>
            <a:ext cx="30525" cy="29050"/>
          </a:xfrm>
          <a:custGeom>
            <a:avLst/>
            <a:gdLst/>
            <a:ahLst/>
            <a:cxnLst/>
            <a:rect l="l" t="t" r="r" b="b"/>
            <a:pathLst>
              <a:path w="1221" h="1162" extrusionOk="0">
                <a:moveTo>
                  <a:pt x="644" y="1"/>
                </a:moveTo>
                <a:cubicBezTo>
                  <a:pt x="603" y="1"/>
                  <a:pt x="561" y="5"/>
                  <a:pt x="518" y="15"/>
                </a:cubicBezTo>
                <a:cubicBezTo>
                  <a:pt x="185" y="52"/>
                  <a:pt x="0" y="348"/>
                  <a:pt x="37" y="644"/>
                </a:cubicBezTo>
                <a:cubicBezTo>
                  <a:pt x="74" y="939"/>
                  <a:pt x="333" y="1161"/>
                  <a:pt x="592" y="1161"/>
                </a:cubicBezTo>
                <a:lnTo>
                  <a:pt x="703" y="1161"/>
                </a:lnTo>
                <a:cubicBezTo>
                  <a:pt x="998" y="1087"/>
                  <a:pt x="1220" y="791"/>
                  <a:pt x="1183" y="496"/>
                </a:cubicBezTo>
                <a:cubicBezTo>
                  <a:pt x="1119" y="206"/>
                  <a:pt x="915" y="1"/>
                  <a:pt x="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-1911050" y="-105450"/>
            <a:ext cx="29600" cy="2960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55" y="1"/>
                </a:moveTo>
                <a:cubicBezTo>
                  <a:pt x="223" y="38"/>
                  <a:pt x="1" y="296"/>
                  <a:pt x="1" y="629"/>
                </a:cubicBezTo>
                <a:cubicBezTo>
                  <a:pt x="38" y="925"/>
                  <a:pt x="297" y="1184"/>
                  <a:pt x="592" y="1184"/>
                </a:cubicBezTo>
                <a:lnTo>
                  <a:pt x="629" y="1184"/>
                </a:lnTo>
                <a:cubicBezTo>
                  <a:pt x="925" y="1147"/>
                  <a:pt x="1184" y="888"/>
                  <a:pt x="1147" y="555"/>
                </a:cubicBezTo>
                <a:cubicBezTo>
                  <a:pt x="1147" y="222"/>
                  <a:pt x="888" y="1"/>
                  <a:pt x="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-1795500" y="-108300"/>
            <a:ext cx="29600" cy="28750"/>
          </a:xfrm>
          <a:custGeom>
            <a:avLst/>
            <a:gdLst/>
            <a:ahLst/>
            <a:cxnLst/>
            <a:rect l="l" t="t" r="r" b="b"/>
            <a:pathLst>
              <a:path w="1184" h="1150" extrusionOk="0">
                <a:moveTo>
                  <a:pt x="648" y="0"/>
                </a:moveTo>
                <a:cubicBezTo>
                  <a:pt x="629" y="0"/>
                  <a:pt x="611" y="1"/>
                  <a:pt x="592" y="4"/>
                </a:cubicBezTo>
                <a:cubicBezTo>
                  <a:pt x="259" y="4"/>
                  <a:pt x="0" y="262"/>
                  <a:pt x="0" y="595"/>
                </a:cubicBezTo>
                <a:cubicBezTo>
                  <a:pt x="37" y="891"/>
                  <a:pt x="296" y="1150"/>
                  <a:pt x="592" y="1150"/>
                </a:cubicBezTo>
                <a:cubicBezTo>
                  <a:pt x="924" y="1150"/>
                  <a:pt x="1183" y="854"/>
                  <a:pt x="1183" y="558"/>
                </a:cubicBezTo>
                <a:cubicBezTo>
                  <a:pt x="1149" y="247"/>
                  <a:pt x="920" y="0"/>
                  <a:pt x="6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-2024725" y="-470525"/>
            <a:ext cx="354950" cy="317975"/>
          </a:xfrm>
          <a:custGeom>
            <a:avLst/>
            <a:gdLst/>
            <a:ahLst/>
            <a:cxnLst/>
            <a:rect l="l" t="t" r="r" b="b"/>
            <a:pathLst>
              <a:path w="14198" h="12719" extrusionOk="0">
                <a:moveTo>
                  <a:pt x="7062" y="1812"/>
                </a:moveTo>
                <a:cubicBezTo>
                  <a:pt x="7468" y="1812"/>
                  <a:pt x="7764" y="1886"/>
                  <a:pt x="7986" y="1997"/>
                </a:cubicBezTo>
                <a:cubicBezTo>
                  <a:pt x="8245" y="2144"/>
                  <a:pt x="8393" y="2329"/>
                  <a:pt x="8430" y="2551"/>
                </a:cubicBezTo>
                <a:cubicBezTo>
                  <a:pt x="8467" y="2662"/>
                  <a:pt x="8504" y="2773"/>
                  <a:pt x="8504" y="2884"/>
                </a:cubicBezTo>
                <a:cubicBezTo>
                  <a:pt x="8504" y="3254"/>
                  <a:pt x="8245" y="3623"/>
                  <a:pt x="7727" y="4067"/>
                </a:cubicBezTo>
                <a:cubicBezTo>
                  <a:pt x="7579" y="4178"/>
                  <a:pt x="7468" y="4326"/>
                  <a:pt x="7394" y="4474"/>
                </a:cubicBezTo>
                <a:cubicBezTo>
                  <a:pt x="7358" y="4622"/>
                  <a:pt x="7321" y="4806"/>
                  <a:pt x="7321" y="5028"/>
                </a:cubicBezTo>
                <a:lnTo>
                  <a:pt x="7321" y="5361"/>
                </a:lnTo>
                <a:lnTo>
                  <a:pt x="6692" y="5361"/>
                </a:lnTo>
                <a:lnTo>
                  <a:pt x="6692" y="4843"/>
                </a:lnTo>
                <a:cubicBezTo>
                  <a:pt x="6692" y="4622"/>
                  <a:pt x="6766" y="4400"/>
                  <a:pt x="6914" y="4215"/>
                </a:cubicBezTo>
                <a:cubicBezTo>
                  <a:pt x="7025" y="4030"/>
                  <a:pt x="7173" y="3882"/>
                  <a:pt x="7358" y="3734"/>
                </a:cubicBezTo>
                <a:cubicBezTo>
                  <a:pt x="7542" y="3549"/>
                  <a:pt x="7653" y="3438"/>
                  <a:pt x="7727" y="3328"/>
                </a:cubicBezTo>
                <a:cubicBezTo>
                  <a:pt x="7764" y="3254"/>
                  <a:pt x="7801" y="3143"/>
                  <a:pt x="7838" y="2958"/>
                </a:cubicBezTo>
                <a:cubicBezTo>
                  <a:pt x="7838" y="2514"/>
                  <a:pt x="7579" y="2292"/>
                  <a:pt x="7136" y="2255"/>
                </a:cubicBezTo>
                <a:cubicBezTo>
                  <a:pt x="6618" y="2255"/>
                  <a:pt x="6359" y="2440"/>
                  <a:pt x="6322" y="2736"/>
                </a:cubicBezTo>
                <a:cubicBezTo>
                  <a:pt x="6322" y="2921"/>
                  <a:pt x="6359" y="3069"/>
                  <a:pt x="6470" y="3143"/>
                </a:cubicBezTo>
                <a:cubicBezTo>
                  <a:pt x="6544" y="3217"/>
                  <a:pt x="6618" y="3254"/>
                  <a:pt x="6692" y="3254"/>
                </a:cubicBezTo>
                <a:lnTo>
                  <a:pt x="6322" y="3623"/>
                </a:lnTo>
                <a:cubicBezTo>
                  <a:pt x="6248" y="3623"/>
                  <a:pt x="6101" y="3549"/>
                  <a:pt x="5953" y="3438"/>
                </a:cubicBezTo>
                <a:cubicBezTo>
                  <a:pt x="5768" y="3291"/>
                  <a:pt x="5694" y="3106"/>
                  <a:pt x="5694" y="2810"/>
                </a:cubicBezTo>
                <a:cubicBezTo>
                  <a:pt x="5694" y="2477"/>
                  <a:pt x="5842" y="2255"/>
                  <a:pt x="6101" y="2071"/>
                </a:cubicBezTo>
                <a:cubicBezTo>
                  <a:pt x="6359" y="1886"/>
                  <a:pt x="6655" y="1812"/>
                  <a:pt x="7062" y="1812"/>
                </a:cubicBezTo>
                <a:close/>
                <a:moveTo>
                  <a:pt x="7025" y="5657"/>
                </a:moveTo>
                <a:cubicBezTo>
                  <a:pt x="7173" y="5657"/>
                  <a:pt x="7284" y="5694"/>
                  <a:pt x="7358" y="5805"/>
                </a:cubicBezTo>
                <a:cubicBezTo>
                  <a:pt x="7468" y="5879"/>
                  <a:pt x="7505" y="5989"/>
                  <a:pt x="7505" y="6137"/>
                </a:cubicBezTo>
                <a:cubicBezTo>
                  <a:pt x="7505" y="6248"/>
                  <a:pt x="7468" y="6359"/>
                  <a:pt x="7358" y="6470"/>
                </a:cubicBezTo>
                <a:cubicBezTo>
                  <a:pt x="7284" y="6544"/>
                  <a:pt x="7173" y="6581"/>
                  <a:pt x="7025" y="6581"/>
                </a:cubicBezTo>
                <a:cubicBezTo>
                  <a:pt x="6877" y="6581"/>
                  <a:pt x="6766" y="6544"/>
                  <a:pt x="6692" y="6470"/>
                </a:cubicBezTo>
                <a:cubicBezTo>
                  <a:pt x="6618" y="6359"/>
                  <a:pt x="6581" y="6248"/>
                  <a:pt x="6581" y="6137"/>
                </a:cubicBezTo>
                <a:cubicBezTo>
                  <a:pt x="6581" y="5989"/>
                  <a:pt x="6618" y="5915"/>
                  <a:pt x="6692" y="5805"/>
                </a:cubicBezTo>
                <a:cubicBezTo>
                  <a:pt x="6766" y="5694"/>
                  <a:pt x="6877" y="5657"/>
                  <a:pt x="7025" y="5657"/>
                </a:cubicBezTo>
                <a:close/>
                <a:moveTo>
                  <a:pt x="1812" y="0"/>
                </a:moveTo>
                <a:cubicBezTo>
                  <a:pt x="814" y="0"/>
                  <a:pt x="0" y="814"/>
                  <a:pt x="0" y="1812"/>
                </a:cubicBezTo>
                <a:lnTo>
                  <a:pt x="0" y="6803"/>
                </a:lnTo>
                <a:cubicBezTo>
                  <a:pt x="0" y="7801"/>
                  <a:pt x="814" y="8614"/>
                  <a:pt x="1812" y="8614"/>
                </a:cubicBezTo>
                <a:lnTo>
                  <a:pt x="3032" y="8614"/>
                </a:lnTo>
                <a:lnTo>
                  <a:pt x="2551" y="12718"/>
                </a:lnTo>
                <a:lnTo>
                  <a:pt x="4770" y="8614"/>
                </a:lnTo>
                <a:lnTo>
                  <a:pt x="7727" y="8614"/>
                </a:lnTo>
                <a:lnTo>
                  <a:pt x="7727" y="5915"/>
                </a:lnTo>
                <a:cubicBezTo>
                  <a:pt x="7727" y="5028"/>
                  <a:pt x="8430" y="4289"/>
                  <a:pt x="9354" y="4289"/>
                </a:cubicBezTo>
                <a:lnTo>
                  <a:pt x="14197" y="4289"/>
                </a:lnTo>
                <a:lnTo>
                  <a:pt x="14197" y="1812"/>
                </a:lnTo>
                <a:cubicBezTo>
                  <a:pt x="14197" y="814"/>
                  <a:pt x="13384" y="0"/>
                  <a:pt x="12386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-1826000" y="-357775"/>
            <a:ext cx="248650" cy="246800"/>
          </a:xfrm>
          <a:custGeom>
            <a:avLst/>
            <a:gdLst/>
            <a:ahLst/>
            <a:cxnLst/>
            <a:rect l="l" t="t" r="r" b="b"/>
            <a:pathLst>
              <a:path w="9946" h="9872" extrusionOk="0">
                <a:moveTo>
                  <a:pt x="8540" y="370"/>
                </a:moveTo>
                <a:cubicBezTo>
                  <a:pt x="9132" y="370"/>
                  <a:pt x="9575" y="851"/>
                  <a:pt x="9575" y="1405"/>
                </a:cubicBezTo>
                <a:lnTo>
                  <a:pt x="9575" y="4770"/>
                </a:lnTo>
                <a:cubicBezTo>
                  <a:pt x="9575" y="5361"/>
                  <a:pt x="9132" y="5842"/>
                  <a:pt x="8540" y="5842"/>
                </a:cubicBezTo>
                <a:lnTo>
                  <a:pt x="7949" y="5842"/>
                </a:lnTo>
                <a:lnTo>
                  <a:pt x="8208" y="8023"/>
                </a:lnTo>
                <a:lnTo>
                  <a:pt x="6988" y="5842"/>
                </a:lnTo>
                <a:lnTo>
                  <a:pt x="1405" y="5842"/>
                </a:lnTo>
                <a:cubicBezTo>
                  <a:pt x="813" y="5842"/>
                  <a:pt x="333" y="5361"/>
                  <a:pt x="333" y="4770"/>
                </a:cubicBezTo>
                <a:lnTo>
                  <a:pt x="333" y="1405"/>
                </a:lnTo>
                <a:cubicBezTo>
                  <a:pt x="333" y="851"/>
                  <a:pt x="813" y="370"/>
                  <a:pt x="1405" y="370"/>
                </a:cubicBezTo>
                <a:close/>
                <a:moveTo>
                  <a:pt x="1405" y="1"/>
                </a:moveTo>
                <a:cubicBezTo>
                  <a:pt x="629" y="1"/>
                  <a:pt x="0" y="629"/>
                  <a:pt x="0" y="1405"/>
                </a:cubicBezTo>
                <a:lnTo>
                  <a:pt x="0" y="4770"/>
                </a:lnTo>
                <a:cubicBezTo>
                  <a:pt x="0" y="5546"/>
                  <a:pt x="629" y="6175"/>
                  <a:pt x="1405" y="6175"/>
                </a:cubicBezTo>
                <a:lnTo>
                  <a:pt x="6803" y="6175"/>
                </a:lnTo>
                <a:lnTo>
                  <a:pt x="8762" y="9872"/>
                </a:lnTo>
                <a:lnTo>
                  <a:pt x="8355" y="6175"/>
                </a:lnTo>
                <a:lnTo>
                  <a:pt x="8540" y="6175"/>
                </a:lnTo>
                <a:cubicBezTo>
                  <a:pt x="9317" y="6175"/>
                  <a:pt x="9945" y="5546"/>
                  <a:pt x="9945" y="4770"/>
                </a:cubicBezTo>
                <a:lnTo>
                  <a:pt x="9945" y="1405"/>
                </a:lnTo>
                <a:cubicBezTo>
                  <a:pt x="9945" y="629"/>
                  <a:pt x="9317" y="1"/>
                  <a:pt x="8540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-1753000" y="-259800"/>
            <a:ext cx="22225" cy="22200"/>
          </a:xfrm>
          <a:custGeom>
            <a:avLst/>
            <a:gdLst/>
            <a:ahLst/>
            <a:cxnLst/>
            <a:rect l="l" t="t" r="r" b="b"/>
            <a:pathLst>
              <a:path w="889" h="888" extrusionOk="0">
                <a:moveTo>
                  <a:pt x="444" y="0"/>
                </a:moveTo>
                <a:cubicBezTo>
                  <a:pt x="297" y="0"/>
                  <a:pt x="223" y="37"/>
                  <a:pt x="112" y="111"/>
                </a:cubicBezTo>
                <a:cubicBezTo>
                  <a:pt x="38" y="222"/>
                  <a:pt x="1" y="333"/>
                  <a:pt x="1" y="444"/>
                </a:cubicBezTo>
                <a:cubicBezTo>
                  <a:pt x="1" y="555"/>
                  <a:pt x="38" y="666"/>
                  <a:pt x="112" y="740"/>
                </a:cubicBezTo>
                <a:cubicBezTo>
                  <a:pt x="223" y="851"/>
                  <a:pt x="297" y="888"/>
                  <a:pt x="444" y="888"/>
                </a:cubicBezTo>
                <a:cubicBezTo>
                  <a:pt x="592" y="888"/>
                  <a:pt x="703" y="851"/>
                  <a:pt x="777" y="740"/>
                </a:cubicBezTo>
                <a:cubicBezTo>
                  <a:pt x="888" y="666"/>
                  <a:pt x="888" y="555"/>
                  <a:pt x="888" y="444"/>
                </a:cubicBezTo>
                <a:cubicBezTo>
                  <a:pt x="888" y="333"/>
                  <a:pt x="851" y="222"/>
                  <a:pt x="777" y="111"/>
                </a:cubicBezTo>
                <a:cubicBezTo>
                  <a:pt x="703" y="37"/>
                  <a:pt x="592" y="0"/>
                  <a:pt x="444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-1713250" y="-259800"/>
            <a:ext cx="23125" cy="22200"/>
          </a:xfrm>
          <a:custGeom>
            <a:avLst/>
            <a:gdLst/>
            <a:ahLst/>
            <a:cxnLst/>
            <a:rect l="l" t="t" r="r" b="b"/>
            <a:pathLst>
              <a:path w="925" h="888" extrusionOk="0">
                <a:moveTo>
                  <a:pt x="481" y="0"/>
                </a:moveTo>
                <a:cubicBezTo>
                  <a:pt x="333" y="0"/>
                  <a:pt x="222" y="37"/>
                  <a:pt x="148" y="111"/>
                </a:cubicBezTo>
                <a:cubicBezTo>
                  <a:pt x="74" y="222"/>
                  <a:pt x="0" y="333"/>
                  <a:pt x="0" y="444"/>
                </a:cubicBezTo>
                <a:cubicBezTo>
                  <a:pt x="0" y="555"/>
                  <a:pt x="74" y="666"/>
                  <a:pt x="148" y="740"/>
                </a:cubicBezTo>
                <a:cubicBezTo>
                  <a:pt x="222" y="851"/>
                  <a:pt x="333" y="888"/>
                  <a:pt x="481" y="888"/>
                </a:cubicBezTo>
                <a:cubicBezTo>
                  <a:pt x="629" y="888"/>
                  <a:pt x="740" y="851"/>
                  <a:pt x="814" y="740"/>
                </a:cubicBezTo>
                <a:cubicBezTo>
                  <a:pt x="888" y="666"/>
                  <a:pt x="925" y="555"/>
                  <a:pt x="925" y="444"/>
                </a:cubicBezTo>
                <a:cubicBezTo>
                  <a:pt x="925" y="333"/>
                  <a:pt x="888" y="222"/>
                  <a:pt x="814" y="111"/>
                </a:cubicBezTo>
                <a:cubicBezTo>
                  <a:pt x="740" y="37"/>
                  <a:pt x="629" y="0"/>
                  <a:pt x="481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-1672575" y="-259800"/>
            <a:ext cx="22200" cy="22200"/>
          </a:xfrm>
          <a:custGeom>
            <a:avLst/>
            <a:gdLst/>
            <a:ahLst/>
            <a:cxnLst/>
            <a:rect l="l" t="t" r="r" b="b"/>
            <a:pathLst>
              <a:path w="888" h="888" extrusionOk="0">
                <a:moveTo>
                  <a:pt x="444" y="0"/>
                </a:moveTo>
                <a:cubicBezTo>
                  <a:pt x="296" y="0"/>
                  <a:pt x="185" y="37"/>
                  <a:pt x="111" y="111"/>
                </a:cubicBezTo>
                <a:cubicBezTo>
                  <a:pt x="37" y="222"/>
                  <a:pt x="0" y="333"/>
                  <a:pt x="0" y="444"/>
                </a:cubicBezTo>
                <a:cubicBezTo>
                  <a:pt x="0" y="555"/>
                  <a:pt x="37" y="666"/>
                  <a:pt x="111" y="740"/>
                </a:cubicBezTo>
                <a:cubicBezTo>
                  <a:pt x="185" y="851"/>
                  <a:pt x="296" y="888"/>
                  <a:pt x="444" y="888"/>
                </a:cubicBezTo>
                <a:cubicBezTo>
                  <a:pt x="592" y="888"/>
                  <a:pt x="703" y="851"/>
                  <a:pt x="777" y="740"/>
                </a:cubicBezTo>
                <a:cubicBezTo>
                  <a:pt x="851" y="666"/>
                  <a:pt x="887" y="555"/>
                  <a:pt x="887" y="444"/>
                </a:cubicBezTo>
                <a:cubicBezTo>
                  <a:pt x="887" y="333"/>
                  <a:pt x="851" y="222"/>
                  <a:pt x="777" y="111"/>
                </a:cubicBezTo>
                <a:cubicBezTo>
                  <a:pt x="703" y="37"/>
                  <a:pt x="592" y="0"/>
                  <a:pt x="444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10745800" y="2105788"/>
            <a:ext cx="25900" cy="25900"/>
          </a:xfrm>
          <a:custGeom>
            <a:avLst/>
            <a:gdLst/>
            <a:ahLst/>
            <a:cxnLst/>
            <a:rect l="l" t="t" r="r" b="b"/>
            <a:pathLst>
              <a:path w="1036" h="1036" extrusionOk="0">
                <a:moveTo>
                  <a:pt x="518" y="1"/>
                </a:moveTo>
                <a:cubicBezTo>
                  <a:pt x="222" y="1"/>
                  <a:pt x="0" y="222"/>
                  <a:pt x="0" y="518"/>
                </a:cubicBezTo>
                <a:cubicBezTo>
                  <a:pt x="0" y="814"/>
                  <a:pt x="222" y="1036"/>
                  <a:pt x="518" y="1036"/>
                </a:cubicBezTo>
                <a:cubicBezTo>
                  <a:pt x="814" y="1036"/>
                  <a:pt x="1035" y="814"/>
                  <a:pt x="1035" y="518"/>
                </a:cubicBezTo>
                <a:cubicBezTo>
                  <a:pt x="1035" y="222"/>
                  <a:pt x="814" y="1"/>
                  <a:pt x="5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975" y="1242500"/>
            <a:ext cx="5813825" cy="27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 txBox="1"/>
          <p:nvPr/>
        </p:nvSpPr>
        <p:spPr>
          <a:xfrm>
            <a:off x="457200" y="1971750"/>
            <a:ext cx="2415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Ensured that the recommendation an engine gives produces personal recommendations for products.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>
            <a:spLocks noGrp="1"/>
          </p:cNvSpPr>
          <p:nvPr>
            <p:ph type="title"/>
          </p:nvPr>
        </p:nvSpPr>
        <p:spPr>
          <a:xfrm>
            <a:off x="668700" y="409575"/>
            <a:ext cx="82494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Solutions Across Phases</a:t>
            </a:r>
            <a:endParaRPr/>
          </a:p>
        </p:txBody>
      </p:sp>
      <p:sp>
        <p:nvSpPr>
          <p:cNvPr id="366" name="Google Shape;366;p38"/>
          <p:cNvSpPr txBox="1"/>
          <p:nvPr/>
        </p:nvSpPr>
        <p:spPr>
          <a:xfrm>
            <a:off x="668700" y="910100"/>
            <a:ext cx="8018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Scalability Issues During High Traffic: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Solution:  Implemented processes to cache references and properly optimize of the database queries to deal with the large loads.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Integration Errors with Payment Gateways: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Solution:  Step by step discussed and worked at improved error handling routines with more detailed focus on various transaction types.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UI Complexity Based on User Feedback: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Solution:  Modified main toolbar and toolbars of subscreens in order to make an access to different functions more convenient for users and raise their mood during work.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Synchronization Delays in Cart Updates: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Solution: Simplified PROPER operations behind the scenes for matched real-time cart activity with inventory.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and Future Work</a:t>
            </a:r>
            <a:endParaRPr/>
          </a:p>
        </p:txBody>
      </p:sp>
      <p:sp>
        <p:nvSpPr>
          <p:cNvPr id="372" name="Google Shape;372;p39"/>
          <p:cNvSpPr txBox="1"/>
          <p:nvPr/>
        </p:nvSpPr>
        <p:spPr>
          <a:xfrm>
            <a:off x="457175" y="955800"/>
            <a:ext cx="82296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Reflections: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coordination made the development of any feature a group effort and integration was well achieved at all stages.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increased the general periodicity of tests and helped keep the platforms under test more stable and closer to the users.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Work: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Improve the recommendation engine even more employing the personalization and the data analysis from Artificial Intelligence.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ui /ux design for handicap/ disabled persons so as to increase the platform’s diversity.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Introduce enhancements of the backend architecture for vast growth of the support to multiple vendor platforms from many tenanted clients.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 predictive analysis to identify the user’s expectation to plan the inventory effectively.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1031825" y="955500"/>
            <a:ext cx="7080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project outlines the development of a scalable e-commerce platform in three distinct phases.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1: Established the foundation with authentication, product catalog, and basic search and recommendation.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2: Enhanced interactivity with dynamic cart management, secure payment integration, and order tracking.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3: Focused on user engagement with real-time notifications, discount systems, and advanced analytics.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following an iterative approach, each phase expanded the platform’s functionality while addressing feedback and technical challenges.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4" name="Google Shape;144;p15"/>
          <p:cNvGrpSpPr/>
          <p:nvPr/>
        </p:nvGrpSpPr>
        <p:grpSpPr>
          <a:xfrm>
            <a:off x="457197" y="409579"/>
            <a:ext cx="709162" cy="709216"/>
            <a:chOff x="1683433" y="1604940"/>
            <a:chExt cx="465665" cy="466682"/>
          </a:xfrm>
        </p:grpSpPr>
        <p:sp>
          <p:nvSpPr>
            <p:cNvPr id="145" name="Google Shape;145;p15"/>
            <p:cNvSpPr/>
            <p:nvPr/>
          </p:nvSpPr>
          <p:spPr>
            <a:xfrm>
              <a:off x="1683433" y="1604940"/>
              <a:ext cx="465665" cy="466682"/>
            </a:xfrm>
            <a:custGeom>
              <a:avLst/>
              <a:gdLst/>
              <a:ahLst/>
              <a:cxnLst/>
              <a:rect l="l" t="t" r="r" b="b"/>
              <a:pathLst>
                <a:path w="15578" h="15612" extrusionOk="0">
                  <a:moveTo>
                    <a:pt x="7806" y="0"/>
                  </a:moveTo>
                  <a:cubicBezTo>
                    <a:pt x="3503" y="0"/>
                    <a:pt x="0" y="3503"/>
                    <a:pt x="0" y="7806"/>
                  </a:cubicBezTo>
                  <a:cubicBezTo>
                    <a:pt x="0" y="12109"/>
                    <a:pt x="3503" y="15611"/>
                    <a:pt x="7806" y="15611"/>
                  </a:cubicBezTo>
                  <a:cubicBezTo>
                    <a:pt x="12109" y="15611"/>
                    <a:pt x="15578" y="12109"/>
                    <a:pt x="15578" y="7806"/>
                  </a:cubicBezTo>
                  <a:cubicBezTo>
                    <a:pt x="15578" y="3503"/>
                    <a:pt x="12109" y="0"/>
                    <a:pt x="7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805069" y="1697879"/>
              <a:ext cx="228080" cy="282006"/>
            </a:xfrm>
            <a:custGeom>
              <a:avLst/>
              <a:gdLst/>
              <a:ahLst/>
              <a:cxnLst/>
              <a:rect l="l" t="t" r="r" b="b"/>
              <a:pathLst>
                <a:path w="7630" h="9434" extrusionOk="0">
                  <a:moveTo>
                    <a:pt x="3765" y="0"/>
                  </a:moveTo>
                  <a:cubicBezTo>
                    <a:pt x="3591" y="0"/>
                    <a:pt x="3414" y="9"/>
                    <a:pt x="3236" y="27"/>
                  </a:cubicBezTo>
                  <a:cubicBezTo>
                    <a:pt x="1669" y="227"/>
                    <a:pt x="134" y="1495"/>
                    <a:pt x="67" y="3296"/>
                  </a:cubicBezTo>
                  <a:cubicBezTo>
                    <a:pt x="1" y="4397"/>
                    <a:pt x="334" y="5231"/>
                    <a:pt x="1368" y="5464"/>
                  </a:cubicBezTo>
                  <a:cubicBezTo>
                    <a:pt x="1835" y="4663"/>
                    <a:pt x="1235" y="4463"/>
                    <a:pt x="1135" y="3896"/>
                  </a:cubicBezTo>
                  <a:cubicBezTo>
                    <a:pt x="873" y="2181"/>
                    <a:pt x="2397" y="875"/>
                    <a:pt x="3884" y="875"/>
                  </a:cubicBezTo>
                  <a:cubicBezTo>
                    <a:pt x="4480" y="875"/>
                    <a:pt x="5071" y="1084"/>
                    <a:pt x="5538" y="1561"/>
                  </a:cubicBezTo>
                  <a:cubicBezTo>
                    <a:pt x="6617" y="2640"/>
                    <a:pt x="6005" y="5924"/>
                    <a:pt x="4363" y="5924"/>
                  </a:cubicBezTo>
                  <a:cubicBezTo>
                    <a:pt x="4279" y="5924"/>
                    <a:pt x="4193" y="5915"/>
                    <a:pt x="4104" y="5898"/>
                  </a:cubicBezTo>
                  <a:cubicBezTo>
                    <a:pt x="2336" y="5531"/>
                    <a:pt x="4938" y="2695"/>
                    <a:pt x="3537" y="2162"/>
                  </a:cubicBezTo>
                  <a:cubicBezTo>
                    <a:pt x="3412" y="2110"/>
                    <a:pt x="3294" y="2087"/>
                    <a:pt x="3183" y="2087"/>
                  </a:cubicBezTo>
                  <a:cubicBezTo>
                    <a:pt x="2284" y="2087"/>
                    <a:pt x="1861" y="3628"/>
                    <a:pt x="2336" y="4430"/>
                  </a:cubicBezTo>
                  <a:cubicBezTo>
                    <a:pt x="2036" y="5998"/>
                    <a:pt x="1335" y="7465"/>
                    <a:pt x="1635" y="9434"/>
                  </a:cubicBezTo>
                  <a:cubicBezTo>
                    <a:pt x="2536" y="8800"/>
                    <a:pt x="2836" y="7532"/>
                    <a:pt x="3070" y="6231"/>
                  </a:cubicBezTo>
                  <a:cubicBezTo>
                    <a:pt x="3537" y="6498"/>
                    <a:pt x="3770" y="6798"/>
                    <a:pt x="4337" y="6832"/>
                  </a:cubicBezTo>
                  <a:cubicBezTo>
                    <a:pt x="4412" y="6838"/>
                    <a:pt x="4485" y="6840"/>
                    <a:pt x="4557" y="6840"/>
                  </a:cubicBezTo>
                  <a:cubicBezTo>
                    <a:pt x="6552" y="6840"/>
                    <a:pt x="7629" y="4657"/>
                    <a:pt x="7339" y="2629"/>
                  </a:cubicBezTo>
                  <a:cubicBezTo>
                    <a:pt x="7096" y="927"/>
                    <a:pt x="5552" y="0"/>
                    <a:pt x="3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15"/>
          <p:cNvGrpSpPr/>
          <p:nvPr/>
        </p:nvGrpSpPr>
        <p:grpSpPr>
          <a:xfrm>
            <a:off x="8075674" y="3819261"/>
            <a:ext cx="709859" cy="709859"/>
            <a:chOff x="971625" y="3746191"/>
            <a:chExt cx="501596" cy="501596"/>
          </a:xfrm>
        </p:grpSpPr>
        <p:sp>
          <p:nvSpPr>
            <p:cNvPr id="148" name="Google Shape;148;p15"/>
            <p:cNvSpPr/>
            <p:nvPr/>
          </p:nvSpPr>
          <p:spPr>
            <a:xfrm>
              <a:off x="971625" y="3746191"/>
              <a:ext cx="501596" cy="501596"/>
            </a:xfrm>
            <a:custGeom>
              <a:avLst/>
              <a:gdLst/>
              <a:ahLst/>
              <a:cxnLst/>
              <a:rect l="l" t="t" r="r" b="b"/>
              <a:pathLst>
                <a:path w="16780" h="16780" extrusionOk="0">
                  <a:moveTo>
                    <a:pt x="8406" y="0"/>
                  </a:moveTo>
                  <a:cubicBezTo>
                    <a:pt x="3770" y="0"/>
                    <a:pt x="0" y="3770"/>
                    <a:pt x="0" y="8406"/>
                  </a:cubicBezTo>
                  <a:cubicBezTo>
                    <a:pt x="0" y="13010"/>
                    <a:pt x="3770" y="16779"/>
                    <a:pt x="8406" y="16779"/>
                  </a:cubicBezTo>
                  <a:cubicBezTo>
                    <a:pt x="13043" y="16779"/>
                    <a:pt x="16779" y="13010"/>
                    <a:pt x="16779" y="8406"/>
                  </a:cubicBezTo>
                  <a:cubicBezTo>
                    <a:pt x="16779" y="3770"/>
                    <a:pt x="13043" y="0"/>
                    <a:pt x="8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094278" y="3867828"/>
              <a:ext cx="257285" cy="258301"/>
            </a:xfrm>
            <a:custGeom>
              <a:avLst/>
              <a:gdLst/>
              <a:ahLst/>
              <a:cxnLst/>
              <a:rect l="l" t="t" r="r" b="b"/>
              <a:pathLst>
                <a:path w="8607" h="8641" extrusionOk="0">
                  <a:moveTo>
                    <a:pt x="7506" y="935"/>
                  </a:moveTo>
                  <a:cubicBezTo>
                    <a:pt x="7639" y="935"/>
                    <a:pt x="7673" y="1002"/>
                    <a:pt x="7673" y="1102"/>
                  </a:cubicBezTo>
                  <a:lnTo>
                    <a:pt x="7673" y="1969"/>
                  </a:lnTo>
                  <a:cubicBezTo>
                    <a:pt x="7673" y="2102"/>
                    <a:pt x="7639" y="2169"/>
                    <a:pt x="7506" y="2169"/>
                  </a:cubicBezTo>
                  <a:lnTo>
                    <a:pt x="6638" y="2169"/>
                  </a:lnTo>
                  <a:cubicBezTo>
                    <a:pt x="6505" y="2169"/>
                    <a:pt x="6438" y="2102"/>
                    <a:pt x="6438" y="1969"/>
                  </a:cubicBezTo>
                  <a:lnTo>
                    <a:pt x="6438" y="1102"/>
                  </a:lnTo>
                  <a:cubicBezTo>
                    <a:pt x="6438" y="1002"/>
                    <a:pt x="6505" y="935"/>
                    <a:pt x="6638" y="935"/>
                  </a:cubicBezTo>
                  <a:close/>
                  <a:moveTo>
                    <a:pt x="4303" y="2603"/>
                  </a:moveTo>
                  <a:cubicBezTo>
                    <a:pt x="5237" y="2603"/>
                    <a:pt x="6005" y="3370"/>
                    <a:pt x="6005" y="4337"/>
                  </a:cubicBezTo>
                  <a:cubicBezTo>
                    <a:pt x="6005" y="5271"/>
                    <a:pt x="5237" y="6039"/>
                    <a:pt x="4303" y="6039"/>
                  </a:cubicBezTo>
                  <a:cubicBezTo>
                    <a:pt x="3336" y="6039"/>
                    <a:pt x="2569" y="5271"/>
                    <a:pt x="2569" y="4337"/>
                  </a:cubicBezTo>
                  <a:cubicBezTo>
                    <a:pt x="2569" y="3370"/>
                    <a:pt x="3336" y="2603"/>
                    <a:pt x="4303" y="2603"/>
                  </a:cubicBezTo>
                  <a:close/>
                  <a:moveTo>
                    <a:pt x="7673" y="3870"/>
                  </a:moveTo>
                  <a:lnTo>
                    <a:pt x="7673" y="7540"/>
                  </a:lnTo>
                  <a:cubicBezTo>
                    <a:pt x="7673" y="7673"/>
                    <a:pt x="7639" y="7706"/>
                    <a:pt x="7506" y="7706"/>
                  </a:cubicBezTo>
                  <a:lnTo>
                    <a:pt x="1068" y="7706"/>
                  </a:lnTo>
                  <a:cubicBezTo>
                    <a:pt x="968" y="7706"/>
                    <a:pt x="901" y="7673"/>
                    <a:pt x="901" y="7540"/>
                  </a:cubicBezTo>
                  <a:lnTo>
                    <a:pt x="901" y="3870"/>
                  </a:lnTo>
                  <a:lnTo>
                    <a:pt x="1768" y="3870"/>
                  </a:lnTo>
                  <a:cubicBezTo>
                    <a:pt x="1735" y="4004"/>
                    <a:pt x="1735" y="4171"/>
                    <a:pt x="1735" y="4304"/>
                  </a:cubicBezTo>
                  <a:cubicBezTo>
                    <a:pt x="1735" y="5705"/>
                    <a:pt x="2869" y="6873"/>
                    <a:pt x="4303" y="6873"/>
                  </a:cubicBezTo>
                  <a:cubicBezTo>
                    <a:pt x="5704" y="6873"/>
                    <a:pt x="6872" y="5705"/>
                    <a:pt x="6872" y="4304"/>
                  </a:cubicBezTo>
                  <a:cubicBezTo>
                    <a:pt x="6872" y="4171"/>
                    <a:pt x="6872" y="4004"/>
                    <a:pt x="6805" y="3870"/>
                  </a:cubicBezTo>
                  <a:close/>
                  <a:moveTo>
                    <a:pt x="868" y="1"/>
                  </a:moveTo>
                  <a:cubicBezTo>
                    <a:pt x="401" y="1"/>
                    <a:pt x="0" y="435"/>
                    <a:pt x="0" y="902"/>
                  </a:cubicBezTo>
                  <a:lnTo>
                    <a:pt x="0" y="7740"/>
                  </a:lnTo>
                  <a:cubicBezTo>
                    <a:pt x="0" y="8207"/>
                    <a:pt x="401" y="8640"/>
                    <a:pt x="868" y="8640"/>
                  </a:cubicBezTo>
                  <a:lnTo>
                    <a:pt x="7706" y="8640"/>
                  </a:lnTo>
                  <a:cubicBezTo>
                    <a:pt x="8173" y="8640"/>
                    <a:pt x="8607" y="8207"/>
                    <a:pt x="8607" y="7740"/>
                  </a:cubicBezTo>
                  <a:lnTo>
                    <a:pt x="8607" y="902"/>
                  </a:lnTo>
                  <a:cubicBezTo>
                    <a:pt x="8607" y="435"/>
                    <a:pt x="8173" y="1"/>
                    <a:pt x="7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347500" y="409575"/>
            <a:ext cx="65544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Overview – Core Feature Development</a:t>
            </a:r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638522" y="1228404"/>
            <a:ext cx="709162" cy="709216"/>
            <a:chOff x="1683433" y="1604940"/>
            <a:chExt cx="465665" cy="466682"/>
          </a:xfrm>
        </p:grpSpPr>
        <p:sp>
          <p:nvSpPr>
            <p:cNvPr id="156" name="Google Shape;156;p16"/>
            <p:cNvSpPr/>
            <p:nvPr/>
          </p:nvSpPr>
          <p:spPr>
            <a:xfrm>
              <a:off x="1683433" y="1604940"/>
              <a:ext cx="465665" cy="466682"/>
            </a:xfrm>
            <a:custGeom>
              <a:avLst/>
              <a:gdLst/>
              <a:ahLst/>
              <a:cxnLst/>
              <a:rect l="l" t="t" r="r" b="b"/>
              <a:pathLst>
                <a:path w="15578" h="15612" extrusionOk="0">
                  <a:moveTo>
                    <a:pt x="7806" y="0"/>
                  </a:moveTo>
                  <a:cubicBezTo>
                    <a:pt x="3503" y="0"/>
                    <a:pt x="0" y="3503"/>
                    <a:pt x="0" y="7806"/>
                  </a:cubicBezTo>
                  <a:cubicBezTo>
                    <a:pt x="0" y="12109"/>
                    <a:pt x="3503" y="15611"/>
                    <a:pt x="7806" y="15611"/>
                  </a:cubicBezTo>
                  <a:cubicBezTo>
                    <a:pt x="12109" y="15611"/>
                    <a:pt x="15578" y="12109"/>
                    <a:pt x="15578" y="7806"/>
                  </a:cubicBezTo>
                  <a:cubicBezTo>
                    <a:pt x="15578" y="3503"/>
                    <a:pt x="12109" y="0"/>
                    <a:pt x="7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805069" y="1697879"/>
              <a:ext cx="228080" cy="282006"/>
            </a:xfrm>
            <a:custGeom>
              <a:avLst/>
              <a:gdLst/>
              <a:ahLst/>
              <a:cxnLst/>
              <a:rect l="l" t="t" r="r" b="b"/>
              <a:pathLst>
                <a:path w="7630" h="9434" extrusionOk="0">
                  <a:moveTo>
                    <a:pt x="3765" y="0"/>
                  </a:moveTo>
                  <a:cubicBezTo>
                    <a:pt x="3591" y="0"/>
                    <a:pt x="3414" y="9"/>
                    <a:pt x="3236" y="27"/>
                  </a:cubicBezTo>
                  <a:cubicBezTo>
                    <a:pt x="1669" y="227"/>
                    <a:pt x="134" y="1495"/>
                    <a:pt x="67" y="3296"/>
                  </a:cubicBezTo>
                  <a:cubicBezTo>
                    <a:pt x="1" y="4397"/>
                    <a:pt x="334" y="5231"/>
                    <a:pt x="1368" y="5464"/>
                  </a:cubicBezTo>
                  <a:cubicBezTo>
                    <a:pt x="1835" y="4663"/>
                    <a:pt x="1235" y="4463"/>
                    <a:pt x="1135" y="3896"/>
                  </a:cubicBezTo>
                  <a:cubicBezTo>
                    <a:pt x="873" y="2181"/>
                    <a:pt x="2397" y="875"/>
                    <a:pt x="3884" y="875"/>
                  </a:cubicBezTo>
                  <a:cubicBezTo>
                    <a:pt x="4480" y="875"/>
                    <a:pt x="5071" y="1084"/>
                    <a:pt x="5538" y="1561"/>
                  </a:cubicBezTo>
                  <a:cubicBezTo>
                    <a:pt x="6617" y="2640"/>
                    <a:pt x="6005" y="5924"/>
                    <a:pt x="4363" y="5924"/>
                  </a:cubicBezTo>
                  <a:cubicBezTo>
                    <a:pt x="4279" y="5924"/>
                    <a:pt x="4193" y="5915"/>
                    <a:pt x="4104" y="5898"/>
                  </a:cubicBezTo>
                  <a:cubicBezTo>
                    <a:pt x="2336" y="5531"/>
                    <a:pt x="4938" y="2695"/>
                    <a:pt x="3537" y="2162"/>
                  </a:cubicBezTo>
                  <a:cubicBezTo>
                    <a:pt x="3412" y="2110"/>
                    <a:pt x="3294" y="2087"/>
                    <a:pt x="3183" y="2087"/>
                  </a:cubicBezTo>
                  <a:cubicBezTo>
                    <a:pt x="2284" y="2087"/>
                    <a:pt x="1861" y="3628"/>
                    <a:pt x="2336" y="4430"/>
                  </a:cubicBezTo>
                  <a:cubicBezTo>
                    <a:pt x="2036" y="5998"/>
                    <a:pt x="1335" y="7465"/>
                    <a:pt x="1635" y="9434"/>
                  </a:cubicBezTo>
                  <a:cubicBezTo>
                    <a:pt x="2536" y="8800"/>
                    <a:pt x="2836" y="7532"/>
                    <a:pt x="3070" y="6231"/>
                  </a:cubicBezTo>
                  <a:cubicBezTo>
                    <a:pt x="3537" y="6498"/>
                    <a:pt x="3770" y="6798"/>
                    <a:pt x="4337" y="6832"/>
                  </a:cubicBezTo>
                  <a:cubicBezTo>
                    <a:pt x="4412" y="6838"/>
                    <a:pt x="4485" y="6840"/>
                    <a:pt x="4557" y="6840"/>
                  </a:cubicBezTo>
                  <a:cubicBezTo>
                    <a:pt x="6552" y="6840"/>
                    <a:pt x="7629" y="4657"/>
                    <a:pt x="7339" y="2629"/>
                  </a:cubicBezTo>
                  <a:cubicBezTo>
                    <a:pt x="7096" y="927"/>
                    <a:pt x="5552" y="0"/>
                    <a:pt x="3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637749" y="3518786"/>
            <a:ext cx="709859" cy="709859"/>
            <a:chOff x="971625" y="3746191"/>
            <a:chExt cx="501596" cy="501596"/>
          </a:xfrm>
        </p:grpSpPr>
        <p:sp>
          <p:nvSpPr>
            <p:cNvPr id="159" name="Google Shape;159;p16"/>
            <p:cNvSpPr/>
            <p:nvPr/>
          </p:nvSpPr>
          <p:spPr>
            <a:xfrm>
              <a:off x="971625" y="3746191"/>
              <a:ext cx="501596" cy="501596"/>
            </a:xfrm>
            <a:custGeom>
              <a:avLst/>
              <a:gdLst/>
              <a:ahLst/>
              <a:cxnLst/>
              <a:rect l="l" t="t" r="r" b="b"/>
              <a:pathLst>
                <a:path w="16780" h="16780" extrusionOk="0">
                  <a:moveTo>
                    <a:pt x="8406" y="0"/>
                  </a:moveTo>
                  <a:cubicBezTo>
                    <a:pt x="3770" y="0"/>
                    <a:pt x="0" y="3770"/>
                    <a:pt x="0" y="8406"/>
                  </a:cubicBezTo>
                  <a:cubicBezTo>
                    <a:pt x="0" y="13010"/>
                    <a:pt x="3770" y="16779"/>
                    <a:pt x="8406" y="16779"/>
                  </a:cubicBezTo>
                  <a:cubicBezTo>
                    <a:pt x="13043" y="16779"/>
                    <a:pt x="16779" y="13010"/>
                    <a:pt x="16779" y="8406"/>
                  </a:cubicBezTo>
                  <a:cubicBezTo>
                    <a:pt x="16779" y="3770"/>
                    <a:pt x="13043" y="0"/>
                    <a:pt x="8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094278" y="3867828"/>
              <a:ext cx="257285" cy="258301"/>
            </a:xfrm>
            <a:custGeom>
              <a:avLst/>
              <a:gdLst/>
              <a:ahLst/>
              <a:cxnLst/>
              <a:rect l="l" t="t" r="r" b="b"/>
              <a:pathLst>
                <a:path w="8607" h="8641" extrusionOk="0">
                  <a:moveTo>
                    <a:pt x="7506" y="935"/>
                  </a:moveTo>
                  <a:cubicBezTo>
                    <a:pt x="7639" y="935"/>
                    <a:pt x="7673" y="1002"/>
                    <a:pt x="7673" y="1102"/>
                  </a:cubicBezTo>
                  <a:lnTo>
                    <a:pt x="7673" y="1969"/>
                  </a:lnTo>
                  <a:cubicBezTo>
                    <a:pt x="7673" y="2102"/>
                    <a:pt x="7639" y="2169"/>
                    <a:pt x="7506" y="2169"/>
                  </a:cubicBezTo>
                  <a:lnTo>
                    <a:pt x="6638" y="2169"/>
                  </a:lnTo>
                  <a:cubicBezTo>
                    <a:pt x="6505" y="2169"/>
                    <a:pt x="6438" y="2102"/>
                    <a:pt x="6438" y="1969"/>
                  </a:cubicBezTo>
                  <a:lnTo>
                    <a:pt x="6438" y="1102"/>
                  </a:lnTo>
                  <a:cubicBezTo>
                    <a:pt x="6438" y="1002"/>
                    <a:pt x="6505" y="935"/>
                    <a:pt x="6638" y="935"/>
                  </a:cubicBezTo>
                  <a:close/>
                  <a:moveTo>
                    <a:pt x="4303" y="2603"/>
                  </a:moveTo>
                  <a:cubicBezTo>
                    <a:pt x="5237" y="2603"/>
                    <a:pt x="6005" y="3370"/>
                    <a:pt x="6005" y="4337"/>
                  </a:cubicBezTo>
                  <a:cubicBezTo>
                    <a:pt x="6005" y="5271"/>
                    <a:pt x="5237" y="6039"/>
                    <a:pt x="4303" y="6039"/>
                  </a:cubicBezTo>
                  <a:cubicBezTo>
                    <a:pt x="3336" y="6039"/>
                    <a:pt x="2569" y="5271"/>
                    <a:pt x="2569" y="4337"/>
                  </a:cubicBezTo>
                  <a:cubicBezTo>
                    <a:pt x="2569" y="3370"/>
                    <a:pt x="3336" y="2603"/>
                    <a:pt x="4303" y="2603"/>
                  </a:cubicBezTo>
                  <a:close/>
                  <a:moveTo>
                    <a:pt x="7673" y="3870"/>
                  </a:moveTo>
                  <a:lnTo>
                    <a:pt x="7673" y="7540"/>
                  </a:lnTo>
                  <a:cubicBezTo>
                    <a:pt x="7673" y="7673"/>
                    <a:pt x="7639" y="7706"/>
                    <a:pt x="7506" y="7706"/>
                  </a:cubicBezTo>
                  <a:lnTo>
                    <a:pt x="1068" y="7706"/>
                  </a:lnTo>
                  <a:cubicBezTo>
                    <a:pt x="968" y="7706"/>
                    <a:pt x="901" y="7673"/>
                    <a:pt x="901" y="7540"/>
                  </a:cubicBezTo>
                  <a:lnTo>
                    <a:pt x="901" y="3870"/>
                  </a:lnTo>
                  <a:lnTo>
                    <a:pt x="1768" y="3870"/>
                  </a:lnTo>
                  <a:cubicBezTo>
                    <a:pt x="1735" y="4004"/>
                    <a:pt x="1735" y="4171"/>
                    <a:pt x="1735" y="4304"/>
                  </a:cubicBezTo>
                  <a:cubicBezTo>
                    <a:pt x="1735" y="5705"/>
                    <a:pt x="2869" y="6873"/>
                    <a:pt x="4303" y="6873"/>
                  </a:cubicBezTo>
                  <a:cubicBezTo>
                    <a:pt x="5704" y="6873"/>
                    <a:pt x="6872" y="5705"/>
                    <a:pt x="6872" y="4304"/>
                  </a:cubicBezTo>
                  <a:cubicBezTo>
                    <a:pt x="6872" y="4171"/>
                    <a:pt x="6872" y="4004"/>
                    <a:pt x="6805" y="3870"/>
                  </a:cubicBezTo>
                  <a:close/>
                  <a:moveTo>
                    <a:pt x="868" y="1"/>
                  </a:moveTo>
                  <a:cubicBezTo>
                    <a:pt x="401" y="1"/>
                    <a:pt x="0" y="435"/>
                    <a:pt x="0" y="902"/>
                  </a:cubicBezTo>
                  <a:lnTo>
                    <a:pt x="0" y="7740"/>
                  </a:lnTo>
                  <a:cubicBezTo>
                    <a:pt x="0" y="8207"/>
                    <a:pt x="401" y="8640"/>
                    <a:pt x="868" y="8640"/>
                  </a:cubicBezTo>
                  <a:lnTo>
                    <a:pt x="7706" y="8640"/>
                  </a:lnTo>
                  <a:cubicBezTo>
                    <a:pt x="8173" y="8640"/>
                    <a:pt x="8607" y="8207"/>
                    <a:pt x="8607" y="7740"/>
                  </a:cubicBezTo>
                  <a:lnTo>
                    <a:pt x="8607" y="902"/>
                  </a:lnTo>
                  <a:cubicBezTo>
                    <a:pt x="8607" y="435"/>
                    <a:pt x="8173" y="1"/>
                    <a:pt x="7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637642" y="2403166"/>
            <a:ext cx="709865" cy="709831"/>
            <a:chOff x="1609615" y="2547025"/>
            <a:chExt cx="613275" cy="613245"/>
          </a:xfrm>
        </p:grpSpPr>
        <p:sp>
          <p:nvSpPr>
            <p:cNvPr id="162" name="Google Shape;162;p16"/>
            <p:cNvSpPr/>
            <p:nvPr/>
          </p:nvSpPr>
          <p:spPr>
            <a:xfrm>
              <a:off x="1609615" y="2547025"/>
              <a:ext cx="613275" cy="613245"/>
            </a:xfrm>
            <a:custGeom>
              <a:avLst/>
              <a:gdLst/>
              <a:ahLst/>
              <a:cxnLst/>
              <a:rect l="l" t="t" r="r" b="b"/>
              <a:pathLst>
                <a:path w="20516" h="20515" extrusionOk="0">
                  <a:moveTo>
                    <a:pt x="10275" y="0"/>
                  </a:moveTo>
                  <a:cubicBezTo>
                    <a:pt x="4604" y="0"/>
                    <a:pt x="1" y="4570"/>
                    <a:pt x="1" y="10241"/>
                  </a:cubicBezTo>
                  <a:cubicBezTo>
                    <a:pt x="1" y="15912"/>
                    <a:pt x="4604" y="20515"/>
                    <a:pt x="10275" y="20515"/>
                  </a:cubicBezTo>
                  <a:cubicBezTo>
                    <a:pt x="15946" y="20515"/>
                    <a:pt x="20515" y="15912"/>
                    <a:pt x="20515" y="10241"/>
                  </a:cubicBezTo>
                  <a:cubicBezTo>
                    <a:pt x="20515" y="4570"/>
                    <a:pt x="15946" y="0"/>
                    <a:pt x="10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831005" y="2673654"/>
              <a:ext cx="169520" cy="364987"/>
            </a:xfrm>
            <a:custGeom>
              <a:avLst/>
              <a:gdLst/>
              <a:ahLst/>
              <a:cxnLst/>
              <a:rect l="l" t="t" r="r" b="b"/>
              <a:pathLst>
                <a:path w="5671" h="12210" extrusionOk="0">
                  <a:moveTo>
                    <a:pt x="3769" y="1"/>
                  </a:moveTo>
                  <a:cubicBezTo>
                    <a:pt x="1668" y="1"/>
                    <a:pt x="1201" y="1568"/>
                    <a:pt x="1201" y="2569"/>
                  </a:cubicBezTo>
                  <a:lnTo>
                    <a:pt x="1201" y="3970"/>
                  </a:lnTo>
                  <a:lnTo>
                    <a:pt x="0" y="3970"/>
                  </a:lnTo>
                  <a:lnTo>
                    <a:pt x="0" y="6105"/>
                  </a:lnTo>
                  <a:lnTo>
                    <a:pt x="1201" y="6105"/>
                  </a:lnTo>
                  <a:lnTo>
                    <a:pt x="1201" y="12209"/>
                  </a:lnTo>
                  <a:lnTo>
                    <a:pt x="3736" y="12209"/>
                  </a:lnTo>
                  <a:lnTo>
                    <a:pt x="3736" y="6105"/>
                  </a:lnTo>
                  <a:lnTo>
                    <a:pt x="5471" y="6105"/>
                  </a:lnTo>
                  <a:lnTo>
                    <a:pt x="5671" y="3970"/>
                  </a:lnTo>
                  <a:lnTo>
                    <a:pt x="3736" y="3970"/>
                  </a:lnTo>
                  <a:lnTo>
                    <a:pt x="3736" y="2703"/>
                  </a:lnTo>
                  <a:cubicBezTo>
                    <a:pt x="3736" y="2202"/>
                    <a:pt x="4070" y="2102"/>
                    <a:pt x="4270" y="2102"/>
                  </a:cubicBezTo>
                  <a:lnTo>
                    <a:pt x="5637" y="2102"/>
                  </a:lnTo>
                  <a:lnTo>
                    <a:pt x="56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6"/>
          <p:cNvSpPr txBox="1"/>
          <p:nvPr/>
        </p:nvSpPr>
        <p:spPr>
          <a:xfrm>
            <a:off x="1606425" y="1228400"/>
            <a:ext cx="68262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Objective: Lay a strong foundation by implementing the most essential e-commerce functionalities.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Authentication: Developed secure login, registration, and password management systems with email verification.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Catalog: Displayed products in categorized grids with basic filters for better user navigation.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Search Functionality: Introduced keyword-based search to help users locate products efficiently.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 Recommendation System: Implemented a basic collaborative filtering algorithm to suggest relevant products.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Responsive Design: Ensured compatibility with different devices, focusing on mobile-first usability.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1 Project Setup 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313575" y="849000"/>
            <a:ext cx="26193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Examined the project's progress from the time the clone was created from the repository until the server booted up.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Made sure the program is available at http://localhost:8000.and operates without any issues.  As illustrated in Fig 1.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725" y="1019538"/>
            <a:ext cx="5843275" cy="31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2 User Registration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457200" y="945400"/>
            <a:ext cx="26853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Confirmed the implementation of new user signup.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Confirmed that the account creation process was successful, that the user was taken to the relevant page, and that the user could log in using their new login information.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900" y="882975"/>
            <a:ext cx="5696701" cy="269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900" y="3576500"/>
            <a:ext cx="5696701" cy="1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3 User Login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562550" y="845650"/>
            <a:ext cx="27447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Enables the registration of new users and ensures their login.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Verified that the system had properly authenticated the user, forwarded the appropriate web pages, and presented user-specific content.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250" y="1095275"/>
            <a:ext cx="5531950" cy="233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250" y="3432875"/>
            <a:ext cx="5531950" cy="7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51153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4 Product Addition</a:t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600" y="1574625"/>
            <a:ext cx="5575550" cy="26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/>
        </p:nvSpPr>
        <p:spPr>
          <a:xfrm>
            <a:off x="426050" y="1383175"/>
            <a:ext cx="2635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Confirmed that an administrator could use the admin interface to add new goods.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determines if the product is listed in the admin panel and on the main website.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5 Product Listing </a:t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950" y="1087501"/>
            <a:ext cx="5687850" cy="26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426050" y="1261850"/>
            <a:ext cx="25728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Confirmed that the products were shown correctly on the main index page.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Verified that the product pictures, names, and prices were shown correctly, among other things.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1248</Words>
  <Application>Microsoft Macintosh PowerPoint</Application>
  <PresentationFormat>On-screen Show (16:9)</PresentationFormat>
  <Paragraphs>111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Roboto</vt:lpstr>
      <vt:lpstr>Arial</vt:lpstr>
      <vt:lpstr>Fira Sans Extra Condensed Medium</vt:lpstr>
      <vt:lpstr>E-Commerce Infographics by Slidesgo</vt:lpstr>
      <vt:lpstr>Comprehensive Development of an E-Commerce Platform</vt:lpstr>
      <vt:lpstr>TEAM MEMBERS</vt:lpstr>
      <vt:lpstr>Executive Summary</vt:lpstr>
      <vt:lpstr>Phase 1 Overview – Core Feature Development</vt:lpstr>
      <vt:lpstr>Fig 1 Project Setup </vt:lpstr>
      <vt:lpstr>Fig 2 User Registration</vt:lpstr>
      <vt:lpstr>Fig 3 User Login</vt:lpstr>
      <vt:lpstr>Fig 4 Product Addition</vt:lpstr>
      <vt:lpstr>Fig 5 Product Listing </vt:lpstr>
      <vt:lpstr>Fig 6 Product Pagination</vt:lpstr>
      <vt:lpstr>Fig 7 User Password Change</vt:lpstr>
      <vt:lpstr>Phase 2 Overview – Core Feature Expansion</vt:lpstr>
      <vt:lpstr>Fig 8 Browse Products</vt:lpstr>
      <vt:lpstr>Fig 9 Add to Cart</vt:lpstr>
      <vt:lpstr>Fig 8 Compute Total</vt:lpstr>
      <vt:lpstr>Fig 9 Save Address</vt:lpstr>
      <vt:lpstr>Fig 10 Payment Processed Successfully</vt:lpstr>
      <vt:lpstr>Fig 11 Payment Processing</vt:lpstr>
      <vt:lpstr>Fig 12 Track Order</vt:lpstr>
      <vt:lpstr>Phase 3 Overview – Secondary Feature Development</vt:lpstr>
      <vt:lpstr>Fig 13 Notification and Email Functionality</vt:lpstr>
      <vt:lpstr>Fig 14 Discount and Coupons Functionality</vt:lpstr>
      <vt:lpstr>Fig 15 Order History Functionality</vt:lpstr>
      <vt:lpstr>Fig 16 Data Validation and Security</vt:lpstr>
      <vt:lpstr>5. Finalize Recommendation Engine</vt:lpstr>
      <vt:lpstr>Challenges and Solutions Across Phases</vt:lpstr>
      <vt:lpstr>Reflections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Velaga, Venkata Nagendra</cp:lastModifiedBy>
  <cp:revision>2</cp:revision>
  <dcterms:modified xsi:type="dcterms:W3CDTF">2024-12-03T04:47:23Z</dcterms:modified>
</cp:coreProperties>
</file>