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1" r:id="rId5"/>
    <p:sldId id="264" r:id="rId6"/>
    <p:sldId id="299" r:id="rId7"/>
    <p:sldId id="301" r:id="rId8"/>
    <p:sldId id="300" r:id="rId9"/>
    <p:sldId id="302" r:id="rId10"/>
    <p:sldId id="303" r:id="rId11"/>
    <p:sldId id="305" r:id="rId12"/>
    <p:sldId id="304" r:id="rId13"/>
    <p:sldId id="308" r:id="rId14"/>
    <p:sldId id="309" r:id="rId15"/>
    <p:sldId id="310" r:id="rId16"/>
    <p:sldId id="311" r:id="rId17"/>
    <p:sldId id="306" r:id="rId18"/>
    <p:sldId id="307" r:id="rId19"/>
    <p:sldId id="312" r:id="rId20"/>
    <p:sldId id="313" r:id="rId21"/>
    <p:sldId id="314" r:id="rId22"/>
    <p:sldId id="315" r:id="rId23"/>
    <p:sldId id="319" r:id="rId24"/>
    <p:sldId id="318" r:id="rId25"/>
    <p:sldId id="316" r:id="rId2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91" d="100"/>
          <a:sy n="91" d="100"/>
        </p:scale>
        <p:origin x="852" y="8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Targeted</a:t>
            </a:r>
            <a:r>
              <a:rPr lang="en-US" baseline="0" dirty="0"/>
              <a:t> Sales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Actual Sales</c:v>
                </c:pt>
                <c:pt idx="1">
                  <c:v>Targeted Sales</c:v>
                </c:pt>
              </c:strCache>
            </c:strRef>
          </c:cat>
          <c:val>
            <c:numRef>
              <c:f>Sheet1!$B$2:$B$3</c:f>
              <c:numCache>
                <c:formatCode>General</c:formatCode>
                <c:ptCount val="2"/>
                <c:pt idx="0">
                  <c:v>30</c:v>
                </c:pt>
                <c:pt idx="1">
                  <c:v>150</c:v>
                </c:pt>
              </c:numCache>
            </c:numRef>
          </c:val>
          <c:extLst>
            <c:ext xmlns:c16="http://schemas.microsoft.com/office/drawing/2014/chart" uri="{C3380CC4-5D6E-409C-BE32-E72D297353CC}">
              <c16:uniqueId val="{00000000-5322-4683-B51A-2940DE56F1EC}"/>
            </c:ext>
          </c:extLst>
        </c:ser>
        <c:dLbls>
          <c:showLegendKey val="0"/>
          <c:showVal val="0"/>
          <c:showCatName val="0"/>
          <c:showSerName val="0"/>
          <c:showPercent val="0"/>
          <c:showBubbleSize val="0"/>
        </c:dLbls>
        <c:gapWidth val="219"/>
        <c:overlap val="-27"/>
        <c:axId val="517345280"/>
        <c:axId val="517364000"/>
      </c:barChart>
      <c:catAx>
        <c:axId val="517345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7364000"/>
        <c:crosses val="autoZero"/>
        <c:auto val="1"/>
        <c:lblAlgn val="ctr"/>
        <c:lblOffset val="100"/>
        <c:noMultiLvlLbl val="0"/>
      </c:catAx>
      <c:valAx>
        <c:axId val="517364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73452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v>Risk Score</c:v>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xVal>
            <c:strRef>
              <c:f>'Sensetivity Analysis'!$B$3:$B$12</c:f>
              <c:strCache>
                <c:ptCount val="10"/>
                <c:pt idx="0">
                  <c:v>R1</c:v>
                </c:pt>
                <c:pt idx="1">
                  <c:v>R2</c:v>
                </c:pt>
                <c:pt idx="2">
                  <c:v>R3</c:v>
                </c:pt>
                <c:pt idx="3">
                  <c:v>R4</c:v>
                </c:pt>
                <c:pt idx="4">
                  <c:v>R5</c:v>
                </c:pt>
                <c:pt idx="5">
                  <c:v>R6</c:v>
                </c:pt>
                <c:pt idx="6">
                  <c:v>R7</c:v>
                </c:pt>
                <c:pt idx="7">
                  <c:v>R8</c:v>
                </c:pt>
                <c:pt idx="8">
                  <c:v>R9</c:v>
                </c:pt>
                <c:pt idx="9">
                  <c:v>R10</c:v>
                </c:pt>
              </c:strCache>
            </c:strRef>
          </c:xVal>
          <c:yVal>
            <c:numRef>
              <c:f>'Sensetivity Analysis'!$I$3:$I$12</c:f>
              <c:numCache>
                <c:formatCode>General</c:formatCode>
                <c:ptCount val="10"/>
                <c:pt idx="0">
                  <c:v>15</c:v>
                </c:pt>
                <c:pt idx="1">
                  <c:v>15</c:v>
                </c:pt>
                <c:pt idx="2">
                  <c:v>9</c:v>
                </c:pt>
                <c:pt idx="3">
                  <c:v>9</c:v>
                </c:pt>
                <c:pt idx="4">
                  <c:v>15</c:v>
                </c:pt>
                <c:pt idx="5">
                  <c:v>6</c:v>
                </c:pt>
                <c:pt idx="6">
                  <c:v>10</c:v>
                </c:pt>
                <c:pt idx="7">
                  <c:v>6</c:v>
                </c:pt>
                <c:pt idx="8">
                  <c:v>10</c:v>
                </c:pt>
                <c:pt idx="9">
                  <c:v>6</c:v>
                </c:pt>
              </c:numCache>
            </c:numRef>
          </c:yVal>
          <c:smooth val="0"/>
          <c:extLst>
            <c:ext xmlns:c16="http://schemas.microsoft.com/office/drawing/2014/chart" uri="{C3380CC4-5D6E-409C-BE32-E72D297353CC}">
              <c16:uniqueId val="{00000000-829E-4358-A629-CDD03C171D63}"/>
            </c:ext>
          </c:extLst>
        </c:ser>
        <c:dLbls>
          <c:showLegendKey val="0"/>
          <c:showVal val="0"/>
          <c:showCatName val="0"/>
          <c:showSerName val="0"/>
          <c:showPercent val="0"/>
          <c:showBubbleSize val="0"/>
        </c:dLbls>
        <c:axId val="1469001936"/>
        <c:axId val="1469002416"/>
      </c:scatterChart>
      <c:valAx>
        <c:axId val="1469001936"/>
        <c:scaling>
          <c:orientation val="minMax"/>
          <c:max val="10"/>
          <c:min val="0"/>
        </c:scaling>
        <c:delete val="0"/>
        <c:axPos val="b"/>
        <c:majorGridlines>
          <c:spPr>
            <a:ln w="9525" cap="flat" cmpd="sng" algn="ctr">
              <a:solidFill>
                <a:schemeClr val="lt1">
                  <a:alpha val="25000"/>
                </a:schemeClr>
              </a:solidFill>
              <a:round/>
            </a:ln>
            <a:effectLst/>
          </c:spPr>
        </c:majorGridlines>
        <c:majorTickMark val="none"/>
        <c:minorTickMark val="none"/>
        <c:tickLblPos val="high"/>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1469002416"/>
        <c:crosses val="autoZero"/>
        <c:crossBetween val="midCat"/>
        <c:majorUnit val="1"/>
        <c:minorUnit val="1"/>
      </c:valAx>
      <c:valAx>
        <c:axId val="1469002416"/>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4690019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accent1"/>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9584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4"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fif"/><Relationship Id="rId2" Type="http://schemas.openxmlformats.org/officeDocument/2006/relationships/image" Target="../media/image19.jfif"/><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15816" y="1291535"/>
            <a:ext cx="5256584" cy="2664296"/>
          </a:xfrm>
        </p:spPr>
        <p:txBody>
          <a:bodyPr/>
          <a:lstStyle/>
          <a:p>
            <a:r>
              <a:rPr lang="en-US" sz="4000" dirty="0">
                <a:latin typeface="Aptos" panose="020B0004020202020204" pitchFamily="34" charset="0"/>
                <a:ea typeface="Aptos" panose="020B0004020202020204" pitchFamily="34" charset="0"/>
              </a:rPr>
              <a:t>The marketing Project </a:t>
            </a:r>
            <a:r>
              <a:rPr lang="en-GB" sz="4000" dirty="0">
                <a:effectLst/>
                <a:latin typeface="Aptos" panose="020B0004020202020204" pitchFamily="34" charset="0"/>
                <a:ea typeface="Aptos" panose="020B0004020202020204" pitchFamily="34" charset="0"/>
                <a:cs typeface="Arial" panose="020B0604020202020204" pitchFamily="34" charset="0"/>
              </a:rPr>
              <a:t>Egyptian Oriental Food Restaurant Chain               Bayt Gedi</a:t>
            </a:r>
            <a:endParaRPr lang="en-US" altLang="ko-KR" sz="66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312" y="267494"/>
            <a:ext cx="1008112" cy="10081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Details</a:t>
            </a:r>
            <a:endParaRPr lang="ko-KR" altLang="en-US" sz="3600" b="1" dirty="0">
              <a:solidFill>
                <a:schemeClr val="tx1">
                  <a:lumMod val="75000"/>
                  <a:lumOff val="25000"/>
                </a:schemeClr>
              </a:solidFill>
              <a:cs typeface="Arial" pitchFamily="34" charset="0"/>
            </a:endParaRPr>
          </a:p>
        </p:txBody>
      </p:sp>
      <p:sp>
        <p:nvSpPr>
          <p:cNvPr id="3" name="Text Placeholder 2">
            <a:extLst>
              <a:ext uri="{FF2B5EF4-FFF2-40B4-BE49-F238E27FC236}">
                <a16:creationId xmlns:a16="http://schemas.microsoft.com/office/drawing/2014/main" id="{6506453C-F74E-992A-E7E0-1F0153D5192B}"/>
              </a:ext>
            </a:extLst>
          </p:cNvPr>
          <p:cNvSpPr>
            <a:spLocks noGrp="1"/>
          </p:cNvSpPr>
          <p:nvPr>
            <p:ph type="body" sz="quarter" idx="11"/>
          </p:nvPr>
        </p:nvSpPr>
        <p:spPr>
          <a:xfrm>
            <a:off x="0" y="637646"/>
            <a:ext cx="9144000" cy="288032"/>
          </a:xfrm>
        </p:spPr>
        <p:txBody>
          <a:bodyPr/>
          <a:lstStyle/>
          <a:p>
            <a:r>
              <a:rPr lang="en-US" altLang="ko-KR" sz="1400" dirty="0">
                <a:solidFill>
                  <a:schemeClr val="tx1">
                    <a:lumMod val="75000"/>
                    <a:lumOff val="25000"/>
                  </a:schemeClr>
                </a:solidFill>
                <a:cs typeface="Arial" pitchFamily="34" charset="0"/>
              </a:rPr>
              <a:t>Project Management Plan</a:t>
            </a:r>
            <a:endParaRPr lang="ko-KR" altLang="en-US" sz="14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BDCB1C5A-1BDD-40A0-034B-78BFFA831B8B}"/>
              </a:ext>
            </a:extLst>
          </p:cNvPr>
          <p:cNvSpPr txBox="1"/>
          <p:nvPr/>
        </p:nvSpPr>
        <p:spPr>
          <a:xfrm>
            <a:off x="432884" y="799738"/>
            <a:ext cx="5112568" cy="363882"/>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Traditional </a:t>
            </a:r>
            <a:r>
              <a:rPr lang="en-US" sz="1800" kern="100" dirty="0" smtClean="0">
                <a:solidFill>
                  <a:srgbClr val="FF0000"/>
                </a:solidFill>
                <a:effectLst/>
                <a:latin typeface="Aptos" panose="020B0004020202020204" pitchFamily="34" charset="0"/>
                <a:ea typeface="Aptos" panose="020B0004020202020204" pitchFamily="34" charset="0"/>
                <a:cs typeface="Arial" panose="020B0604020202020204" pitchFamily="34" charset="0"/>
              </a:rPr>
              <a:t>Ads:-</a:t>
            </a:r>
            <a:endParaRPr lang="en-US" sz="1800" kern="100" dirty="0">
              <a:solidFill>
                <a:srgbClr val="FF0000"/>
              </a:solidFill>
              <a:effectLst/>
              <a:latin typeface="Aptos" panose="020B0004020202020204" pitchFamily="34" charset="0"/>
              <a:ea typeface="Aptos" panose="020B0004020202020204" pitchFamily="34" charset="0"/>
              <a:cs typeface="Arial" panose="020B0604020202020204" pitchFamily="34" charset="0"/>
            </a:endParaRPr>
          </a:p>
        </p:txBody>
      </p:sp>
      <p:sp>
        <p:nvSpPr>
          <p:cNvPr id="4" name="TextBox 3"/>
          <p:cNvSpPr txBox="1"/>
          <p:nvPr/>
        </p:nvSpPr>
        <p:spPr>
          <a:xfrm>
            <a:off x="432884" y="1263816"/>
            <a:ext cx="5976664" cy="3416320"/>
          </a:xfrm>
          <a:prstGeom prst="rect">
            <a:avLst/>
          </a:prstGeom>
          <a:noFill/>
        </p:spPr>
        <p:txBody>
          <a:bodyPr wrap="square" rtlCol="0">
            <a:spAutoFit/>
          </a:bodyPr>
          <a:lstStyle/>
          <a:p>
            <a:pPr marL="285750" indent="-285750">
              <a:buClr>
                <a:schemeClr val="accent2">
                  <a:lumMod val="75000"/>
                </a:schemeClr>
              </a:buClr>
              <a:buFont typeface="Courier New" panose="02070309020205020404" pitchFamily="49" charset="0"/>
              <a:buChar char="o"/>
            </a:pPr>
            <a:r>
              <a:rPr lang="en-US" sz="1400" b="1" dirty="0">
                <a:solidFill>
                  <a:schemeClr val="accent2">
                    <a:lumMod val="75000"/>
                  </a:schemeClr>
                </a:solidFill>
                <a:latin typeface="Aptos" panose="020B0004020202020204"/>
              </a:rPr>
              <a:t>Estimated Total Cost Breakdown(printing street ads):</a:t>
            </a:r>
            <a:br>
              <a:rPr lang="en-US" sz="1400" b="1" dirty="0">
                <a:solidFill>
                  <a:schemeClr val="accent2">
                    <a:lumMod val="75000"/>
                  </a:schemeClr>
                </a:solidFill>
                <a:latin typeface="Aptos" panose="020B0004020202020204"/>
              </a:rPr>
            </a:br>
            <a:r>
              <a:rPr lang="en-US" sz="1200" b="1" dirty="0">
                <a:latin typeface="Aptos" panose="020B0004020202020204"/>
              </a:rPr>
              <a:t>Printing street ads: </a:t>
            </a:r>
            <a:r>
              <a:rPr lang="en-US" sz="1200" dirty="0">
                <a:latin typeface="Aptos" panose="020B0004020202020204"/>
              </a:rPr>
              <a:t>(forty six print ads).</a:t>
            </a:r>
            <a:br>
              <a:rPr lang="en-US" sz="1200" dirty="0">
                <a:latin typeface="Aptos" panose="020B0004020202020204"/>
              </a:rPr>
            </a:br>
            <a:r>
              <a:rPr lang="en-US" sz="1200" dirty="0">
                <a:latin typeface="Aptos" panose="020B0004020202020204"/>
              </a:rPr>
              <a:t>Total Estimated Cost: 700,000 </a:t>
            </a:r>
            <a:r>
              <a:rPr lang="en-US" sz="1200" dirty="0" smtClean="0">
                <a:latin typeface="Aptos" panose="020B0004020202020204"/>
              </a:rPr>
              <a:t>EGP.                                   -Duration</a:t>
            </a:r>
            <a:r>
              <a:rPr lang="en-US" sz="1200" dirty="0">
                <a:latin typeface="Aptos" panose="020B0004020202020204"/>
              </a:rPr>
              <a:t>: 1 </a:t>
            </a:r>
            <a:r>
              <a:rPr lang="en-US" sz="1200" dirty="0" smtClean="0">
                <a:latin typeface="Aptos" panose="020B0004020202020204"/>
              </a:rPr>
              <a:t>weak</a:t>
            </a:r>
          </a:p>
          <a:p>
            <a:pPr marL="171450" indent="-171450">
              <a:buClr>
                <a:schemeClr val="accent2">
                  <a:lumMod val="75000"/>
                </a:schemeClr>
              </a:buClr>
              <a:buFont typeface="Courier New" panose="02070309020205020404" pitchFamily="49" charset="0"/>
              <a:buChar char="o"/>
            </a:pPr>
            <a:endParaRPr lang="en-US" sz="1200" b="1" dirty="0">
              <a:latin typeface="Aptos" panose="020B0004020202020204"/>
            </a:endParaRPr>
          </a:p>
          <a:p>
            <a:pPr marL="285750" indent="-285750">
              <a:buClr>
                <a:schemeClr val="accent2">
                  <a:lumMod val="75000"/>
                </a:schemeClr>
              </a:buClr>
              <a:buFont typeface="Courier New" panose="02070309020205020404" pitchFamily="49" charset="0"/>
              <a:buChar char="o"/>
            </a:pPr>
            <a:r>
              <a:rPr lang="en-US" sz="1400" b="1" dirty="0" smtClean="0">
                <a:latin typeface="Aptos" panose="020B0004020202020204"/>
              </a:rPr>
              <a:t> </a:t>
            </a:r>
            <a:r>
              <a:rPr lang="en-US" sz="1400" b="1" dirty="0">
                <a:solidFill>
                  <a:schemeClr val="accent2">
                    <a:lumMod val="75000"/>
                  </a:schemeClr>
                </a:solidFill>
                <a:latin typeface="Aptos" panose="020B0004020202020204"/>
              </a:rPr>
              <a:t>Estimated Total Cost Breakdown(distribution street ads):</a:t>
            </a:r>
            <a:br>
              <a:rPr lang="en-US" sz="1400" b="1" dirty="0">
                <a:solidFill>
                  <a:schemeClr val="accent2">
                    <a:lumMod val="75000"/>
                  </a:schemeClr>
                </a:solidFill>
                <a:latin typeface="Aptos" panose="020B0004020202020204"/>
              </a:rPr>
            </a:br>
            <a:r>
              <a:rPr lang="en-US" sz="1200" dirty="0">
                <a:latin typeface="Aptos" panose="020B0004020202020204"/>
              </a:rPr>
              <a:t>Total Estimated Cost </a:t>
            </a:r>
            <a:r>
              <a:rPr lang="en-US" sz="1200" dirty="0" smtClean="0">
                <a:latin typeface="Aptos" panose="020B0004020202020204"/>
              </a:rPr>
              <a:t>monthly : </a:t>
            </a:r>
            <a:r>
              <a:rPr lang="en-US" sz="1200" dirty="0">
                <a:latin typeface="Aptos" panose="020B0004020202020204"/>
              </a:rPr>
              <a:t>5,700,000 </a:t>
            </a:r>
            <a:r>
              <a:rPr lang="en-US" sz="1200" dirty="0" smtClean="0">
                <a:latin typeface="Aptos" panose="020B0004020202020204"/>
              </a:rPr>
              <a:t>EGP.                 -Duration</a:t>
            </a:r>
            <a:r>
              <a:rPr lang="en-US" sz="1200" dirty="0">
                <a:latin typeface="Aptos" panose="020B0004020202020204"/>
              </a:rPr>
              <a:t>: 4 </a:t>
            </a:r>
            <a:r>
              <a:rPr lang="en-US" sz="1200" dirty="0" smtClean="0">
                <a:latin typeface="Aptos" panose="020B0004020202020204"/>
              </a:rPr>
              <a:t>weak</a:t>
            </a:r>
          </a:p>
          <a:p>
            <a:pPr marL="285750" indent="-285750">
              <a:buClr>
                <a:schemeClr val="accent2">
                  <a:lumMod val="75000"/>
                </a:schemeClr>
              </a:buClr>
              <a:buFont typeface="Courier New" panose="02070309020205020404" pitchFamily="49" charset="0"/>
              <a:buChar char="o"/>
            </a:pPr>
            <a:r>
              <a:rPr lang="en-US" sz="1400" b="1" dirty="0">
                <a:latin typeface="Aptos" panose="020B0004020202020204"/>
              </a:rPr>
              <a:t/>
            </a:r>
            <a:br>
              <a:rPr lang="en-US" sz="1400" b="1" dirty="0">
                <a:latin typeface="Aptos" panose="020B0004020202020204"/>
              </a:rPr>
            </a:br>
            <a:r>
              <a:rPr lang="en-US" sz="1400" b="1" dirty="0" smtClean="0">
                <a:solidFill>
                  <a:schemeClr val="accent2">
                    <a:lumMod val="75000"/>
                  </a:schemeClr>
                </a:solidFill>
                <a:latin typeface="Aptos" panose="020B0004020202020204"/>
              </a:rPr>
              <a:t>Brochures</a:t>
            </a:r>
            <a:r>
              <a:rPr lang="en-US" sz="1400" b="1" dirty="0">
                <a:solidFill>
                  <a:schemeClr val="accent2">
                    <a:lumMod val="75000"/>
                  </a:schemeClr>
                </a:solidFill>
                <a:latin typeface="Aptos" panose="020B0004020202020204"/>
              </a:rPr>
              <a:t>:</a:t>
            </a:r>
            <a:r>
              <a:rPr lang="en-US" sz="1400" b="1" dirty="0">
                <a:latin typeface="Aptos" panose="020B0004020202020204"/>
              </a:rPr>
              <a:t/>
            </a:r>
            <a:br>
              <a:rPr lang="en-US" sz="1400" b="1" dirty="0">
                <a:latin typeface="Aptos" panose="020B0004020202020204"/>
              </a:rPr>
            </a:br>
            <a:r>
              <a:rPr lang="en-US" sz="1200" b="1" dirty="0">
                <a:latin typeface="Aptos" panose="020B0004020202020204"/>
              </a:rPr>
              <a:t>Basic </a:t>
            </a:r>
            <a:r>
              <a:rPr lang="en-US" sz="1200" b="1" dirty="0" smtClean="0">
                <a:latin typeface="Aptos" panose="020B0004020202020204"/>
              </a:rPr>
              <a:t>Brochures.</a:t>
            </a:r>
            <a:r>
              <a:rPr lang="en-US" sz="1200" b="1" dirty="0">
                <a:latin typeface="Aptos" panose="020B0004020202020204"/>
              </a:rPr>
              <a:t> </a:t>
            </a:r>
            <a:r>
              <a:rPr lang="en-US" sz="1200" b="1" dirty="0" smtClean="0">
                <a:latin typeface="Aptos" panose="020B0004020202020204"/>
              </a:rPr>
              <a:t>            High-Quality </a:t>
            </a:r>
            <a:r>
              <a:rPr lang="en-US" sz="1200" b="1" dirty="0">
                <a:latin typeface="Aptos" panose="020B0004020202020204"/>
              </a:rPr>
              <a:t>Brochures.</a:t>
            </a:r>
            <a:br>
              <a:rPr lang="en-US" sz="1200" b="1" dirty="0">
                <a:latin typeface="Aptos" panose="020B0004020202020204"/>
              </a:rPr>
            </a:br>
            <a:r>
              <a:rPr lang="en-US" sz="1200" dirty="0">
                <a:latin typeface="Aptos" panose="020B0004020202020204"/>
              </a:rPr>
              <a:t>Total Estimated Cost: 500,000 EGP</a:t>
            </a:r>
            <a:br>
              <a:rPr lang="en-US" sz="1200" dirty="0">
                <a:latin typeface="Aptos" panose="020B0004020202020204"/>
              </a:rPr>
            </a:br>
            <a:r>
              <a:rPr lang="en-US" sz="1200" dirty="0">
                <a:latin typeface="Aptos" panose="020B0004020202020204"/>
              </a:rPr>
              <a:t>Estimated Cost distribution Brochures : 100,000 </a:t>
            </a:r>
            <a:r>
              <a:rPr lang="en-US" sz="1200" dirty="0" smtClean="0">
                <a:latin typeface="Aptos" panose="020B0004020202020204"/>
              </a:rPr>
              <a:t>EGP       -Duration</a:t>
            </a:r>
            <a:r>
              <a:rPr lang="en-US" sz="1200" dirty="0">
                <a:latin typeface="Aptos" panose="020B0004020202020204"/>
              </a:rPr>
              <a:t>: 5 </a:t>
            </a:r>
            <a:r>
              <a:rPr lang="en-US" sz="1200" dirty="0" smtClean="0">
                <a:latin typeface="Aptos" panose="020B0004020202020204"/>
              </a:rPr>
              <a:t>weak</a:t>
            </a:r>
          </a:p>
          <a:p>
            <a:pPr marL="285750" indent="-285750">
              <a:buClr>
                <a:schemeClr val="accent2">
                  <a:lumMod val="75000"/>
                </a:schemeClr>
              </a:buClr>
              <a:buFont typeface="Courier New" panose="02070309020205020404" pitchFamily="49" charset="0"/>
              <a:buChar char="o"/>
            </a:pPr>
            <a:endParaRPr lang="en-US" sz="1400" b="1" dirty="0">
              <a:latin typeface="Aptos" panose="020B0004020202020204"/>
            </a:endParaRPr>
          </a:p>
          <a:p>
            <a:pPr marL="285750" indent="-285750">
              <a:buClr>
                <a:schemeClr val="accent2">
                  <a:lumMod val="75000"/>
                </a:schemeClr>
              </a:buClr>
              <a:buFont typeface="Courier New" panose="02070309020205020404" pitchFamily="49" charset="0"/>
              <a:buChar char="o"/>
            </a:pPr>
            <a:r>
              <a:rPr lang="en-US" sz="1400" dirty="0" smtClean="0">
                <a:latin typeface="Aptos" panose="020B0004020202020204"/>
              </a:rPr>
              <a:t> </a:t>
            </a:r>
            <a:r>
              <a:rPr lang="en-US" sz="1400" b="1" dirty="0">
                <a:solidFill>
                  <a:schemeClr val="accent2">
                    <a:lumMod val="75000"/>
                  </a:schemeClr>
                </a:solidFill>
                <a:latin typeface="Aptos" panose="020B0004020202020204"/>
              </a:rPr>
              <a:t>gifts:</a:t>
            </a:r>
            <a:r>
              <a:rPr lang="en-US" sz="1400" b="1" dirty="0">
                <a:latin typeface="Aptos" panose="020B0004020202020204"/>
              </a:rPr>
              <a:t/>
            </a:r>
            <a:br>
              <a:rPr lang="en-US" sz="1400" b="1" dirty="0">
                <a:latin typeface="Aptos" panose="020B0004020202020204"/>
              </a:rPr>
            </a:br>
            <a:r>
              <a:rPr lang="en-US" sz="1200" b="1" dirty="0">
                <a:latin typeface="Aptos" panose="020B0004020202020204"/>
              </a:rPr>
              <a:t>Kids’ Toys.</a:t>
            </a:r>
            <a:br>
              <a:rPr lang="en-US" sz="1200" b="1" dirty="0">
                <a:latin typeface="Aptos" panose="020B0004020202020204"/>
              </a:rPr>
            </a:br>
            <a:r>
              <a:rPr lang="en-US" sz="1200" b="1" dirty="0">
                <a:latin typeface="Aptos" panose="020B0004020202020204"/>
              </a:rPr>
              <a:t>Promotional Items.</a:t>
            </a:r>
            <a:br>
              <a:rPr lang="en-US" sz="1200" b="1" dirty="0">
                <a:latin typeface="Aptos" panose="020B0004020202020204"/>
              </a:rPr>
            </a:br>
            <a:r>
              <a:rPr lang="en-US" sz="1200" dirty="0">
                <a:latin typeface="Aptos" panose="020B0004020202020204"/>
              </a:rPr>
              <a:t>Total Estimated Cost: 345,000 </a:t>
            </a:r>
            <a:r>
              <a:rPr lang="en-US" sz="1200" dirty="0" smtClean="0">
                <a:latin typeface="Aptos" panose="020B0004020202020204"/>
              </a:rPr>
              <a:t>EG                                           Duration</a:t>
            </a:r>
            <a:r>
              <a:rPr lang="en-US" sz="1200" dirty="0">
                <a:latin typeface="Aptos" panose="020B0004020202020204"/>
              </a:rPr>
              <a:t>: 4 weak </a:t>
            </a:r>
            <a:br>
              <a:rPr lang="en-US" sz="1200" dirty="0">
                <a:latin typeface="Aptos" panose="020B0004020202020204"/>
              </a:rPr>
            </a:br>
            <a:endParaRPr lang="en-US" sz="1200" dirty="0">
              <a:latin typeface="Aptos" panose="020B0004020202020204"/>
            </a:endParaRPr>
          </a:p>
        </p:txBody>
      </p:sp>
    </p:spTree>
    <p:extLst>
      <p:ext uri="{BB962C8B-B14F-4D97-AF65-F5344CB8AC3E}">
        <p14:creationId xmlns:p14="http://schemas.microsoft.com/office/powerpoint/2010/main" val="59012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Details</a:t>
            </a:r>
            <a:endParaRPr lang="ko-KR" altLang="en-US" sz="3600" b="1" dirty="0">
              <a:solidFill>
                <a:schemeClr val="tx1">
                  <a:lumMod val="75000"/>
                  <a:lumOff val="25000"/>
                </a:schemeClr>
              </a:solidFill>
              <a:cs typeface="Arial" pitchFamily="34" charset="0"/>
            </a:endParaRPr>
          </a:p>
        </p:txBody>
      </p:sp>
      <p:sp>
        <p:nvSpPr>
          <p:cNvPr id="3" name="Text Placeholder 2">
            <a:extLst>
              <a:ext uri="{FF2B5EF4-FFF2-40B4-BE49-F238E27FC236}">
                <a16:creationId xmlns:a16="http://schemas.microsoft.com/office/drawing/2014/main" id="{6506453C-F74E-992A-E7E0-1F0153D5192B}"/>
              </a:ext>
            </a:extLst>
          </p:cNvPr>
          <p:cNvSpPr>
            <a:spLocks noGrp="1"/>
          </p:cNvSpPr>
          <p:nvPr>
            <p:ph type="body" sz="quarter" idx="11"/>
          </p:nvPr>
        </p:nvSpPr>
        <p:spPr/>
        <p:txBody>
          <a:bodyPr/>
          <a:lstStyle/>
          <a:p>
            <a:r>
              <a:rPr lang="en-US" altLang="ko-KR" sz="1400" dirty="0">
                <a:solidFill>
                  <a:schemeClr val="tx1">
                    <a:lumMod val="75000"/>
                    <a:lumOff val="25000"/>
                  </a:schemeClr>
                </a:solidFill>
                <a:cs typeface="Arial" pitchFamily="34" charset="0"/>
              </a:rPr>
              <a:t>Project Management Plan</a:t>
            </a:r>
            <a:endParaRPr lang="ko-KR" altLang="en-US" sz="14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BDCB1C5A-1BDD-40A0-034B-78BFFA831B8B}"/>
              </a:ext>
            </a:extLst>
          </p:cNvPr>
          <p:cNvSpPr txBox="1"/>
          <p:nvPr/>
        </p:nvSpPr>
        <p:spPr>
          <a:xfrm>
            <a:off x="467544" y="1131590"/>
            <a:ext cx="5112568" cy="363882"/>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err="1">
                <a:solidFill>
                  <a:srgbClr val="FF0000"/>
                </a:solidFill>
                <a:effectLst/>
                <a:latin typeface="Aptos" panose="020B0004020202020204" pitchFamily="34" charset="0"/>
                <a:ea typeface="Aptos" panose="020B0004020202020204" pitchFamily="34" charset="0"/>
                <a:cs typeface="Arial" panose="020B0604020202020204" pitchFamily="34" charset="0"/>
              </a:rPr>
              <a:t>Tv</a:t>
            </a:r>
            <a:r>
              <a:rPr lang="en-US" sz="1800"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 </a:t>
            </a:r>
            <a:r>
              <a:rPr lang="en-US" sz="1800" kern="100" dirty="0" smtClean="0">
                <a:solidFill>
                  <a:srgbClr val="FF0000"/>
                </a:solidFill>
                <a:effectLst/>
                <a:latin typeface="Aptos" panose="020B0004020202020204" pitchFamily="34" charset="0"/>
                <a:ea typeface="Aptos" panose="020B0004020202020204" pitchFamily="34" charset="0"/>
                <a:cs typeface="Arial" panose="020B0604020202020204" pitchFamily="34" charset="0"/>
              </a:rPr>
              <a:t>ad:-</a:t>
            </a:r>
            <a:endParaRPr lang="en-US" sz="1800" kern="100" dirty="0">
              <a:solidFill>
                <a:srgbClr val="FF0000"/>
              </a:solidFill>
              <a:effectLst/>
              <a:latin typeface="Aptos" panose="020B0004020202020204" pitchFamily="34" charset="0"/>
              <a:ea typeface="Aptos" panose="020B0004020202020204" pitchFamily="34" charset="0"/>
              <a:cs typeface="Arial" panose="020B0604020202020204" pitchFamily="34" charset="0"/>
            </a:endParaRPr>
          </a:p>
        </p:txBody>
      </p:sp>
      <p:sp>
        <p:nvSpPr>
          <p:cNvPr id="4" name="TextBox 3"/>
          <p:cNvSpPr txBox="1"/>
          <p:nvPr/>
        </p:nvSpPr>
        <p:spPr>
          <a:xfrm>
            <a:off x="467544" y="1779662"/>
            <a:ext cx="8388424" cy="2246769"/>
          </a:xfrm>
          <a:prstGeom prst="rect">
            <a:avLst/>
          </a:prstGeom>
          <a:noFill/>
        </p:spPr>
        <p:txBody>
          <a:bodyPr wrap="square" rtlCol="0">
            <a:spAutoFit/>
          </a:bodyPr>
          <a:lstStyle/>
          <a:p>
            <a:endParaRPr lang="en-US" sz="1400" dirty="0" smtClean="0">
              <a:latin typeface="Aptos" panose="020B0004020202020204"/>
            </a:endParaRPr>
          </a:p>
          <a:p>
            <a:pPr marL="285750" indent="-285750">
              <a:buFont typeface="Courier New" panose="02070309020205020404" pitchFamily="49" charset="0"/>
              <a:buChar char="o"/>
            </a:pPr>
            <a:r>
              <a:rPr lang="en-US" sz="1400" b="1" dirty="0" err="1" smtClean="0">
                <a:solidFill>
                  <a:schemeClr val="accent4">
                    <a:lumMod val="75000"/>
                  </a:schemeClr>
                </a:solidFill>
                <a:latin typeface="Aptos" panose="020B0004020202020204"/>
              </a:rPr>
              <a:t>CreativeDevelopment</a:t>
            </a:r>
            <a:r>
              <a:rPr lang="en-US" sz="1400" b="1" dirty="0">
                <a:solidFill>
                  <a:schemeClr val="accent4">
                    <a:lumMod val="75000"/>
                  </a:schemeClr>
                </a:solidFill>
                <a:latin typeface="Aptos" panose="020B0004020202020204"/>
              </a:rPr>
              <a:t>, Script and TV </a:t>
            </a:r>
            <a:r>
              <a:rPr lang="en-US" sz="1400" b="1" dirty="0" smtClean="0">
                <a:solidFill>
                  <a:schemeClr val="accent4">
                    <a:lumMod val="75000"/>
                  </a:schemeClr>
                </a:solidFill>
                <a:latin typeface="Aptos" panose="020B0004020202020204"/>
              </a:rPr>
              <a:t>Commercial Production :</a:t>
            </a:r>
          </a:p>
          <a:p>
            <a:r>
              <a:rPr lang="en-US" sz="1400" dirty="0" smtClean="0">
                <a:latin typeface="Aptos" panose="020B0004020202020204"/>
              </a:rPr>
              <a:t> </a:t>
            </a:r>
            <a:r>
              <a:rPr lang="en-US" sz="1400" dirty="0">
                <a:latin typeface="Aptos" panose="020B0004020202020204"/>
              </a:rPr>
              <a:t>  </a:t>
            </a:r>
            <a:r>
              <a:rPr lang="en-US" sz="1200" dirty="0">
                <a:latin typeface="Aptos" panose="020B0004020202020204"/>
              </a:rPr>
              <a:t>Total </a:t>
            </a:r>
            <a:r>
              <a:rPr lang="en-US" sz="1200" dirty="0" smtClean="0">
                <a:latin typeface="Aptos" panose="020B0004020202020204"/>
              </a:rPr>
              <a:t>Cost: 170,000 EGP.              -Duration: 2weeks.</a:t>
            </a:r>
          </a:p>
          <a:p>
            <a:endParaRPr lang="en-US" sz="1400" dirty="0" smtClean="0">
              <a:latin typeface="Aptos" panose="020B0004020202020204"/>
            </a:endParaRPr>
          </a:p>
          <a:p>
            <a:pPr marL="285750" indent="-285750">
              <a:buFont typeface="Courier New" panose="02070309020205020404" pitchFamily="49" charset="0"/>
              <a:buChar char="o"/>
            </a:pPr>
            <a:r>
              <a:rPr lang="en-US" sz="1400" b="1" dirty="0" smtClean="0">
                <a:solidFill>
                  <a:schemeClr val="accent2">
                    <a:lumMod val="75000"/>
                  </a:schemeClr>
                </a:solidFill>
                <a:latin typeface="Aptos" panose="020B0004020202020204"/>
              </a:rPr>
              <a:t>Lunch </a:t>
            </a:r>
            <a:r>
              <a:rPr lang="en-US" sz="1400" b="1" dirty="0">
                <a:solidFill>
                  <a:schemeClr val="accent2">
                    <a:lumMod val="75000"/>
                  </a:schemeClr>
                </a:solidFill>
                <a:latin typeface="Aptos" panose="020B0004020202020204"/>
              </a:rPr>
              <a:t>ads </a:t>
            </a:r>
            <a:r>
              <a:rPr lang="en-US" sz="1400" b="1" dirty="0" err="1">
                <a:solidFill>
                  <a:schemeClr val="accent2">
                    <a:lumMod val="75000"/>
                  </a:schemeClr>
                </a:solidFill>
                <a:latin typeface="Aptos" panose="020B0004020202020204"/>
              </a:rPr>
              <a:t>onTV</a:t>
            </a:r>
            <a:r>
              <a:rPr lang="en-US" sz="1400" b="1" dirty="0">
                <a:solidFill>
                  <a:schemeClr val="accent2">
                    <a:lumMod val="75000"/>
                  </a:schemeClr>
                </a:solidFill>
                <a:latin typeface="Aptos" panose="020B0004020202020204"/>
              </a:rPr>
              <a:t> channels </a:t>
            </a:r>
            <a:r>
              <a:rPr lang="en-US" sz="1400" b="1" dirty="0" smtClean="0">
                <a:solidFill>
                  <a:schemeClr val="accent2">
                    <a:lumMod val="75000"/>
                  </a:schemeClr>
                </a:solidFill>
                <a:latin typeface="Aptos" panose="020B0004020202020204"/>
              </a:rPr>
              <a:t>:</a:t>
            </a:r>
          </a:p>
          <a:p>
            <a:r>
              <a:rPr lang="en-US" sz="1400" dirty="0">
                <a:latin typeface="Aptos" panose="020B0004020202020204"/>
              </a:rPr>
              <a:t>  </a:t>
            </a:r>
            <a:r>
              <a:rPr lang="en-US" sz="1200" dirty="0">
                <a:latin typeface="Aptos" panose="020B0004020202020204"/>
              </a:rPr>
              <a:t>Total </a:t>
            </a:r>
            <a:r>
              <a:rPr lang="en-US" sz="1200" dirty="0" smtClean="0">
                <a:latin typeface="Aptos" panose="020B0004020202020204"/>
              </a:rPr>
              <a:t>Cost: 2,240,000 </a:t>
            </a:r>
            <a:r>
              <a:rPr lang="en-US" sz="1200" dirty="0">
                <a:latin typeface="Aptos" panose="020B0004020202020204"/>
              </a:rPr>
              <a:t>EGP. </a:t>
            </a:r>
            <a:r>
              <a:rPr lang="en-US" sz="1200" dirty="0" smtClean="0">
                <a:latin typeface="Aptos" panose="020B0004020202020204"/>
              </a:rPr>
              <a:t>           - Duration: 4 </a:t>
            </a:r>
            <a:r>
              <a:rPr lang="en-US" sz="1200" dirty="0">
                <a:latin typeface="Aptos" panose="020B0004020202020204"/>
              </a:rPr>
              <a:t>weeks </a:t>
            </a:r>
            <a:r>
              <a:rPr lang="en-US" sz="1200" dirty="0" smtClean="0">
                <a:latin typeface="Aptos" panose="020B0004020202020204"/>
              </a:rPr>
              <a:t>.</a:t>
            </a:r>
          </a:p>
          <a:p>
            <a:endParaRPr lang="en-US" sz="1400" dirty="0" smtClean="0">
              <a:latin typeface="Aptos" panose="020B0004020202020204"/>
            </a:endParaRPr>
          </a:p>
          <a:p>
            <a:endParaRPr lang="en-US" sz="1400" dirty="0" smtClean="0">
              <a:latin typeface="Aptos" panose="020B0004020202020204"/>
            </a:endParaRPr>
          </a:p>
          <a:p>
            <a:r>
              <a:rPr lang="en-US" sz="1400" b="1" dirty="0" smtClean="0">
                <a:latin typeface="Aptos" panose="020B0004020202020204"/>
              </a:rPr>
              <a:t>Total </a:t>
            </a:r>
            <a:r>
              <a:rPr lang="en-US" sz="1400" b="1" dirty="0">
                <a:latin typeface="Aptos" panose="020B0004020202020204"/>
              </a:rPr>
              <a:t>Estimated Cost : </a:t>
            </a:r>
            <a:r>
              <a:rPr lang="en-US" sz="1400" b="1" dirty="0" smtClean="0">
                <a:latin typeface="Aptos" panose="020B0004020202020204"/>
              </a:rPr>
              <a:t>2,410,000 </a:t>
            </a:r>
            <a:r>
              <a:rPr lang="en-US" sz="1400" b="1" dirty="0">
                <a:latin typeface="Aptos" panose="020B0004020202020204"/>
              </a:rPr>
              <a:t>EGP. </a:t>
            </a:r>
            <a:endParaRPr lang="en-US" sz="1400" b="1" dirty="0" smtClean="0">
              <a:latin typeface="Aptos" panose="020B0004020202020204"/>
            </a:endParaRPr>
          </a:p>
          <a:p>
            <a:r>
              <a:rPr lang="en-US" sz="1400" b="1" dirty="0" smtClean="0">
                <a:latin typeface="Aptos" panose="020B0004020202020204"/>
              </a:rPr>
              <a:t>Total </a:t>
            </a:r>
            <a:r>
              <a:rPr lang="en-US" sz="1400" b="1" dirty="0">
                <a:latin typeface="Aptos" panose="020B0004020202020204"/>
              </a:rPr>
              <a:t>Duration : </a:t>
            </a:r>
            <a:r>
              <a:rPr lang="en-US" sz="1400" b="1" dirty="0" smtClean="0">
                <a:latin typeface="Aptos" panose="020B0004020202020204"/>
              </a:rPr>
              <a:t>6weeks.</a:t>
            </a:r>
            <a:endParaRPr lang="en-US" sz="1400" b="1" dirty="0">
              <a:latin typeface="Aptos" panose="020B0004020202020204"/>
            </a:endParaRPr>
          </a:p>
        </p:txBody>
      </p:sp>
    </p:spTree>
    <p:extLst>
      <p:ext uri="{BB962C8B-B14F-4D97-AF65-F5344CB8AC3E}">
        <p14:creationId xmlns:p14="http://schemas.microsoft.com/office/powerpoint/2010/main" val="123967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Details</a:t>
            </a:r>
            <a:endParaRPr lang="ko-KR" altLang="en-US" sz="3600" b="1" dirty="0">
              <a:solidFill>
                <a:schemeClr val="tx1">
                  <a:lumMod val="75000"/>
                  <a:lumOff val="25000"/>
                </a:schemeClr>
              </a:solidFill>
              <a:cs typeface="Arial" pitchFamily="34" charset="0"/>
            </a:endParaRPr>
          </a:p>
        </p:txBody>
      </p:sp>
      <p:sp>
        <p:nvSpPr>
          <p:cNvPr id="3" name="Text Placeholder 2">
            <a:extLst>
              <a:ext uri="{FF2B5EF4-FFF2-40B4-BE49-F238E27FC236}">
                <a16:creationId xmlns:a16="http://schemas.microsoft.com/office/drawing/2014/main" id="{6506453C-F74E-992A-E7E0-1F0153D5192B}"/>
              </a:ext>
            </a:extLst>
          </p:cNvPr>
          <p:cNvSpPr>
            <a:spLocks noGrp="1"/>
          </p:cNvSpPr>
          <p:nvPr>
            <p:ph type="body" sz="quarter" idx="11"/>
          </p:nvPr>
        </p:nvSpPr>
        <p:spPr/>
        <p:txBody>
          <a:bodyPr/>
          <a:lstStyle/>
          <a:p>
            <a:r>
              <a:rPr lang="en-US" altLang="ko-KR" sz="1400" dirty="0">
                <a:solidFill>
                  <a:schemeClr val="tx1">
                    <a:lumMod val="75000"/>
                    <a:lumOff val="25000"/>
                  </a:schemeClr>
                </a:solidFill>
                <a:cs typeface="Arial" pitchFamily="34" charset="0"/>
              </a:rPr>
              <a:t>Project Management Plan</a:t>
            </a:r>
            <a:endParaRPr lang="ko-KR" altLang="en-US" sz="14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BDCB1C5A-1BDD-40A0-034B-78BFFA831B8B}"/>
              </a:ext>
            </a:extLst>
          </p:cNvPr>
          <p:cNvSpPr txBox="1"/>
          <p:nvPr/>
        </p:nvSpPr>
        <p:spPr>
          <a:xfrm>
            <a:off x="467544" y="819861"/>
            <a:ext cx="5112568" cy="363882"/>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Social </a:t>
            </a:r>
            <a:r>
              <a:rPr lang="en-US" sz="1800" kern="100" dirty="0" smtClean="0">
                <a:solidFill>
                  <a:srgbClr val="FF0000"/>
                </a:solidFill>
                <a:effectLst/>
                <a:latin typeface="Aptos" panose="020B0004020202020204" pitchFamily="34" charset="0"/>
                <a:ea typeface="Aptos" panose="020B0004020202020204" pitchFamily="34" charset="0"/>
                <a:cs typeface="Arial" panose="020B0604020202020204" pitchFamily="34" charset="0"/>
              </a:rPr>
              <a:t>Media:-</a:t>
            </a:r>
            <a:endParaRPr lang="en-US" sz="1800" kern="100" dirty="0">
              <a:solidFill>
                <a:srgbClr val="FF0000"/>
              </a:solidFill>
              <a:effectLst/>
              <a:latin typeface="Aptos" panose="020B0004020202020204" pitchFamily="34" charset="0"/>
              <a:ea typeface="Aptos" panose="020B0004020202020204" pitchFamily="34" charset="0"/>
              <a:cs typeface="Arial" panose="020B0604020202020204" pitchFamily="34" charset="0"/>
            </a:endParaRPr>
          </a:p>
        </p:txBody>
      </p:sp>
      <p:sp>
        <p:nvSpPr>
          <p:cNvPr id="4" name="TextBox 3"/>
          <p:cNvSpPr txBox="1"/>
          <p:nvPr/>
        </p:nvSpPr>
        <p:spPr>
          <a:xfrm>
            <a:off x="467544" y="1419622"/>
            <a:ext cx="4182555" cy="3323987"/>
          </a:xfrm>
          <a:prstGeom prst="rect">
            <a:avLst/>
          </a:prstGeom>
          <a:noFill/>
        </p:spPr>
        <p:txBody>
          <a:bodyPr wrap="none" rtlCol="0">
            <a:spAutoFit/>
          </a:bodyPr>
          <a:lstStyle/>
          <a:p>
            <a:r>
              <a:rPr lang="en-US" sz="1400" b="1" dirty="0" smtClean="0">
                <a:solidFill>
                  <a:schemeClr val="accent2">
                    <a:lumMod val="75000"/>
                  </a:schemeClr>
                </a:solidFill>
                <a:latin typeface="Aptos" panose="020B0004020202020204"/>
              </a:rPr>
              <a:t>Rebranding design:-</a:t>
            </a:r>
          </a:p>
          <a:p>
            <a:r>
              <a:rPr lang="en-US" sz="1400" dirty="0" smtClean="0">
                <a:latin typeface="Aptos" panose="020B0004020202020204"/>
              </a:rPr>
              <a:t> - </a:t>
            </a:r>
            <a:r>
              <a:rPr lang="en-US" sz="1400" dirty="0">
                <a:latin typeface="Aptos" panose="020B0004020202020204"/>
              </a:rPr>
              <a:t>Total </a:t>
            </a:r>
            <a:r>
              <a:rPr lang="en-US" sz="1400" dirty="0" smtClean="0">
                <a:latin typeface="Aptos" panose="020B0004020202020204"/>
              </a:rPr>
              <a:t>Cost:- 40,000</a:t>
            </a:r>
            <a:r>
              <a:rPr lang="en-US" sz="1400" dirty="0">
                <a:latin typeface="Aptos" panose="020B0004020202020204"/>
              </a:rPr>
              <a:t>$ </a:t>
            </a:r>
            <a:r>
              <a:rPr lang="en-US" sz="1400" dirty="0" smtClean="0">
                <a:latin typeface="Aptos" panose="020B0004020202020204"/>
              </a:rPr>
              <a:t>.               </a:t>
            </a:r>
            <a:r>
              <a:rPr lang="en-US" sz="1400" dirty="0">
                <a:latin typeface="Aptos" panose="020B0004020202020204"/>
              </a:rPr>
              <a:t>- Duration: 1week </a:t>
            </a:r>
            <a:endParaRPr lang="en-US" sz="1400" dirty="0" smtClean="0">
              <a:latin typeface="Aptos" panose="020B0004020202020204"/>
            </a:endParaRPr>
          </a:p>
          <a:p>
            <a:endParaRPr lang="en-US" sz="1400" dirty="0">
              <a:latin typeface="Aptos" panose="020B0004020202020204"/>
            </a:endParaRPr>
          </a:p>
          <a:p>
            <a:r>
              <a:rPr lang="en-US" sz="1400" b="1" dirty="0" smtClean="0">
                <a:solidFill>
                  <a:schemeClr val="accent2">
                    <a:lumMod val="75000"/>
                  </a:schemeClr>
                </a:solidFill>
                <a:latin typeface="Aptos" panose="020B0004020202020204"/>
              </a:rPr>
              <a:t>Photography </a:t>
            </a:r>
            <a:r>
              <a:rPr lang="en-US" sz="1400" b="1" dirty="0">
                <a:solidFill>
                  <a:schemeClr val="accent2">
                    <a:lumMod val="75000"/>
                  </a:schemeClr>
                </a:solidFill>
                <a:latin typeface="Aptos" panose="020B0004020202020204"/>
              </a:rPr>
              <a:t>company </a:t>
            </a:r>
            <a:r>
              <a:rPr lang="en-US" sz="1400" b="1" dirty="0" smtClean="0">
                <a:solidFill>
                  <a:schemeClr val="accent2">
                    <a:lumMod val="75000"/>
                  </a:schemeClr>
                </a:solidFill>
                <a:latin typeface="Aptos" panose="020B0004020202020204"/>
              </a:rPr>
              <a:t>:-</a:t>
            </a:r>
          </a:p>
          <a:p>
            <a:r>
              <a:rPr lang="en-US" sz="1400" dirty="0" smtClean="0">
                <a:latin typeface="Aptos" panose="020B0004020202020204"/>
              </a:rPr>
              <a:t> -Total Cost:- 30,000</a:t>
            </a:r>
            <a:r>
              <a:rPr lang="en-US" sz="1400" dirty="0">
                <a:latin typeface="Aptos" panose="020B0004020202020204"/>
              </a:rPr>
              <a:t>$ </a:t>
            </a:r>
            <a:r>
              <a:rPr lang="en-US" sz="1400" dirty="0" smtClean="0">
                <a:latin typeface="Aptos" panose="020B0004020202020204"/>
              </a:rPr>
              <a:t>.</a:t>
            </a:r>
            <a:r>
              <a:rPr lang="en-US" sz="1400" dirty="0">
                <a:latin typeface="Aptos" panose="020B0004020202020204"/>
              </a:rPr>
              <a:t> </a:t>
            </a:r>
            <a:r>
              <a:rPr lang="en-US" sz="1400" dirty="0" smtClean="0">
                <a:latin typeface="Aptos" panose="020B0004020202020204"/>
              </a:rPr>
              <a:t>                - </a:t>
            </a:r>
            <a:r>
              <a:rPr lang="en-US" sz="1400" dirty="0">
                <a:latin typeface="Aptos" panose="020B0004020202020204"/>
              </a:rPr>
              <a:t>Duration: 1week </a:t>
            </a:r>
            <a:endParaRPr lang="en-US" sz="1400" dirty="0" smtClean="0">
              <a:latin typeface="Aptos" panose="020B0004020202020204"/>
            </a:endParaRPr>
          </a:p>
          <a:p>
            <a:endParaRPr lang="en-US" sz="1400" b="1" dirty="0">
              <a:latin typeface="Aptos" panose="020B0004020202020204"/>
            </a:endParaRPr>
          </a:p>
          <a:p>
            <a:r>
              <a:rPr lang="en-US" sz="1400" b="1" dirty="0" smtClean="0">
                <a:solidFill>
                  <a:schemeClr val="accent2">
                    <a:lumMod val="75000"/>
                  </a:schemeClr>
                </a:solidFill>
                <a:latin typeface="Aptos" panose="020B0004020202020204"/>
              </a:rPr>
              <a:t>Marketing campaign:-</a:t>
            </a:r>
          </a:p>
          <a:p>
            <a:r>
              <a:rPr lang="en-US" sz="1400" dirty="0" smtClean="0">
                <a:latin typeface="Aptos" panose="020B0004020202020204"/>
              </a:rPr>
              <a:t>  -Total Cost:- 90,000</a:t>
            </a:r>
            <a:r>
              <a:rPr lang="en-US" sz="1400" dirty="0">
                <a:latin typeface="Aptos" panose="020B0004020202020204"/>
              </a:rPr>
              <a:t>$ .  </a:t>
            </a:r>
            <a:r>
              <a:rPr lang="en-US" sz="1400" dirty="0" smtClean="0">
                <a:latin typeface="Aptos" panose="020B0004020202020204"/>
              </a:rPr>
              <a:t>              - </a:t>
            </a:r>
            <a:r>
              <a:rPr lang="en-US" sz="1400" dirty="0">
                <a:latin typeface="Aptos" panose="020B0004020202020204"/>
              </a:rPr>
              <a:t>Duration: 7weeks </a:t>
            </a:r>
            <a:endParaRPr lang="en-US" sz="1400" dirty="0" smtClean="0">
              <a:latin typeface="Aptos" panose="020B0004020202020204"/>
            </a:endParaRPr>
          </a:p>
          <a:p>
            <a:endParaRPr lang="en-US" sz="1400" dirty="0">
              <a:latin typeface="Aptos" panose="020B0004020202020204"/>
            </a:endParaRPr>
          </a:p>
          <a:p>
            <a:r>
              <a:rPr lang="en-US" sz="1400" b="1" dirty="0" smtClean="0">
                <a:solidFill>
                  <a:schemeClr val="accent2">
                    <a:lumMod val="75000"/>
                  </a:schemeClr>
                </a:solidFill>
                <a:latin typeface="Aptos" panose="020B0004020202020204"/>
              </a:rPr>
              <a:t>Ads </a:t>
            </a:r>
            <a:r>
              <a:rPr lang="en-US" sz="1400" b="1" dirty="0">
                <a:solidFill>
                  <a:schemeClr val="accent2">
                    <a:lumMod val="75000"/>
                  </a:schemeClr>
                </a:solidFill>
                <a:latin typeface="Aptos" panose="020B0004020202020204"/>
              </a:rPr>
              <a:t>and </a:t>
            </a:r>
            <a:r>
              <a:rPr lang="en-US" sz="1400" b="1" dirty="0" err="1" smtClean="0">
                <a:solidFill>
                  <a:schemeClr val="accent2">
                    <a:lumMod val="75000"/>
                  </a:schemeClr>
                </a:solidFill>
                <a:latin typeface="Aptos" panose="020B0004020202020204"/>
              </a:rPr>
              <a:t>influancers</a:t>
            </a:r>
            <a:r>
              <a:rPr lang="en-US" sz="1400" b="1" dirty="0" smtClean="0">
                <a:solidFill>
                  <a:schemeClr val="accent2">
                    <a:lumMod val="75000"/>
                  </a:schemeClr>
                </a:solidFill>
                <a:latin typeface="Aptos" panose="020B0004020202020204"/>
              </a:rPr>
              <a:t>:- </a:t>
            </a:r>
          </a:p>
          <a:p>
            <a:r>
              <a:rPr lang="en-US" sz="1400" dirty="0" smtClean="0">
                <a:latin typeface="Aptos" panose="020B0004020202020204"/>
              </a:rPr>
              <a:t> -Total Cost:- 400,000</a:t>
            </a:r>
            <a:r>
              <a:rPr lang="en-US" sz="1400" dirty="0">
                <a:latin typeface="Aptos" panose="020B0004020202020204"/>
              </a:rPr>
              <a:t>$ </a:t>
            </a:r>
            <a:r>
              <a:rPr lang="en-US" sz="1400" dirty="0" smtClean="0">
                <a:latin typeface="Aptos" panose="020B0004020202020204"/>
              </a:rPr>
              <a:t>.               </a:t>
            </a:r>
            <a:r>
              <a:rPr lang="en-US" sz="1400" dirty="0">
                <a:latin typeface="Aptos" panose="020B0004020202020204"/>
              </a:rPr>
              <a:t>- Duration: 3weeks </a:t>
            </a:r>
            <a:endParaRPr lang="en-US" sz="1400" dirty="0" smtClean="0">
              <a:latin typeface="Aptos" panose="020B0004020202020204"/>
            </a:endParaRPr>
          </a:p>
          <a:p>
            <a:endParaRPr lang="en-US" sz="1400" dirty="0" smtClean="0">
              <a:latin typeface="Aptos" panose="020B0004020202020204"/>
            </a:endParaRPr>
          </a:p>
          <a:p>
            <a:endParaRPr lang="en-US" sz="1400" dirty="0">
              <a:latin typeface="Aptos" panose="020B0004020202020204"/>
            </a:endParaRPr>
          </a:p>
          <a:p>
            <a:r>
              <a:rPr lang="en-US" sz="1400" b="1" dirty="0" smtClean="0">
                <a:latin typeface="Aptos" panose="020B0004020202020204"/>
              </a:rPr>
              <a:t>Total </a:t>
            </a:r>
            <a:r>
              <a:rPr lang="en-US" sz="1400" b="1" dirty="0">
                <a:latin typeface="Aptos" panose="020B0004020202020204"/>
              </a:rPr>
              <a:t>Estimated </a:t>
            </a:r>
            <a:r>
              <a:rPr lang="en-US" sz="1400" b="1" dirty="0" smtClean="0">
                <a:latin typeface="Aptos" panose="020B0004020202020204"/>
              </a:rPr>
              <a:t>cost:-  </a:t>
            </a:r>
            <a:r>
              <a:rPr lang="en-US" sz="1400" b="1" dirty="0">
                <a:latin typeface="Aptos" panose="020B0004020202020204"/>
              </a:rPr>
              <a:t>560,000 $</a:t>
            </a:r>
          </a:p>
          <a:p>
            <a:r>
              <a:rPr lang="en-US" sz="1400" b="1" dirty="0" smtClean="0">
                <a:latin typeface="Aptos" panose="020B0004020202020204"/>
              </a:rPr>
              <a:t>Total Duration </a:t>
            </a:r>
            <a:r>
              <a:rPr lang="en-US" sz="1400" b="1" dirty="0">
                <a:latin typeface="Aptos" panose="020B0004020202020204"/>
              </a:rPr>
              <a:t>9 weeks  </a:t>
            </a:r>
            <a:r>
              <a:rPr lang="en-US" sz="1400" dirty="0">
                <a:latin typeface="Aptos" panose="020B0004020202020204"/>
              </a:rPr>
              <a:t>.</a:t>
            </a:r>
          </a:p>
        </p:txBody>
      </p:sp>
    </p:spTree>
    <p:extLst>
      <p:ext uri="{BB962C8B-B14F-4D97-AF65-F5344CB8AC3E}">
        <p14:creationId xmlns:p14="http://schemas.microsoft.com/office/powerpoint/2010/main" val="3434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Details</a:t>
            </a:r>
            <a:endParaRPr lang="ko-KR" altLang="en-US" sz="3600" b="1" dirty="0">
              <a:solidFill>
                <a:schemeClr val="tx1">
                  <a:lumMod val="75000"/>
                  <a:lumOff val="25000"/>
                </a:schemeClr>
              </a:solidFill>
              <a:cs typeface="Arial" pitchFamily="34" charset="0"/>
            </a:endParaRPr>
          </a:p>
        </p:txBody>
      </p:sp>
      <p:sp>
        <p:nvSpPr>
          <p:cNvPr id="3" name="Text Placeholder 2">
            <a:extLst>
              <a:ext uri="{FF2B5EF4-FFF2-40B4-BE49-F238E27FC236}">
                <a16:creationId xmlns:a16="http://schemas.microsoft.com/office/drawing/2014/main" id="{6506453C-F74E-992A-E7E0-1F0153D5192B}"/>
              </a:ext>
            </a:extLst>
          </p:cNvPr>
          <p:cNvSpPr>
            <a:spLocks noGrp="1"/>
          </p:cNvSpPr>
          <p:nvPr>
            <p:ph type="body" sz="quarter" idx="11"/>
          </p:nvPr>
        </p:nvSpPr>
        <p:spPr>
          <a:xfrm>
            <a:off x="0" y="654276"/>
            <a:ext cx="9144000" cy="288032"/>
          </a:xfrm>
        </p:spPr>
        <p:txBody>
          <a:bodyPr/>
          <a:lstStyle/>
          <a:p>
            <a:r>
              <a:rPr lang="en-US" altLang="ko-KR" sz="1400" dirty="0">
                <a:solidFill>
                  <a:schemeClr val="tx1">
                    <a:lumMod val="75000"/>
                    <a:lumOff val="25000"/>
                  </a:schemeClr>
                </a:solidFill>
                <a:cs typeface="Arial" pitchFamily="34" charset="0"/>
              </a:rPr>
              <a:t>Project Management Plan</a:t>
            </a:r>
            <a:endParaRPr lang="ko-KR" altLang="en-US" sz="14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BDCB1C5A-1BDD-40A0-034B-78BFFA831B8B}"/>
              </a:ext>
            </a:extLst>
          </p:cNvPr>
          <p:cNvSpPr txBox="1"/>
          <p:nvPr/>
        </p:nvSpPr>
        <p:spPr>
          <a:xfrm>
            <a:off x="467544" y="888824"/>
            <a:ext cx="5112568" cy="363882"/>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Time Schedule (Network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265286"/>
            <a:ext cx="5688632" cy="3481901"/>
          </a:xfrm>
          <a:prstGeom prst="rect">
            <a:avLst/>
          </a:prstGeom>
        </p:spPr>
      </p:pic>
    </p:spTree>
    <p:extLst>
      <p:ext uri="{BB962C8B-B14F-4D97-AF65-F5344CB8AC3E}">
        <p14:creationId xmlns:p14="http://schemas.microsoft.com/office/powerpoint/2010/main" val="395325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Details</a:t>
            </a:r>
            <a:endParaRPr lang="ko-KR" altLang="en-US" sz="3600" b="1" dirty="0">
              <a:solidFill>
                <a:schemeClr val="tx1">
                  <a:lumMod val="75000"/>
                  <a:lumOff val="25000"/>
                </a:schemeClr>
              </a:solidFill>
              <a:cs typeface="Arial" pitchFamily="34" charset="0"/>
            </a:endParaRPr>
          </a:p>
        </p:txBody>
      </p:sp>
      <p:sp>
        <p:nvSpPr>
          <p:cNvPr id="3" name="Text Placeholder 2">
            <a:extLst>
              <a:ext uri="{FF2B5EF4-FFF2-40B4-BE49-F238E27FC236}">
                <a16:creationId xmlns:a16="http://schemas.microsoft.com/office/drawing/2014/main" id="{6506453C-F74E-992A-E7E0-1F0153D5192B}"/>
              </a:ext>
            </a:extLst>
          </p:cNvPr>
          <p:cNvSpPr>
            <a:spLocks noGrp="1"/>
          </p:cNvSpPr>
          <p:nvPr>
            <p:ph type="body" sz="quarter" idx="11"/>
          </p:nvPr>
        </p:nvSpPr>
        <p:spPr/>
        <p:txBody>
          <a:bodyPr/>
          <a:lstStyle/>
          <a:p>
            <a:r>
              <a:rPr lang="en-US" altLang="ko-KR" sz="1400" dirty="0">
                <a:solidFill>
                  <a:schemeClr val="tx1">
                    <a:lumMod val="75000"/>
                    <a:lumOff val="25000"/>
                  </a:schemeClr>
                </a:solidFill>
                <a:cs typeface="Arial" pitchFamily="34" charset="0"/>
              </a:rPr>
              <a:t>Project Management Plan</a:t>
            </a:r>
            <a:endParaRPr lang="ko-KR" altLang="en-US" sz="1400"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00417D8C-F2ED-44D0-961B-90F07A754901}"/>
              </a:ext>
            </a:extLst>
          </p:cNvPr>
          <p:cNvSpPr txBox="1"/>
          <p:nvPr/>
        </p:nvSpPr>
        <p:spPr>
          <a:xfrm>
            <a:off x="467544" y="1131590"/>
            <a:ext cx="5112568" cy="378565"/>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Quality Assurance Plan</a:t>
            </a:r>
          </a:p>
        </p:txBody>
      </p:sp>
      <p:sp>
        <p:nvSpPr>
          <p:cNvPr id="5" name="TextBox 4">
            <a:extLst>
              <a:ext uri="{FF2B5EF4-FFF2-40B4-BE49-F238E27FC236}">
                <a16:creationId xmlns:a16="http://schemas.microsoft.com/office/drawing/2014/main" id="{32D8A146-8FB3-8F1F-F271-651FE1D6E961}"/>
              </a:ext>
            </a:extLst>
          </p:cNvPr>
          <p:cNvSpPr txBox="1"/>
          <p:nvPr/>
        </p:nvSpPr>
        <p:spPr>
          <a:xfrm>
            <a:off x="493074" y="1563638"/>
            <a:ext cx="5231054" cy="1618648"/>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When evaluating brochures, advertisements, and        street designs, several key criteria can be considered:</a:t>
            </a:r>
          </a:p>
          <a:p>
            <a:r>
              <a:rPr lang="en-US" sz="1800" dirty="0">
                <a:effectLst/>
                <a:latin typeface="Calibri" panose="020F0502020204030204" pitchFamily="34" charset="0"/>
                <a:ea typeface="Calibri" panose="020F0502020204030204" pitchFamily="34" charset="0"/>
                <a:cs typeface="Arial" panose="020B0604020202020204" pitchFamily="34" charset="0"/>
              </a:rPr>
              <a:t>1- The content of the advertisement</a:t>
            </a:r>
          </a:p>
          <a:p>
            <a:r>
              <a:rPr lang="en-US" sz="1800" dirty="0">
                <a:effectLst/>
                <a:latin typeface="Calibri" panose="020F0502020204030204" pitchFamily="34" charset="0"/>
                <a:ea typeface="Calibri" panose="020F0502020204030204" pitchFamily="34" charset="0"/>
                <a:cs typeface="Arial" panose="020B0604020202020204" pitchFamily="34" charset="0"/>
              </a:rPr>
              <a:t>2- The design of the advertisement</a:t>
            </a:r>
            <a:endParaRPr lang="en-US"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3- The effectiveness of the advertisement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8" name="Picture 8">
            <a:extLst>
              <a:ext uri="{FF2B5EF4-FFF2-40B4-BE49-F238E27FC236}">
                <a16:creationId xmlns:a16="http://schemas.microsoft.com/office/drawing/2014/main" id="{3E12AA08-BDF2-4245-992F-F732290FC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8289"/>
          <a:stretch>
            <a:fillRect/>
          </a:stretch>
        </p:blipFill>
        <p:spPr bwMode="auto">
          <a:xfrm>
            <a:off x="6156176" y="1131589"/>
            <a:ext cx="2115548" cy="145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نتيجة بحث الصور عن ‪Customer Satisfaction‬‏">
            <a:extLst>
              <a:ext uri="{FF2B5EF4-FFF2-40B4-BE49-F238E27FC236}">
                <a16:creationId xmlns:a16="http://schemas.microsoft.com/office/drawing/2014/main" id="{C7D54BDB-E0AC-19D1-9A1A-6F1ACADF8FF6}"/>
              </a:ext>
            </a:extLst>
          </p:cNvPr>
          <p:cNvPicPr>
            <a:picLocks noChangeAspect="1" noChangeArrowheads="1"/>
          </p:cNvPicPr>
          <p:nvPr/>
        </p:nvPicPr>
        <p:blipFill>
          <a:blip r:embed="rId3" cstate="print"/>
          <a:srcRect/>
          <a:stretch>
            <a:fillRect/>
          </a:stretch>
        </p:blipFill>
        <p:spPr bwMode="auto">
          <a:xfrm>
            <a:off x="6161772" y="2726965"/>
            <a:ext cx="2109951" cy="1228498"/>
          </a:xfrm>
          <a:prstGeom prst="ellipse">
            <a:avLst/>
          </a:prstGeom>
          <a:ln>
            <a:noFill/>
          </a:ln>
          <a:effectLst>
            <a:softEdge rad="112500"/>
          </a:effectLst>
        </p:spPr>
      </p:pic>
    </p:spTree>
    <p:extLst>
      <p:ext uri="{BB962C8B-B14F-4D97-AF65-F5344CB8AC3E}">
        <p14:creationId xmlns:p14="http://schemas.microsoft.com/office/powerpoint/2010/main" val="239733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Details</a:t>
            </a:r>
            <a:endParaRPr lang="ko-KR" altLang="en-US" sz="3600" b="1" dirty="0">
              <a:solidFill>
                <a:schemeClr val="tx1">
                  <a:lumMod val="75000"/>
                  <a:lumOff val="25000"/>
                </a:schemeClr>
              </a:solidFill>
              <a:cs typeface="Arial" pitchFamily="34" charset="0"/>
            </a:endParaRPr>
          </a:p>
        </p:txBody>
      </p:sp>
      <p:sp>
        <p:nvSpPr>
          <p:cNvPr id="3" name="Text Placeholder 2">
            <a:extLst>
              <a:ext uri="{FF2B5EF4-FFF2-40B4-BE49-F238E27FC236}">
                <a16:creationId xmlns:a16="http://schemas.microsoft.com/office/drawing/2014/main" id="{6506453C-F74E-992A-E7E0-1F0153D5192B}"/>
              </a:ext>
            </a:extLst>
          </p:cNvPr>
          <p:cNvSpPr>
            <a:spLocks noGrp="1"/>
          </p:cNvSpPr>
          <p:nvPr>
            <p:ph type="body" sz="quarter" idx="11"/>
          </p:nvPr>
        </p:nvSpPr>
        <p:spPr/>
        <p:txBody>
          <a:bodyPr/>
          <a:lstStyle/>
          <a:p>
            <a:r>
              <a:rPr lang="en-US" altLang="ko-KR" sz="1400" dirty="0">
                <a:solidFill>
                  <a:schemeClr val="tx1">
                    <a:lumMod val="75000"/>
                    <a:lumOff val="25000"/>
                  </a:schemeClr>
                </a:solidFill>
                <a:cs typeface="Arial" pitchFamily="34" charset="0"/>
              </a:rPr>
              <a:t>Project Management Plan</a:t>
            </a:r>
            <a:endParaRPr lang="ko-KR" altLang="en-US" sz="1400"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00417D8C-F2ED-44D0-961B-90F07A754901}"/>
              </a:ext>
            </a:extLst>
          </p:cNvPr>
          <p:cNvSpPr txBox="1"/>
          <p:nvPr/>
        </p:nvSpPr>
        <p:spPr>
          <a:xfrm>
            <a:off x="467544" y="1131590"/>
            <a:ext cx="5112568" cy="378565"/>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Risk Register Sample</a:t>
            </a:r>
          </a:p>
        </p:txBody>
      </p:sp>
      <p:pic>
        <p:nvPicPr>
          <p:cNvPr id="6" name="Picture 5">
            <a:extLst>
              <a:ext uri="{FF2B5EF4-FFF2-40B4-BE49-F238E27FC236}">
                <a16:creationId xmlns:a16="http://schemas.microsoft.com/office/drawing/2014/main" id="{6D7380FF-6939-C55C-F391-39DD1FD4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99" y="1563638"/>
            <a:ext cx="7706801" cy="3240360"/>
          </a:xfrm>
          <a:prstGeom prst="rect">
            <a:avLst/>
          </a:prstGeom>
        </p:spPr>
      </p:pic>
    </p:spTree>
    <p:extLst>
      <p:ext uri="{BB962C8B-B14F-4D97-AF65-F5344CB8AC3E}">
        <p14:creationId xmlns:p14="http://schemas.microsoft.com/office/powerpoint/2010/main" val="81126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Details</a:t>
            </a:r>
            <a:endParaRPr lang="ko-KR" altLang="en-US" sz="3600" b="1" dirty="0">
              <a:solidFill>
                <a:schemeClr val="tx1">
                  <a:lumMod val="75000"/>
                  <a:lumOff val="25000"/>
                </a:schemeClr>
              </a:solidFill>
              <a:cs typeface="Arial" pitchFamily="34" charset="0"/>
            </a:endParaRPr>
          </a:p>
        </p:txBody>
      </p:sp>
      <p:sp>
        <p:nvSpPr>
          <p:cNvPr id="3" name="Text Placeholder 2">
            <a:extLst>
              <a:ext uri="{FF2B5EF4-FFF2-40B4-BE49-F238E27FC236}">
                <a16:creationId xmlns:a16="http://schemas.microsoft.com/office/drawing/2014/main" id="{6506453C-F74E-992A-E7E0-1F0153D5192B}"/>
              </a:ext>
            </a:extLst>
          </p:cNvPr>
          <p:cNvSpPr>
            <a:spLocks noGrp="1"/>
          </p:cNvSpPr>
          <p:nvPr>
            <p:ph type="body" sz="quarter" idx="11"/>
          </p:nvPr>
        </p:nvSpPr>
        <p:spPr/>
        <p:txBody>
          <a:bodyPr/>
          <a:lstStyle/>
          <a:p>
            <a:r>
              <a:rPr lang="en-US" altLang="ko-KR" sz="1400" dirty="0">
                <a:solidFill>
                  <a:schemeClr val="tx1">
                    <a:lumMod val="75000"/>
                    <a:lumOff val="25000"/>
                  </a:schemeClr>
                </a:solidFill>
                <a:cs typeface="Arial" pitchFamily="34" charset="0"/>
              </a:rPr>
              <a:t>Project Management Plan</a:t>
            </a:r>
            <a:endParaRPr lang="ko-KR" altLang="en-US" sz="1400"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00417D8C-F2ED-44D0-961B-90F07A754901}"/>
              </a:ext>
            </a:extLst>
          </p:cNvPr>
          <p:cNvSpPr txBox="1"/>
          <p:nvPr/>
        </p:nvSpPr>
        <p:spPr>
          <a:xfrm>
            <a:off x="467544" y="1131590"/>
            <a:ext cx="5112568" cy="378565"/>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Risk </a:t>
            </a:r>
            <a:r>
              <a:rPr lang="en-US" kern="100" dirty="0">
                <a:latin typeface="Aptos" panose="020B0004020202020204" pitchFamily="34" charset="0"/>
                <a:ea typeface="Aptos" panose="020B0004020202020204" pitchFamily="34" charset="0"/>
                <a:cs typeface="Arial" panose="020B0604020202020204" pitchFamily="34" charset="0"/>
              </a:rPr>
              <a:t>Score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BBF20241-1718-D47F-358C-F4514F961AB5}"/>
              </a:ext>
            </a:extLst>
          </p:cNvPr>
          <p:cNvGraphicFramePr>
            <a:graphicFrameLocks/>
          </p:cNvGraphicFramePr>
          <p:nvPr>
            <p:extLst>
              <p:ext uri="{D42A27DB-BD31-4B8C-83A1-F6EECF244321}">
                <p14:modId xmlns:p14="http://schemas.microsoft.com/office/powerpoint/2010/main" val="4062913989"/>
              </p:ext>
            </p:extLst>
          </p:nvPr>
        </p:nvGraphicFramePr>
        <p:xfrm>
          <a:off x="4572000" y="1610225"/>
          <a:ext cx="4248472"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966F67CC-BF4B-A058-B226-5E93226C9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610225"/>
            <a:ext cx="4248472" cy="2743200"/>
          </a:xfrm>
          <a:prstGeom prst="rect">
            <a:avLst/>
          </a:prstGeom>
        </p:spPr>
      </p:pic>
    </p:spTree>
    <p:extLst>
      <p:ext uri="{BB962C8B-B14F-4D97-AF65-F5344CB8AC3E}">
        <p14:creationId xmlns:p14="http://schemas.microsoft.com/office/powerpoint/2010/main" val="266562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Time Schedule on Microsoft Project</a:t>
            </a:r>
            <a:endParaRPr lang="ko-KR" altLang="en-US" sz="3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95829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Time Schedule on Microsoft Project</a:t>
            </a:r>
            <a:endParaRPr lang="ko-KR" altLang="en-US" sz="36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00417D8C-F2ED-44D0-961B-90F07A754901}"/>
              </a:ext>
            </a:extLst>
          </p:cNvPr>
          <p:cNvSpPr txBox="1"/>
          <p:nvPr/>
        </p:nvSpPr>
        <p:spPr>
          <a:xfrm>
            <a:off x="467544" y="1131590"/>
            <a:ext cx="3960440" cy="2965492"/>
          </a:xfrm>
          <a:prstGeom prst="rect">
            <a:avLst/>
          </a:prstGeom>
          <a:noFill/>
        </p:spPr>
        <p:txBody>
          <a:bodyPr wrap="square" rtlCol="0">
            <a:spAutoFit/>
          </a:bodyPr>
          <a:lstStyle/>
          <a:p>
            <a:pPr marL="0" marR="0" algn="just">
              <a:lnSpc>
                <a:spcPct val="107000"/>
              </a:lnSpc>
              <a:spcBef>
                <a:spcPts val="0"/>
              </a:spcBef>
              <a:spcAft>
                <a:spcPts val="800"/>
              </a:spcAft>
            </a:pPr>
            <a:r>
              <a:rPr lang="en-US" sz="4400" kern="100" dirty="0">
                <a:effectLst/>
                <a:latin typeface="Aptos" panose="020B0004020202020204" pitchFamily="34" charset="0"/>
                <a:ea typeface="Aptos" panose="020B0004020202020204" pitchFamily="34" charset="0"/>
                <a:cs typeface="Arial" panose="020B0604020202020204" pitchFamily="34" charset="0"/>
              </a:rPr>
              <a:t>Project Time        Schedule built    using Microsoft   Project</a:t>
            </a:r>
          </a:p>
        </p:txBody>
      </p:sp>
      <p:pic>
        <p:nvPicPr>
          <p:cNvPr id="9" name="Picture 8">
            <a:extLst>
              <a:ext uri="{FF2B5EF4-FFF2-40B4-BE49-F238E27FC236}">
                <a16:creationId xmlns:a16="http://schemas.microsoft.com/office/drawing/2014/main" id="{3AE299F1-0D94-432B-9020-72466B086F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3797" y="1033847"/>
            <a:ext cx="3075806" cy="3075806"/>
          </a:xfrm>
          <a:prstGeom prst="rect">
            <a:avLst/>
          </a:prstGeom>
        </p:spPr>
      </p:pic>
    </p:spTree>
    <p:extLst>
      <p:ext uri="{BB962C8B-B14F-4D97-AF65-F5344CB8AC3E}">
        <p14:creationId xmlns:p14="http://schemas.microsoft.com/office/powerpoint/2010/main" val="371795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Time Schedule on Microsoft Project</a:t>
            </a:r>
            <a:endParaRPr lang="ko-KR" altLang="en-US" sz="3600" b="1" dirty="0">
              <a:solidFill>
                <a:schemeClr val="tx1">
                  <a:lumMod val="75000"/>
                  <a:lumOff val="25000"/>
                </a:schemeClr>
              </a:solidFill>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 y="915566"/>
            <a:ext cx="9144000" cy="3504741"/>
          </a:xfrm>
          <a:prstGeom prst="rect">
            <a:avLst/>
          </a:prstGeom>
        </p:spPr>
      </p:pic>
    </p:spTree>
    <p:extLst>
      <p:ext uri="{BB962C8B-B14F-4D97-AF65-F5344CB8AC3E}">
        <p14:creationId xmlns:p14="http://schemas.microsoft.com/office/powerpoint/2010/main" val="153613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Agenda Style</a:t>
            </a:r>
          </a:p>
        </p:txBody>
      </p:sp>
      <p:grpSp>
        <p:nvGrpSpPr>
          <p:cNvPr id="6" name="Group 5"/>
          <p:cNvGrpSpPr/>
          <p:nvPr/>
        </p:nvGrpSpPr>
        <p:grpSpPr>
          <a:xfrm>
            <a:off x="3154860" y="1587720"/>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49105" y="2475819"/>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43350" y="3363918"/>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54860" y="158772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43350" y="2475819"/>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31840" y="336391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7" name="Group 6"/>
          <p:cNvGrpSpPr/>
          <p:nvPr/>
        </p:nvGrpSpPr>
        <p:grpSpPr>
          <a:xfrm>
            <a:off x="3874860" y="1644280"/>
            <a:ext cx="4392568" cy="546224"/>
            <a:chOff x="3851840" y="1356248"/>
            <a:chExt cx="4392568" cy="546224"/>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Project Introduction</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Project Introduction and Initiation Phase</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874860" y="2538585"/>
            <a:ext cx="4392568" cy="546224"/>
            <a:chOff x="3851840" y="1356248"/>
            <a:chExt cx="4392568" cy="546224"/>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Project Details</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Project Management Plan</a:t>
              </a:r>
              <a:endParaRPr lang="ko-KR" altLang="en-US" sz="1200" dirty="0">
                <a:solidFill>
                  <a:schemeClr val="tx1">
                    <a:lumMod val="75000"/>
                    <a:lumOff val="25000"/>
                  </a:schemeClr>
                </a:solidFill>
                <a:cs typeface="Arial" pitchFamily="34" charset="0"/>
              </a:endParaRPr>
            </a:p>
          </p:txBody>
        </p:sp>
      </p:grpSp>
      <p:sp>
        <p:nvSpPr>
          <p:cNvPr id="40" name="TextBox 39"/>
          <p:cNvSpPr txBox="1"/>
          <p:nvPr/>
        </p:nvSpPr>
        <p:spPr>
          <a:xfrm>
            <a:off x="3874861" y="3432890"/>
            <a:ext cx="2592368"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Time Schedule on Microsoft Project</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Time Schedule on Microsoft Project</a:t>
            </a:r>
            <a:endParaRPr lang="ko-KR" altLang="en-US" sz="3600" b="1" dirty="0">
              <a:solidFill>
                <a:schemeClr val="tx1">
                  <a:lumMod val="75000"/>
                  <a:lumOff val="25000"/>
                </a:schemeClr>
              </a:solidFill>
              <a:cs typeface="Arial"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76" t="12127" r="388" b="12127"/>
          <a:stretch/>
        </p:blipFill>
        <p:spPr>
          <a:xfrm>
            <a:off x="143000" y="627535"/>
            <a:ext cx="9001000" cy="14401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276" y="2067695"/>
            <a:ext cx="4032448" cy="2877833"/>
          </a:xfrm>
          <a:prstGeom prst="rect">
            <a:avLst/>
          </a:prstGeom>
        </p:spPr>
      </p:pic>
    </p:spTree>
    <p:extLst>
      <p:ext uri="{BB962C8B-B14F-4D97-AF65-F5344CB8AC3E}">
        <p14:creationId xmlns:p14="http://schemas.microsoft.com/office/powerpoint/2010/main" val="148684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200" b="1" dirty="0">
                <a:solidFill>
                  <a:schemeClr val="tx1">
                    <a:lumMod val="75000"/>
                    <a:lumOff val="25000"/>
                  </a:schemeClr>
                </a:solidFill>
                <a:cs typeface="Arial" pitchFamily="34" charset="0"/>
              </a:rPr>
              <a:t>Prepared by</a:t>
            </a:r>
            <a:endParaRPr lang="ko-KR" altLang="en-US" sz="3200" b="1" dirty="0">
              <a:solidFill>
                <a:schemeClr val="tx1">
                  <a:lumMod val="75000"/>
                  <a:lumOff val="25000"/>
                </a:schemeClr>
              </a:solidFill>
              <a:cs typeface="Arial" pitchFamily="34" charset="0"/>
            </a:endParaRPr>
          </a:p>
        </p:txBody>
      </p:sp>
      <p:sp>
        <p:nvSpPr>
          <p:cNvPr id="3" name="Text Placeholder 1">
            <a:extLst>
              <a:ext uri="{FF2B5EF4-FFF2-40B4-BE49-F238E27FC236}">
                <a16:creationId xmlns:a16="http://schemas.microsoft.com/office/drawing/2014/main" id="{A505945F-9295-A7A0-B2FE-A46A852C949F}"/>
              </a:ext>
            </a:extLst>
          </p:cNvPr>
          <p:cNvSpPr txBox="1">
            <a:spLocks/>
          </p:cNvSpPr>
          <p:nvPr/>
        </p:nvSpPr>
        <p:spPr>
          <a:xfrm>
            <a:off x="539552" y="915566"/>
            <a:ext cx="7848872" cy="2880320"/>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gn="l">
              <a:buFontTx/>
              <a:buChar char="-"/>
            </a:pPr>
            <a:r>
              <a:rPr lang="en-US" altLang="ko-KR" sz="2000" dirty="0"/>
              <a:t>Mohamed Abdel Karim Ali</a:t>
            </a:r>
          </a:p>
          <a:p>
            <a:pPr marL="342900" indent="-342900" algn="l">
              <a:buFontTx/>
              <a:buChar char="-"/>
            </a:pPr>
            <a:r>
              <a:rPr lang="en-US" altLang="ko-KR" sz="2000" dirty="0"/>
              <a:t>Ahmed Salama</a:t>
            </a:r>
          </a:p>
          <a:p>
            <a:pPr marL="342900" indent="-342900" algn="l">
              <a:buFontTx/>
              <a:buChar char="-"/>
            </a:pPr>
            <a:r>
              <a:rPr lang="en-US" altLang="ko-KR" sz="2000" dirty="0"/>
              <a:t>Mahmoud </a:t>
            </a:r>
            <a:r>
              <a:rPr lang="en-US" altLang="ko-KR" sz="2000" dirty="0" err="1"/>
              <a:t>AbdelFatah</a:t>
            </a:r>
            <a:endParaRPr lang="en-US" altLang="ko-KR" sz="2000" dirty="0"/>
          </a:p>
          <a:p>
            <a:pPr marL="342900" indent="-342900" algn="l">
              <a:buFontTx/>
              <a:buChar char="-"/>
            </a:pPr>
            <a:r>
              <a:rPr lang="en-US" altLang="ko-KR" sz="2000" dirty="0"/>
              <a:t>Sara Saeed </a:t>
            </a:r>
          </a:p>
          <a:p>
            <a:pPr marL="342900" indent="-342900" algn="l">
              <a:buFontTx/>
              <a:buChar char="-"/>
            </a:pPr>
            <a:r>
              <a:rPr lang="en-US" altLang="ko-KR" sz="2000" dirty="0"/>
              <a:t>Osama </a:t>
            </a:r>
            <a:r>
              <a:rPr lang="en-US" altLang="ko-KR" sz="2000" dirty="0" err="1"/>
              <a:t>Sangab</a:t>
            </a:r>
            <a:endParaRPr lang="en-US" altLang="ko-KR" sz="2000" dirty="0"/>
          </a:p>
          <a:p>
            <a:pPr marL="342900" indent="-342900" algn="l">
              <a:buFontTx/>
              <a:buChar char="-"/>
            </a:pPr>
            <a:r>
              <a:rPr lang="en-US" altLang="ko-KR" sz="2000" dirty="0"/>
              <a:t>Marko Abdalla</a:t>
            </a:r>
          </a:p>
          <a:p>
            <a:pPr marL="342900" indent="-342900" algn="l">
              <a:buFontTx/>
              <a:buChar char="-"/>
            </a:pPr>
            <a:r>
              <a:rPr lang="en-US" altLang="ko-KR" sz="2000" dirty="0"/>
              <a:t>Mahmoud </a:t>
            </a:r>
            <a:r>
              <a:rPr lang="en-US" altLang="ko-KR" sz="2000" dirty="0" err="1"/>
              <a:t>Fakhry</a:t>
            </a:r>
            <a:endParaRPr lang="en-US" altLang="ko-KR" sz="2000" dirty="0"/>
          </a:p>
        </p:txBody>
      </p:sp>
    </p:spTree>
    <p:extLst>
      <p:ext uri="{BB962C8B-B14F-4D97-AF65-F5344CB8AC3E}">
        <p14:creationId xmlns:p14="http://schemas.microsoft.com/office/powerpoint/2010/main" val="227007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a:xfrm>
            <a:off x="107504" y="483389"/>
            <a:ext cx="9144000" cy="576064"/>
          </a:xfrm>
        </p:spPr>
        <p:txBody>
          <a:bodyPr/>
          <a:lstStyle/>
          <a:p>
            <a:r>
              <a:rPr lang="en-US" altLang="ko-KR" dirty="0"/>
              <a:t>Special Thanks to Dr. Mohamed </a:t>
            </a:r>
            <a:r>
              <a:rPr lang="en-US" altLang="ko-KR" dirty="0" err="1"/>
              <a:t>Seleam</a:t>
            </a:r>
            <a:endParaRPr lang="ko-KR" altLang="en-US" dirty="0"/>
          </a:p>
        </p:txBody>
      </p:sp>
      <p:pic>
        <p:nvPicPr>
          <p:cNvPr id="3" name="Picture 2">
            <a:extLst>
              <a:ext uri="{FF2B5EF4-FFF2-40B4-BE49-F238E27FC236}">
                <a16:creationId xmlns:a16="http://schemas.microsoft.com/office/drawing/2014/main" id="{38817799-E826-7301-4C83-15A35BE67940}"/>
              </a:ext>
            </a:extLst>
          </p:cNvPr>
          <p:cNvPicPr preferRelativeResize="0">
            <a:picLocks/>
          </p:cNvPicPr>
          <p:nvPr/>
        </p:nvPicPr>
        <p:blipFill rotWithShape="1">
          <a:blip r:embed="rId2">
            <a:extLst>
              <a:ext uri="{28A0092B-C50C-407E-A947-70E740481C1C}">
                <a14:useLocalDpi xmlns:a14="http://schemas.microsoft.com/office/drawing/2010/main" val="0"/>
              </a:ext>
            </a:extLst>
          </a:blip>
          <a:srcRect l="12477" t="19868" r="59510" b="54405"/>
          <a:stretch/>
        </p:blipFill>
        <p:spPr>
          <a:xfrm>
            <a:off x="3275856" y="1347614"/>
            <a:ext cx="2592288" cy="2743078"/>
          </a:xfrm>
          <a:prstGeom prst="ellipse">
            <a:avLst/>
          </a:prstGeom>
          <a:ln w="57150">
            <a:solidFill>
              <a:srgbClr val="0070C0"/>
            </a:solidFill>
          </a:ln>
        </p:spPr>
      </p:pic>
      <p:sp>
        <p:nvSpPr>
          <p:cNvPr id="5" name="Text Placeholder 1">
            <a:extLst>
              <a:ext uri="{FF2B5EF4-FFF2-40B4-BE49-F238E27FC236}">
                <a16:creationId xmlns:a16="http://schemas.microsoft.com/office/drawing/2014/main" id="{7661E9C4-AF62-921C-CA58-DED057656B18}"/>
              </a:ext>
            </a:extLst>
          </p:cNvPr>
          <p:cNvSpPr txBox="1">
            <a:spLocks/>
          </p:cNvSpPr>
          <p:nvPr/>
        </p:nvSpPr>
        <p:spPr>
          <a:xfrm>
            <a:off x="0" y="4299942"/>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dirty="0"/>
              <a:t>For his hard work and dedication he has given to the group. And for his continuous support during all phases of the grant</a:t>
            </a:r>
            <a:endParaRPr lang="ko-KR" altLang="en-US" sz="2400" dirty="0"/>
          </a:p>
        </p:txBody>
      </p:sp>
    </p:spTree>
    <p:extLst>
      <p:ext uri="{BB962C8B-B14F-4D97-AF65-F5344CB8AC3E}">
        <p14:creationId xmlns:p14="http://schemas.microsoft.com/office/powerpoint/2010/main" val="3263563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 for you attention</a:t>
            </a:r>
            <a:endParaRPr lang="ko-KR" altLang="en-US" sz="3600" dirty="0"/>
          </a:p>
        </p:txBody>
      </p:sp>
    </p:spTree>
    <p:extLst>
      <p:ext uri="{BB962C8B-B14F-4D97-AF65-F5344CB8AC3E}">
        <p14:creationId xmlns:p14="http://schemas.microsoft.com/office/powerpoint/2010/main" val="410527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Introduction</a:t>
            </a:r>
            <a:endParaRPr lang="ko-KR" altLang="en-US" sz="3600" b="1" dirty="0">
              <a:solidFill>
                <a:schemeClr val="tx1">
                  <a:lumMod val="75000"/>
                  <a:lumOff val="25000"/>
                </a:schemeClr>
              </a:solidFill>
              <a:cs typeface="Arial" pitchFamily="34" charset="0"/>
            </a:endParaRPr>
          </a:p>
        </p:txBody>
      </p:sp>
      <p:sp>
        <p:nvSpPr>
          <p:cNvPr id="3" name="Text Placeholder 2"/>
          <p:cNvSpPr>
            <a:spLocks noGrp="1"/>
          </p:cNvSpPr>
          <p:nvPr>
            <p:ph type="body" sz="quarter" idx="11"/>
          </p:nvPr>
        </p:nvSpPr>
        <p:spPr/>
        <p:txBody>
          <a:bodyPr/>
          <a:lstStyle/>
          <a:p>
            <a:r>
              <a:rPr lang="en-US" altLang="ko-KR" sz="1400" dirty="0">
                <a:solidFill>
                  <a:schemeClr val="tx1">
                    <a:lumMod val="75000"/>
                    <a:lumOff val="25000"/>
                  </a:schemeClr>
                </a:solidFill>
                <a:cs typeface="Arial" pitchFamily="34" charset="0"/>
              </a:rPr>
              <a:t>Project Introduction and Initiation Phase</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Introduction</a:t>
            </a:r>
            <a:endParaRPr lang="ko-KR" altLang="en-US" sz="3600" b="1" dirty="0">
              <a:solidFill>
                <a:schemeClr val="tx1">
                  <a:lumMod val="75000"/>
                  <a:lumOff val="25000"/>
                </a:schemeClr>
              </a:solidFill>
              <a:cs typeface="Arial" pitchFamily="34" charset="0"/>
            </a:endParaRPr>
          </a:p>
        </p:txBody>
      </p:sp>
      <p:sp>
        <p:nvSpPr>
          <p:cNvPr id="3" name="Text Placeholder 2"/>
          <p:cNvSpPr>
            <a:spLocks noGrp="1"/>
          </p:cNvSpPr>
          <p:nvPr>
            <p:ph type="body" sz="quarter" idx="11"/>
          </p:nvPr>
        </p:nvSpPr>
        <p:spPr/>
        <p:txBody>
          <a:bodyPr/>
          <a:lstStyle/>
          <a:p>
            <a:pPr lvl="0"/>
            <a:r>
              <a:rPr lang="en-US" altLang="ko-KR" sz="1400" dirty="0">
                <a:solidFill>
                  <a:schemeClr val="tx1">
                    <a:lumMod val="75000"/>
                    <a:lumOff val="25000"/>
                  </a:schemeClr>
                </a:solidFill>
                <a:cs typeface="Arial" pitchFamily="34" charset="0"/>
              </a:rPr>
              <a:t>Project Introduction</a:t>
            </a:r>
            <a:endParaRPr lang="en-US" altLang="ko-KR" dirty="0"/>
          </a:p>
        </p:txBody>
      </p:sp>
      <p:sp>
        <p:nvSpPr>
          <p:cNvPr id="5" name="TextBox 4">
            <a:extLst>
              <a:ext uri="{FF2B5EF4-FFF2-40B4-BE49-F238E27FC236}">
                <a16:creationId xmlns:a16="http://schemas.microsoft.com/office/drawing/2014/main" id="{91090DD4-99DF-A7A5-D4FA-1D607ECF6F98}"/>
              </a:ext>
            </a:extLst>
          </p:cNvPr>
          <p:cNvSpPr txBox="1"/>
          <p:nvPr/>
        </p:nvSpPr>
        <p:spPr>
          <a:xfrm>
            <a:off x="467544" y="1131590"/>
            <a:ext cx="5184576" cy="3767378"/>
          </a:xfrm>
          <a:prstGeom prst="rect">
            <a:avLst/>
          </a:prstGeom>
          <a:noFill/>
        </p:spPr>
        <p:txBody>
          <a:bodyPr wrap="square" rtlCol="0">
            <a:spAutoFit/>
          </a:bodyPr>
          <a:lstStyle/>
          <a:p>
            <a:pPr marL="0" marR="0" algn="just">
              <a:lnSpc>
                <a:spcPct val="107000"/>
              </a:lnSpc>
              <a:spcBef>
                <a:spcPts val="0"/>
              </a:spcBef>
              <a:spcAft>
                <a:spcPts val="800"/>
              </a:spcAft>
            </a:pPr>
            <a:r>
              <a:rPr lang="en-GB" sz="1800" kern="100" dirty="0">
                <a:effectLst/>
                <a:latin typeface="Aptos" panose="020B0004020202020204" pitchFamily="34" charset="0"/>
                <a:ea typeface="Aptos" panose="020B0004020202020204" pitchFamily="34" charset="0"/>
                <a:cs typeface="Arial" panose="020B0604020202020204" pitchFamily="34" charset="0"/>
              </a:rPr>
              <a:t>Development and Execution of a Marketing Plan to Increase Sales for the Egyptian Oriental Food Restaurant Chain Bayt Gedi</a:t>
            </a:r>
          </a:p>
          <a:p>
            <a:pPr marL="0" marR="0" algn="just">
              <a:lnSpc>
                <a:spcPct val="107000"/>
              </a:lnSpc>
              <a:spcBef>
                <a:spcPts val="800"/>
              </a:spcBef>
              <a:spcAft>
                <a:spcPts val="400"/>
              </a:spcAft>
            </a:pPr>
            <a:r>
              <a:rPr lang="en-GB"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Project Objective:</a:t>
            </a:r>
            <a:endParaRPr lang="en-US"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gn="justLow">
              <a:lnSpc>
                <a:spcPct val="107000"/>
              </a:lnSpc>
              <a:spcBef>
                <a:spcPts val="0"/>
              </a:spcBef>
              <a:spcAft>
                <a:spcPts val="800"/>
              </a:spcAft>
            </a:pPr>
            <a:r>
              <a:rPr lang="en-GB" sz="1600" kern="100" dirty="0">
                <a:effectLst/>
                <a:latin typeface="Aptos" panose="020B0004020202020204" pitchFamily="34" charset="0"/>
                <a:ea typeface="Aptos" panose="020B0004020202020204" pitchFamily="34" charset="0"/>
                <a:cs typeface="Arial" panose="020B0604020202020204" pitchFamily="34" charset="0"/>
              </a:rPr>
              <a:t>The objective of this project is to develop and implement a comprehensive marketing plan that will increase the      total sales of the restaurant chain from EGP 30 million to EGP 150 million within a </a:t>
            </a:r>
            <a:r>
              <a:rPr lang="ar-EG" sz="1600" kern="100" dirty="0">
                <a:effectLst/>
                <a:latin typeface="Aptos" panose="020B0004020202020204" pitchFamily="34" charset="0"/>
                <a:ea typeface="Aptos" panose="020B0004020202020204" pitchFamily="34" charset="0"/>
                <a:cs typeface="Arial" panose="020B0604020202020204" pitchFamily="34" charset="0"/>
              </a:rPr>
              <a:t>2</a:t>
            </a:r>
            <a:r>
              <a:rPr lang="en-GB" sz="1600" kern="100" dirty="0">
                <a:effectLst/>
                <a:latin typeface="Aptos" panose="020B0004020202020204" pitchFamily="34" charset="0"/>
                <a:ea typeface="Aptos" panose="020B0004020202020204" pitchFamily="34" charset="0"/>
                <a:cs typeface="Arial" panose="020B0604020202020204" pitchFamily="34" charset="0"/>
              </a:rPr>
              <a:t>month period. This will be          achieved by leveraging targeted marketing strategies,        optimizing brand visibility, and enhancing customer          engagement.</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1272B443-C9C1-41D2-9E98-2702E3EDABB2}"/>
              </a:ext>
            </a:extLst>
          </p:cNvPr>
          <p:cNvGraphicFramePr/>
          <p:nvPr>
            <p:extLst>
              <p:ext uri="{D42A27DB-BD31-4B8C-83A1-F6EECF244321}">
                <p14:modId xmlns:p14="http://schemas.microsoft.com/office/powerpoint/2010/main" val="3447677548"/>
              </p:ext>
            </p:extLst>
          </p:nvPr>
        </p:nvGraphicFramePr>
        <p:xfrm>
          <a:off x="6012160" y="1006500"/>
          <a:ext cx="2520280" cy="32214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622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Introduction</a:t>
            </a:r>
            <a:endParaRPr lang="ko-KR" altLang="en-US" sz="3600" b="1" dirty="0">
              <a:solidFill>
                <a:schemeClr val="tx1">
                  <a:lumMod val="75000"/>
                  <a:lumOff val="25000"/>
                </a:schemeClr>
              </a:solidFill>
              <a:cs typeface="Arial" pitchFamily="34" charset="0"/>
            </a:endParaRPr>
          </a:p>
        </p:txBody>
      </p:sp>
      <p:sp>
        <p:nvSpPr>
          <p:cNvPr id="3" name="Text Placeholder 2"/>
          <p:cNvSpPr>
            <a:spLocks noGrp="1"/>
          </p:cNvSpPr>
          <p:nvPr>
            <p:ph type="body" sz="quarter" idx="11"/>
          </p:nvPr>
        </p:nvSpPr>
        <p:spPr/>
        <p:txBody>
          <a:bodyPr/>
          <a:lstStyle/>
          <a:p>
            <a:pPr lvl="0"/>
            <a:r>
              <a:rPr lang="en-US" altLang="ko-KR" sz="1400" dirty="0">
                <a:solidFill>
                  <a:schemeClr val="tx1">
                    <a:lumMod val="75000"/>
                    <a:lumOff val="25000"/>
                  </a:schemeClr>
                </a:solidFill>
                <a:cs typeface="Arial" pitchFamily="34" charset="0"/>
              </a:rPr>
              <a:t>Project Introduction</a:t>
            </a:r>
            <a:endParaRPr lang="en-US" altLang="ko-KR" dirty="0"/>
          </a:p>
        </p:txBody>
      </p:sp>
      <p:sp>
        <p:nvSpPr>
          <p:cNvPr id="5" name="TextBox 4">
            <a:extLst>
              <a:ext uri="{FF2B5EF4-FFF2-40B4-BE49-F238E27FC236}">
                <a16:creationId xmlns:a16="http://schemas.microsoft.com/office/drawing/2014/main" id="{91090DD4-99DF-A7A5-D4FA-1D607ECF6F98}"/>
              </a:ext>
            </a:extLst>
          </p:cNvPr>
          <p:cNvSpPr txBox="1"/>
          <p:nvPr/>
        </p:nvSpPr>
        <p:spPr>
          <a:xfrm>
            <a:off x="467544" y="1131590"/>
            <a:ext cx="4032448" cy="3843745"/>
          </a:xfrm>
          <a:prstGeom prst="rect">
            <a:avLst/>
          </a:prstGeom>
          <a:noFill/>
        </p:spPr>
        <p:txBody>
          <a:bodyPr wrap="square" rtlCol="0">
            <a:spAutoFit/>
          </a:bodyPr>
          <a:lstStyle/>
          <a:p>
            <a:pPr marL="0" marR="0" algn="just">
              <a:lnSpc>
                <a:spcPct val="107000"/>
              </a:lnSpc>
              <a:spcBef>
                <a:spcPts val="800"/>
              </a:spcBef>
              <a:spcAft>
                <a:spcPts val="400"/>
              </a:spcAft>
            </a:pPr>
            <a:r>
              <a:rPr lang="en-GB"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Scope Description:</a:t>
            </a:r>
          </a:p>
          <a:p>
            <a:pPr marL="0" marR="0" algn="just">
              <a:lnSpc>
                <a:spcPct val="107000"/>
              </a:lnSpc>
              <a:spcBef>
                <a:spcPts val="800"/>
              </a:spcBef>
              <a:spcAft>
                <a:spcPts val="400"/>
              </a:spcAft>
            </a:pPr>
            <a:r>
              <a:rPr lang="en-GB" sz="1800" kern="100" dirty="0">
                <a:effectLst/>
                <a:latin typeface="Aptos" panose="020B0004020202020204" pitchFamily="34" charset="0"/>
                <a:ea typeface="Aptos" panose="020B0004020202020204" pitchFamily="34" charset="0"/>
                <a:cs typeface="Arial" panose="020B0604020202020204" pitchFamily="34" charset="0"/>
              </a:rPr>
              <a:t>This project covers the development     and execution of a marketing plan         designed to drive a fivefold increase in sales. Key components of the plan will include digital marketing, promotional campaigns, customer loyalty programs, The project will also focus on                 enhancing brand visibility, increasing    customer footfall in physical locations, and boosting online order volumes.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F7585F2C-47BF-5EE7-E8BE-D518C7BA8591}"/>
              </a:ext>
            </a:extLst>
          </p:cNvPr>
          <p:cNvSpPr/>
          <p:nvPr/>
        </p:nvSpPr>
        <p:spPr>
          <a:xfrm>
            <a:off x="4572000" y="1275606"/>
            <a:ext cx="4464496"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a:extLst>
              <a:ext uri="{FF2B5EF4-FFF2-40B4-BE49-F238E27FC236}">
                <a16:creationId xmlns:a16="http://schemas.microsoft.com/office/drawing/2014/main" id="{ACB474C2-B939-4FC1-91A5-CD50C817DE55}"/>
              </a:ext>
            </a:extLst>
          </p:cNvPr>
          <p:cNvSpPr/>
          <p:nvPr/>
        </p:nvSpPr>
        <p:spPr>
          <a:xfrm>
            <a:off x="5040052" y="1986714"/>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a:extLst>
              <a:ext uri="{FF2B5EF4-FFF2-40B4-BE49-F238E27FC236}">
                <a16:creationId xmlns:a16="http://schemas.microsoft.com/office/drawing/2014/main" id="{87A178AC-9859-F451-DF09-7AC1EF21E151}"/>
              </a:ext>
            </a:extLst>
          </p:cNvPr>
          <p:cNvSpPr/>
          <p:nvPr/>
        </p:nvSpPr>
        <p:spPr>
          <a:xfrm>
            <a:off x="6444208" y="1988868"/>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a:extLst>
              <a:ext uri="{FF2B5EF4-FFF2-40B4-BE49-F238E27FC236}">
                <a16:creationId xmlns:a16="http://schemas.microsoft.com/office/drawing/2014/main" id="{9FD869C2-E79F-6508-CBB5-00F2F7BD7EC8}"/>
              </a:ext>
            </a:extLst>
          </p:cNvPr>
          <p:cNvSpPr/>
          <p:nvPr/>
        </p:nvSpPr>
        <p:spPr>
          <a:xfrm>
            <a:off x="7848364" y="1993176"/>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Group 9">
            <a:extLst>
              <a:ext uri="{FF2B5EF4-FFF2-40B4-BE49-F238E27FC236}">
                <a16:creationId xmlns:a16="http://schemas.microsoft.com/office/drawing/2014/main" id="{168206C7-1BD4-66A3-F650-87E453B6523E}"/>
              </a:ext>
            </a:extLst>
          </p:cNvPr>
          <p:cNvGrpSpPr/>
          <p:nvPr/>
        </p:nvGrpSpPr>
        <p:grpSpPr>
          <a:xfrm>
            <a:off x="4647310" y="2715969"/>
            <a:ext cx="1433556" cy="1111275"/>
            <a:chOff x="6228184" y="1749861"/>
            <a:chExt cx="2592288" cy="1111275"/>
          </a:xfrm>
        </p:grpSpPr>
        <p:sp>
          <p:nvSpPr>
            <p:cNvPr id="11" name="TextBox 10">
              <a:extLst>
                <a:ext uri="{FF2B5EF4-FFF2-40B4-BE49-F238E27FC236}">
                  <a16:creationId xmlns:a16="http://schemas.microsoft.com/office/drawing/2014/main" id="{8398DE2D-201F-AC35-A0C0-39C6B2919FAE}"/>
                </a:ext>
              </a:extLst>
            </p:cNvPr>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bg1"/>
                  </a:solidFill>
                  <a:cs typeface="Arial" pitchFamily="34" charset="0"/>
                </a:rPr>
                <a:t>Such as brochures handed in the street and street signs</a:t>
              </a:r>
            </a:p>
          </p:txBody>
        </p:sp>
        <p:sp>
          <p:nvSpPr>
            <p:cNvPr id="12" name="TextBox 11">
              <a:extLst>
                <a:ext uri="{FF2B5EF4-FFF2-40B4-BE49-F238E27FC236}">
                  <a16:creationId xmlns:a16="http://schemas.microsoft.com/office/drawing/2014/main" id="{94D8A0C1-D520-1601-BB66-AAA494DD3224}"/>
                </a:ext>
              </a:extLst>
            </p:cNvPr>
            <p:cNvSpPr txBox="1"/>
            <p:nvPr/>
          </p:nvSpPr>
          <p:spPr>
            <a:xfrm>
              <a:off x="6228184" y="1749861"/>
              <a:ext cx="259228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Traditional</a:t>
              </a:r>
              <a:endParaRPr lang="ko-KR" altLang="en-US" sz="14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6710F97E-354A-1C64-0C0F-21EA3D7BA688}"/>
              </a:ext>
            </a:extLst>
          </p:cNvPr>
          <p:cNvGrpSpPr/>
          <p:nvPr/>
        </p:nvGrpSpPr>
        <p:grpSpPr>
          <a:xfrm>
            <a:off x="6051466" y="2715969"/>
            <a:ext cx="1433556" cy="926609"/>
            <a:chOff x="6228184" y="1749861"/>
            <a:chExt cx="2592288" cy="926609"/>
          </a:xfrm>
        </p:grpSpPr>
        <p:sp>
          <p:nvSpPr>
            <p:cNvPr id="14" name="TextBox 13">
              <a:extLst>
                <a:ext uri="{FF2B5EF4-FFF2-40B4-BE49-F238E27FC236}">
                  <a16:creationId xmlns:a16="http://schemas.microsoft.com/office/drawing/2014/main" id="{78CA16FE-D9D6-87BB-CD7E-E5AEFDC0B234}"/>
                </a:ext>
              </a:extLst>
            </p:cNvPr>
            <p:cNvSpPr txBox="1"/>
            <p:nvPr/>
          </p:nvSpPr>
          <p:spPr>
            <a:xfrm>
              <a:off x="6228184" y="2030139"/>
              <a:ext cx="2592288" cy="646331"/>
            </a:xfrm>
            <a:prstGeom prst="rect">
              <a:avLst/>
            </a:prstGeom>
            <a:noFill/>
          </p:spPr>
          <p:txBody>
            <a:bodyPr wrap="square" rtlCol="0">
              <a:spAutoFit/>
            </a:bodyPr>
            <a:lstStyle/>
            <a:p>
              <a:pPr algn="ctr"/>
              <a:r>
                <a:rPr lang="en-US" altLang="ko-KR" sz="1200" dirty="0">
                  <a:solidFill>
                    <a:schemeClr val="bg1"/>
                  </a:solidFill>
                  <a:cs typeface="Arial" pitchFamily="34" charset="0"/>
                </a:rPr>
                <a:t>TV ad to broadcast in Ramadan month</a:t>
              </a:r>
            </a:p>
          </p:txBody>
        </p:sp>
        <p:sp>
          <p:nvSpPr>
            <p:cNvPr id="15" name="TextBox 14">
              <a:extLst>
                <a:ext uri="{FF2B5EF4-FFF2-40B4-BE49-F238E27FC236}">
                  <a16:creationId xmlns:a16="http://schemas.microsoft.com/office/drawing/2014/main" id="{7925AEB5-B758-4B5A-8AA8-3AC3E9B06491}"/>
                </a:ext>
              </a:extLst>
            </p:cNvPr>
            <p:cNvSpPr txBox="1"/>
            <p:nvPr/>
          </p:nvSpPr>
          <p:spPr>
            <a:xfrm>
              <a:off x="6228184" y="1749861"/>
              <a:ext cx="259228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Tv ad</a:t>
              </a:r>
              <a:endParaRPr lang="ko-KR" altLang="en-US" sz="1400" b="1" dirty="0">
                <a:solidFill>
                  <a:schemeClr val="bg1"/>
                </a:solidFill>
                <a:cs typeface="Arial" pitchFamily="34" charset="0"/>
              </a:endParaRPr>
            </a:p>
          </p:txBody>
        </p:sp>
      </p:grpSp>
      <p:grpSp>
        <p:nvGrpSpPr>
          <p:cNvPr id="16" name="Group 15">
            <a:extLst>
              <a:ext uri="{FF2B5EF4-FFF2-40B4-BE49-F238E27FC236}">
                <a16:creationId xmlns:a16="http://schemas.microsoft.com/office/drawing/2014/main" id="{13EBD139-C5B7-CF95-BC87-CDB8DDD7202B}"/>
              </a:ext>
            </a:extLst>
          </p:cNvPr>
          <p:cNvGrpSpPr/>
          <p:nvPr/>
        </p:nvGrpSpPr>
        <p:grpSpPr>
          <a:xfrm>
            <a:off x="7455622" y="2715969"/>
            <a:ext cx="1433556" cy="1295941"/>
            <a:chOff x="6228184" y="1749861"/>
            <a:chExt cx="2592288" cy="1295941"/>
          </a:xfrm>
        </p:grpSpPr>
        <p:sp>
          <p:nvSpPr>
            <p:cNvPr id="17" name="TextBox 16">
              <a:extLst>
                <a:ext uri="{FF2B5EF4-FFF2-40B4-BE49-F238E27FC236}">
                  <a16:creationId xmlns:a16="http://schemas.microsoft.com/office/drawing/2014/main" id="{A3F44474-6785-6E2D-C074-30FF691A91A9}"/>
                </a:ext>
              </a:extLst>
            </p:cNvPr>
            <p:cNvSpPr txBox="1"/>
            <p:nvPr/>
          </p:nvSpPr>
          <p:spPr>
            <a:xfrm>
              <a:off x="6228184" y="2030139"/>
              <a:ext cx="2592288" cy="1015663"/>
            </a:xfrm>
            <a:prstGeom prst="rect">
              <a:avLst/>
            </a:prstGeom>
            <a:noFill/>
          </p:spPr>
          <p:txBody>
            <a:bodyPr wrap="square" rtlCol="0">
              <a:spAutoFit/>
            </a:bodyPr>
            <a:lstStyle/>
            <a:p>
              <a:pPr algn="ctr"/>
              <a:r>
                <a:rPr lang="en-US" altLang="ko-KR" sz="1200" dirty="0">
                  <a:solidFill>
                    <a:schemeClr val="bg1"/>
                  </a:solidFill>
                  <a:cs typeface="Arial" pitchFamily="34" charset="0"/>
                </a:rPr>
                <a:t>Social Media presence on Facebook, Instagram and TikTok </a:t>
              </a:r>
            </a:p>
          </p:txBody>
        </p:sp>
        <p:sp>
          <p:nvSpPr>
            <p:cNvPr id="18" name="TextBox 17">
              <a:extLst>
                <a:ext uri="{FF2B5EF4-FFF2-40B4-BE49-F238E27FC236}">
                  <a16:creationId xmlns:a16="http://schemas.microsoft.com/office/drawing/2014/main" id="{465C6176-C945-B16A-0780-16C0A3811020}"/>
                </a:ext>
              </a:extLst>
            </p:cNvPr>
            <p:cNvSpPr txBox="1"/>
            <p:nvPr/>
          </p:nvSpPr>
          <p:spPr>
            <a:xfrm>
              <a:off x="6228184" y="1749861"/>
              <a:ext cx="259228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Social Media</a:t>
              </a:r>
              <a:endParaRPr lang="ko-KR" altLang="en-US" sz="1400" b="1" dirty="0">
                <a:solidFill>
                  <a:schemeClr val="bg1"/>
                </a:solidFill>
                <a:cs typeface="Arial" pitchFamily="34" charset="0"/>
              </a:endParaRPr>
            </a:p>
          </p:txBody>
        </p:sp>
      </p:grpSp>
      <p:sp>
        <p:nvSpPr>
          <p:cNvPr id="19" name="Donut 39">
            <a:extLst>
              <a:ext uri="{FF2B5EF4-FFF2-40B4-BE49-F238E27FC236}">
                <a16:creationId xmlns:a16="http://schemas.microsoft.com/office/drawing/2014/main" id="{5192D405-2ECF-0C77-86BC-98B678CAD461}"/>
              </a:ext>
            </a:extLst>
          </p:cNvPr>
          <p:cNvSpPr/>
          <p:nvPr/>
        </p:nvSpPr>
        <p:spPr>
          <a:xfrm>
            <a:off x="7970334" y="2115146"/>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7">
            <a:extLst>
              <a:ext uri="{FF2B5EF4-FFF2-40B4-BE49-F238E27FC236}">
                <a16:creationId xmlns:a16="http://schemas.microsoft.com/office/drawing/2014/main" id="{884F0CE0-CEC7-BE73-582C-13D312F4F933}"/>
              </a:ext>
            </a:extLst>
          </p:cNvPr>
          <p:cNvSpPr/>
          <p:nvPr/>
        </p:nvSpPr>
        <p:spPr>
          <a:xfrm>
            <a:off x="6538175" y="2093947"/>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ound Same Side Corner Rectangle 8">
            <a:extLst>
              <a:ext uri="{FF2B5EF4-FFF2-40B4-BE49-F238E27FC236}">
                <a16:creationId xmlns:a16="http://schemas.microsoft.com/office/drawing/2014/main" id="{5E1ADC45-74FA-6DBE-C2E9-1485BC5BF748}"/>
              </a:ext>
            </a:extLst>
          </p:cNvPr>
          <p:cNvSpPr/>
          <p:nvPr/>
        </p:nvSpPr>
        <p:spPr>
          <a:xfrm>
            <a:off x="5186592" y="2115146"/>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2793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Introduction</a:t>
            </a:r>
            <a:endParaRPr lang="ko-KR" altLang="en-US" sz="3600" b="1" dirty="0">
              <a:solidFill>
                <a:schemeClr val="tx1">
                  <a:lumMod val="75000"/>
                  <a:lumOff val="25000"/>
                </a:schemeClr>
              </a:solidFill>
              <a:cs typeface="Arial" pitchFamily="34" charset="0"/>
            </a:endParaRPr>
          </a:p>
        </p:txBody>
      </p:sp>
      <p:sp>
        <p:nvSpPr>
          <p:cNvPr id="3" name="Text Placeholder 2">
            <a:extLst>
              <a:ext uri="{FF2B5EF4-FFF2-40B4-BE49-F238E27FC236}">
                <a16:creationId xmlns:a16="http://schemas.microsoft.com/office/drawing/2014/main" id="{6506453C-F74E-992A-E7E0-1F0153D5192B}"/>
              </a:ext>
            </a:extLst>
          </p:cNvPr>
          <p:cNvSpPr>
            <a:spLocks noGrp="1"/>
          </p:cNvSpPr>
          <p:nvPr>
            <p:ph type="body" sz="quarter" idx="11"/>
          </p:nvPr>
        </p:nvSpPr>
        <p:spPr/>
        <p:txBody>
          <a:bodyPr/>
          <a:lstStyle/>
          <a:p>
            <a:pPr lvl="0"/>
            <a:r>
              <a:rPr lang="en-US" altLang="ko-KR" sz="1400" dirty="0">
                <a:solidFill>
                  <a:schemeClr val="tx1">
                    <a:lumMod val="75000"/>
                    <a:lumOff val="25000"/>
                  </a:schemeClr>
                </a:solidFill>
                <a:cs typeface="Arial" pitchFamily="34" charset="0"/>
              </a:rPr>
              <a:t>Project Introduction</a:t>
            </a:r>
            <a:endParaRPr lang="en-US" altLang="ko-KR" dirty="0"/>
          </a:p>
        </p:txBody>
      </p:sp>
      <p:sp>
        <p:nvSpPr>
          <p:cNvPr id="4" name="TextBox 3">
            <a:extLst>
              <a:ext uri="{FF2B5EF4-FFF2-40B4-BE49-F238E27FC236}">
                <a16:creationId xmlns:a16="http://schemas.microsoft.com/office/drawing/2014/main" id="{46180840-6E51-EF7F-0F9C-164F40A81F9A}"/>
              </a:ext>
            </a:extLst>
          </p:cNvPr>
          <p:cNvSpPr txBox="1"/>
          <p:nvPr/>
        </p:nvSpPr>
        <p:spPr>
          <a:xfrm>
            <a:off x="467544" y="1131590"/>
            <a:ext cx="5112568" cy="2219454"/>
          </a:xfrm>
          <a:prstGeom prst="rect">
            <a:avLst/>
          </a:prstGeom>
          <a:noFill/>
        </p:spPr>
        <p:txBody>
          <a:bodyPr wrap="square" rtlCol="0">
            <a:spAutoFit/>
          </a:bodyPr>
          <a:lstStyle/>
          <a:p>
            <a:pPr marL="0" marR="0" algn="just">
              <a:lnSpc>
                <a:spcPct val="107000"/>
              </a:lnSpc>
              <a:spcBef>
                <a:spcPts val="800"/>
              </a:spcBef>
              <a:spcAft>
                <a:spcPts val="400"/>
              </a:spcAft>
            </a:pPr>
            <a:r>
              <a:rPr lang="en-GB"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Project Constrains:</a:t>
            </a:r>
          </a:p>
          <a:p>
            <a:pPr marL="0" marR="0" algn="just">
              <a:lnSpc>
                <a:spcPct val="107000"/>
              </a:lnSpc>
              <a:spcBef>
                <a:spcPts val="0"/>
              </a:spcBef>
              <a:spcAft>
                <a:spcPts val="800"/>
              </a:spcAft>
            </a:pPr>
            <a:r>
              <a:rPr lang="en-GB" sz="1800" kern="100" dirty="0">
                <a:effectLst/>
                <a:latin typeface="Aptos" panose="020B0004020202020204" pitchFamily="34" charset="0"/>
                <a:ea typeface="Aptos" panose="020B0004020202020204" pitchFamily="34" charset="0"/>
                <a:cs typeface="Arial" panose="020B0604020202020204" pitchFamily="34" charset="0"/>
              </a:rPr>
              <a:t>Strict 2-month timeline for achieving sales targets.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n-GB" sz="1800" kern="100" dirty="0">
                <a:effectLst/>
                <a:latin typeface="Aptos" panose="020B0004020202020204" pitchFamily="34" charset="0"/>
                <a:ea typeface="Aptos" panose="020B0004020202020204" pitchFamily="34" charset="0"/>
                <a:cs typeface="Arial" panose="020B0604020202020204" pitchFamily="34" charset="0"/>
              </a:rPr>
              <a:t>This project estimated budget is 9,500,000 EGP</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n-GB" sz="1800" kern="100" dirty="0">
                <a:effectLst/>
                <a:latin typeface="Aptos" panose="020B0004020202020204" pitchFamily="34" charset="0"/>
                <a:ea typeface="Aptos" panose="020B0004020202020204" pitchFamily="34" charset="0"/>
                <a:cs typeface="Arial" panose="020B0604020202020204" pitchFamily="34" charset="0"/>
              </a:rPr>
              <a:t> Marketing strategies must be adapted to Egypt’s  cultural and social context.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just">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Rectangle 6">
            <a:extLst>
              <a:ext uri="{FF2B5EF4-FFF2-40B4-BE49-F238E27FC236}">
                <a16:creationId xmlns:a16="http://schemas.microsoft.com/office/drawing/2014/main" id="{7A335493-61C5-9A80-B202-C59D9B8CF72E}"/>
              </a:ext>
            </a:extLst>
          </p:cNvPr>
          <p:cNvSpPr>
            <a:spLocks noChangeArrowheads="1"/>
          </p:cNvSpPr>
          <p:nvPr/>
        </p:nvSpPr>
        <p:spPr bwMode="auto">
          <a:xfrm>
            <a:off x="6781434" y="1197716"/>
            <a:ext cx="13827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2400" b="1" dirty="0">
                <a:solidFill>
                  <a:srgbClr val="FF0000"/>
                </a:solidFill>
                <a:latin typeface="Tahoma" panose="020B0604030504040204" pitchFamily="34" charset="0"/>
              </a:rPr>
              <a:t>Time</a:t>
            </a:r>
          </a:p>
        </p:txBody>
      </p:sp>
      <p:sp>
        <p:nvSpPr>
          <p:cNvPr id="6" name="AutoShape 7">
            <a:extLst>
              <a:ext uri="{FF2B5EF4-FFF2-40B4-BE49-F238E27FC236}">
                <a16:creationId xmlns:a16="http://schemas.microsoft.com/office/drawing/2014/main" id="{E9FA51A7-805D-864B-93C2-8B9532C18B1B}"/>
              </a:ext>
            </a:extLst>
          </p:cNvPr>
          <p:cNvSpPr>
            <a:spLocks noChangeArrowheads="1"/>
          </p:cNvSpPr>
          <p:nvPr/>
        </p:nvSpPr>
        <p:spPr bwMode="auto">
          <a:xfrm>
            <a:off x="6286049" y="1718417"/>
            <a:ext cx="2373548" cy="1904495"/>
          </a:xfrm>
          <a:prstGeom prst="triangle">
            <a:avLst>
              <a:gd name="adj" fmla="val 50000"/>
            </a:avLst>
          </a:prstGeom>
          <a:solidFill>
            <a:schemeClr val="accent1"/>
          </a:solidFill>
          <a:ln w="9525">
            <a:solidFill>
              <a:schemeClr val="tx1"/>
            </a:solidFill>
            <a:miter lim="800000"/>
            <a:headEnd/>
            <a:tailEnd/>
          </a:ln>
        </p:spPr>
        <p:txBody>
          <a:bodyPr wrap="none" anchor="ct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ar-EG" altLang="en-US" sz="1800">
              <a:latin typeface="Arial" panose="020B0604020202020204" pitchFamily="34" charset="0"/>
            </a:endParaRPr>
          </a:p>
        </p:txBody>
      </p:sp>
      <p:sp>
        <p:nvSpPr>
          <p:cNvPr id="7" name="Rectangle 9">
            <a:extLst>
              <a:ext uri="{FF2B5EF4-FFF2-40B4-BE49-F238E27FC236}">
                <a16:creationId xmlns:a16="http://schemas.microsoft.com/office/drawing/2014/main" id="{531043B2-D798-2886-DFC4-4614BC067459}"/>
              </a:ext>
            </a:extLst>
          </p:cNvPr>
          <p:cNvSpPr>
            <a:spLocks noChangeArrowheads="1"/>
          </p:cNvSpPr>
          <p:nvPr/>
        </p:nvSpPr>
        <p:spPr bwMode="auto">
          <a:xfrm>
            <a:off x="7668344" y="3622912"/>
            <a:ext cx="17179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2400" b="1" dirty="0">
                <a:solidFill>
                  <a:srgbClr val="FF0000"/>
                </a:solidFill>
                <a:latin typeface="Tahoma" panose="020B0604030504040204" pitchFamily="34" charset="0"/>
              </a:rPr>
              <a:t>Quality</a:t>
            </a:r>
          </a:p>
        </p:txBody>
      </p:sp>
      <p:sp>
        <p:nvSpPr>
          <p:cNvPr id="8" name="Rectangle 10">
            <a:extLst>
              <a:ext uri="{FF2B5EF4-FFF2-40B4-BE49-F238E27FC236}">
                <a16:creationId xmlns:a16="http://schemas.microsoft.com/office/drawing/2014/main" id="{5C3E1687-FF83-A36C-98A9-8DF02B5D2767}"/>
              </a:ext>
            </a:extLst>
          </p:cNvPr>
          <p:cNvSpPr>
            <a:spLocks noChangeArrowheads="1"/>
          </p:cNvSpPr>
          <p:nvPr/>
        </p:nvSpPr>
        <p:spPr bwMode="auto">
          <a:xfrm>
            <a:off x="5291264" y="3622912"/>
            <a:ext cx="1313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2400" b="1" dirty="0">
                <a:solidFill>
                  <a:srgbClr val="FF0000"/>
                </a:solidFill>
                <a:latin typeface="Tahoma" panose="020B0604030504040204" pitchFamily="34" charset="0"/>
              </a:rPr>
              <a:t>Cost</a:t>
            </a:r>
          </a:p>
        </p:txBody>
      </p:sp>
      <p:sp>
        <p:nvSpPr>
          <p:cNvPr id="9" name="Oval 8">
            <a:extLst>
              <a:ext uri="{FF2B5EF4-FFF2-40B4-BE49-F238E27FC236}">
                <a16:creationId xmlns:a16="http://schemas.microsoft.com/office/drawing/2014/main" id="{933EA77B-8A3D-ADBD-2E74-4B98830C025C}"/>
              </a:ext>
            </a:extLst>
          </p:cNvPr>
          <p:cNvSpPr>
            <a:spLocks noChangeArrowheads="1"/>
          </p:cNvSpPr>
          <p:nvPr/>
        </p:nvSpPr>
        <p:spPr bwMode="auto">
          <a:xfrm>
            <a:off x="6884400" y="2341367"/>
            <a:ext cx="1224788" cy="1163473"/>
          </a:xfrm>
          <a:prstGeom prst="ellipse">
            <a:avLst/>
          </a:prstGeom>
          <a:solidFill>
            <a:schemeClr val="accent4">
              <a:lumMod val="60000"/>
              <a:lumOff val="40000"/>
            </a:schemeClr>
          </a:solidFill>
          <a:ln w="9525">
            <a:solidFill>
              <a:schemeClr val="tx1"/>
            </a:solidFill>
            <a:miter lim="800000"/>
            <a:headEnd/>
            <a:tailEnd/>
          </a:ln>
        </p:spPr>
        <p:txBody>
          <a:bodyPr wrap="none" anchor="ct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2400" b="1" dirty="0">
                <a:solidFill>
                  <a:srgbClr val="FF0000"/>
                </a:solidFill>
                <a:latin typeface="Tahoma" panose="020B0604030504040204" pitchFamily="34" charset="0"/>
              </a:rPr>
              <a:t>Scope</a:t>
            </a:r>
          </a:p>
        </p:txBody>
      </p:sp>
    </p:spTree>
    <p:extLst>
      <p:ext uri="{BB962C8B-B14F-4D97-AF65-F5344CB8AC3E}">
        <p14:creationId xmlns:p14="http://schemas.microsoft.com/office/powerpoint/2010/main" val="90761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Introduction</a:t>
            </a:r>
            <a:endParaRPr lang="ko-KR" altLang="en-US" sz="3600" b="1" dirty="0">
              <a:solidFill>
                <a:schemeClr val="tx1">
                  <a:lumMod val="75000"/>
                  <a:lumOff val="25000"/>
                </a:schemeClr>
              </a:solidFill>
              <a:cs typeface="Arial" pitchFamily="34" charset="0"/>
            </a:endParaRPr>
          </a:p>
        </p:txBody>
      </p:sp>
      <p:sp>
        <p:nvSpPr>
          <p:cNvPr id="3" name="Text Placeholder 2">
            <a:extLst>
              <a:ext uri="{FF2B5EF4-FFF2-40B4-BE49-F238E27FC236}">
                <a16:creationId xmlns:a16="http://schemas.microsoft.com/office/drawing/2014/main" id="{6506453C-F74E-992A-E7E0-1F0153D5192B}"/>
              </a:ext>
            </a:extLst>
          </p:cNvPr>
          <p:cNvSpPr>
            <a:spLocks noGrp="1"/>
          </p:cNvSpPr>
          <p:nvPr>
            <p:ph type="body" sz="quarter" idx="11"/>
          </p:nvPr>
        </p:nvSpPr>
        <p:spPr/>
        <p:txBody>
          <a:bodyPr/>
          <a:lstStyle/>
          <a:p>
            <a:pPr lvl="0"/>
            <a:r>
              <a:rPr lang="en-US" altLang="ko-KR" sz="1400" dirty="0">
                <a:solidFill>
                  <a:schemeClr val="tx1">
                    <a:lumMod val="75000"/>
                    <a:lumOff val="25000"/>
                  </a:schemeClr>
                </a:solidFill>
                <a:cs typeface="Arial" pitchFamily="34" charset="0"/>
              </a:rPr>
              <a:t>Project </a:t>
            </a:r>
            <a:r>
              <a:rPr lang="en-US" altLang="ko-KR" dirty="0"/>
              <a:t>Initiation</a:t>
            </a:r>
          </a:p>
        </p:txBody>
      </p:sp>
      <p:sp>
        <p:nvSpPr>
          <p:cNvPr id="4" name="TextBox 3">
            <a:extLst>
              <a:ext uri="{FF2B5EF4-FFF2-40B4-BE49-F238E27FC236}">
                <a16:creationId xmlns:a16="http://schemas.microsoft.com/office/drawing/2014/main" id="{46180840-6E51-EF7F-0F9C-164F40A81F9A}"/>
              </a:ext>
            </a:extLst>
          </p:cNvPr>
          <p:cNvSpPr txBox="1"/>
          <p:nvPr/>
        </p:nvSpPr>
        <p:spPr>
          <a:xfrm>
            <a:off x="467544" y="1131590"/>
            <a:ext cx="5112568" cy="378565"/>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Stakeholders Register Sample</a:t>
            </a:r>
          </a:p>
        </p:txBody>
      </p:sp>
      <p:pic>
        <p:nvPicPr>
          <p:cNvPr id="11" name="Picture 10">
            <a:extLst>
              <a:ext uri="{FF2B5EF4-FFF2-40B4-BE49-F238E27FC236}">
                <a16:creationId xmlns:a16="http://schemas.microsoft.com/office/drawing/2014/main" id="{F2320ED3-3F5F-363A-6487-627A31B10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62" y="1654171"/>
            <a:ext cx="8964276" cy="2726179"/>
          </a:xfrm>
          <a:prstGeom prst="rect">
            <a:avLst/>
          </a:prstGeom>
        </p:spPr>
      </p:pic>
    </p:spTree>
    <p:extLst>
      <p:ext uri="{BB962C8B-B14F-4D97-AF65-F5344CB8AC3E}">
        <p14:creationId xmlns:p14="http://schemas.microsoft.com/office/powerpoint/2010/main" val="115704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93DE9-A5DD-AD57-69F0-FDD21F1A6F05}"/>
              </a:ext>
            </a:extLst>
          </p:cNvPr>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Introduction</a:t>
            </a:r>
            <a:endParaRPr lang="ko-KR" altLang="en-US" sz="3600" b="1" dirty="0">
              <a:solidFill>
                <a:schemeClr val="tx1">
                  <a:lumMod val="75000"/>
                  <a:lumOff val="25000"/>
                </a:schemeClr>
              </a:solidFill>
              <a:cs typeface="Arial" pitchFamily="34" charset="0"/>
            </a:endParaRPr>
          </a:p>
        </p:txBody>
      </p:sp>
      <p:sp>
        <p:nvSpPr>
          <p:cNvPr id="3" name="Text Placeholder 2">
            <a:extLst>
              <a:ext uri="{FF2B5EF4-FFF2-40B4-BE49-F238E27FC236}">
                <a16:creationId xmlns:a16="http://schemas.microsoft.com/office/drawing/2014/main" id="{6506453C-F74E-992A-E7E0-1F0153D5192B}"/>
              </a:ext>
            </a:extLst>
          </p:cNvPr>
          <p:cNvSpPr>
            <a:spLocks noGrp="1"/>
          </p:cNvSpPr>
          <p:nvPr>
            <p:ph type="body" sz="quarter" idx="11"/>
          </p:nvPr>
        </p:nvSpPr>
        <p:spPr/>
        <p:txBody>
          <a:bodyPr/>
          <a:lstStyle/>
          <a:p>
            <a:pPr lvl="0"/>
            <a:r>
              <a:rPr lang="en-US" altLang="ko-KR" sz="1400" dirty="0">
                <a:solidFill>
                  <a:schemeClr val="tx1">
                    <a:lumMod val="75000"/>
                    <a:lumOff val="25000"/>
                  </a:schemeClr>
                </a:solidFill>
                <a:cs typeface="Arial" pitchFamily="34" charset="0"/>
              </a:rPr>
              <a:t>Project </a:t>
            </a:r>
            <a:r>
              <a:rPr lang="en-US" altLang="ko-KR" dirty="0"/>
              <a:t>Initiation</a:t>
            </a:r>
          </a:p>
        </p:txBody>
      </p:sp>
      <p:sp>
        <p:nvSpPr>
          <p:cNvPr id="4" name="TextBox 3">
            <a:extLst>
              <a:ext uri="{FF2B5EF4-FFF2-40B4-BE49-F238E27FC236}">
                <a16:creationId xmlns:a16="http://schemas.microsoft.com/office/drawing/2014/main" id="{46180840-6E51-EF7F-0F9C-164F40A81F9A}"/>
              </a:ext>
            </a:extLst>
          </p:cNvPr>
          <p:cNvSpPr txBox="1"/>
          <p:nvPr/>
        </p:nvSpPr>
        <p:spPr>
          <a:xfrm>
            <a:off x="467544" y="1131590"/>
            <a:ext cx="5112568" cy="378565"/>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WBS</a:t>
            </a:r>
          </a:p>
        </p:txBody>
      </p:sp>
      <p:sp>
        <p:nvSpPr>
          <p:cNvPr id="5" name="Rectangle: Rounded Corners 4">
            <a:extLst>
              <a:ext uri="{FF2B5EF4-FFF2-40B4-BE49-F238E27FC236}">
                <a16:creationId xmlns:a16="http://schemas.microsoft.com/office/drawing/2014/main" id="{D3B44A1C-1E27-7E36-4B81-6EBD57E64568}"/>
              </a:ext>
            </a:extLst>
          </p:cNvPr>
          <p:cNvSpPr/>
          <p:nvPr/>
        </p:nvSpPr>
        <p:spPr>
          <a:xfrm>
            <a:off x="3517199" y="1089175"/>
            <a:ext cx="2278937" cy="11225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ptos" panose="020B0004020202020204" pitchFamily="34" charset="0"/>
                <a:ea typeface="Aptos" panose="020B0004020202020204" pitchFamily="34" charset="0"/>
              </a:rPr>
              <a:t>The marketing Project </a:t>
            </a:r>
            <a:r>
              <a:rPr lang="en-GB" sz="1600" dirty="0">
                <a:effectLst/>
                <a:latin typeface="Aptos" panose="020B0004020202020204" pitchFamily="34" charset="0"/>
                <a:ea typeface="Aptos" panose="020B0004020202020204" pitchFamily="34" charset="0"/>
                <a:cs typeface="Arial" panose="020B0604020202020204" pitchFamily="34" charset="0"/>
              </a:rPr>
              <a:t>Egyptian Oriental          Food Restaurant          Chain Bayt Gedi</a:t>
            </a:r>
            <a:endParaRPr lang="en-US" altLang="ko-KR" sz="3200" dirty="0"/>
          </a:p>
        </p:txBody>
      </p:sp>
      <p:cxnSp>
        <p:nvCxnSpPr>
          <p:cNvPr id="7" name="Straight Connector 6">
            <a:extLst>
              <a:ext uri="{FF2B5EF4-FFF2-40B4-BE49-F238E27FC236}">
                <a16:creationId xmlns:a16="http://schemas.microsoft.com/office/drawing/2014/main" id="{47FFC224-EEA9-1605-40C0-90B7D788908C}"/>
              </a:ext>
            </a:extLst>
          </p:cNvPr>
          <p:cNvCxnSpPr>
            <a:cxnSpLocks/>
          </p:cNvCxnSpPr>
          <p:nvPr/>
        </p:nvCxnSpPr>
        <p:spPr>
          <a:xfrm>
            <a:off x="4661258" y="2209371"/>
            <a:ext cx="0" cy="36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57C02A-CEE3-8885-92A7-5ED75F89D506}"/>
              </a:ext>
            </a:extLst>
          </p:cNvPr>
          <p:cNvCxnSpPr/>
          <p:nvPr/>
        </p:nvCxnSpPr>
        <p:spPr>
          <a:xfrm flipH="1">
            <a:off x="1475656" y="2571750"/>
            <a:ext cx="3060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DE56CD-4191-3534-3756-B05B320945C8}"/>
              </a:ext>
            </a:extLst>
          </p:cNvPr>
          <p:cNvCxnSpPr/>
          <p:nvPr/>
        </p:nvCxnSpPr>
        <p:spPr>
          <a:xfrm>
            <a:off x="4512486" y="2571750"/>
            <a:ext cx="3299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BF9BFE-37AF-8FD4-A8F1-BC80148FA185}"/>
              </a:ext>
            </a:extLst>
          </p:cNvPr>
          <p:cNvCxnSpPr/>
          <p:nvPr/>
        </p:nvCxnSpPr>
        <p:spPr>
          <a:xfrm>
            <a:off x="1475656" y="2571750"/>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4D95A9-7615-3B8D-1764-A7A2DCE912FA}"/>
              </a:ext>
            </a:extLst>
          </p:cNvPr>
          <p:cNvCxnSpPr>
            <a:cxnSpLocks/>
          </p:cNvCxnSpPr>
          <p:nvPr/>
        </p:nvCxnSpPr>
        <p:spPr>
          <a:xfrm>
            <a:off x="4661258" y="2590275"/>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B0D21F-7113-2610-433C-F2765549C821}"/>
              </a:ext>
            </a:extLst>
          </p:cNvPr>
          <p:cNvCxnSpPr>
            <a:cxnSpLocks/>
          </p:cNvCxnSpPr>
          <p:nvPr/>
        </p:nvCxnSpPr>
        <p:spPr>
          <a:xfrm>
            <a:off x="7812360" y="2571750"/>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AF490EFE-7714-80B4-5A0B-5CDE8E034F1E}"/>
              </a:ext>
            </a:extLst>
          </p:cNvPr>
          <p:cNvSpPr/>
          <p:nvPr/>
        </p:nvSpPr>
        <p:spPr>
          <a:xfrm>
            <a:off x="572549" y="2715766"/>
            <a:ext cx="1875216" cy="5575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800" b="1" dirty="0">
                <a:solidFill>
                  <a:schemeClr val="bg1"/>
                </a:solidFill>
                <a:cs typeface="Arial" pitchFamily="34" charset="0"/>
              </a:rPr>
              <a:t>Traditional Ads</a:t>
            </a:r>
            <a:endParaRPr lang="en-US" dirty="0"/>
          </a:p>
        </p:txBody>
      </p:sp>
      <p:sp>
        <p:nvSpPr>
          <p:cNvPr id="27" name="Rectangle: Rounded Corners 26">
            <a:extLst>
              <a:ext uri="{FF2B5EF4-FFF2-40B4-BE49-F238E27FC236}">
                <a16:creationId xmlns:a16="http://schemas.microsoft.com/office/drawing/2014/main" id="{E457B154-9DFF-20F5-D36E-811D9B1B5569}"/>
              </a:ext>
            </a:extLst>
          </p:cNvPr>
          <p:cNvSpPr/>
          <p:nvPr/>
        </p:nvSpPr>
        <p:spPr>
          <a:xfrm>
            <a:off x="3658476" y="2734291"/>
            <a:ext cx="1968327" cy="5297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800" b="1" dirty="0">
                <a:solidFill>
                  <a:schemeClr val="bg1"/>
                </a:solidFill>
                <a:cs typeface="Arial" pitchFamily="34" charset="0"/>
              </a:rPr>
              <a:t>Tv ad</a:t>
            </a:r>
            <a:endParaRPr lang="ko-KR" altLang="en-US" sz="1800" b="1" dirty="0">
              <a:solidFill>
                <a:schemeClr val="bg1"/>
              </a:solidFill>
              <a:cs typeface="Arial" pitchFamily="34" charset="0"/>
            </a:endParaRPr>
          </a:p>
        </p:txBody>
      </p:sp>
      <p:sp>
        <p:nvSpPr>
          <p:cNvPr id="28" name="Rectangle: Rounded Corners 27">
            <a:extLst>
              <a:ext uri="{FF2B5EF4-FFF2-40B4-BE49-F238E27FC236}">
                <a16:creationId xmlns:a16="http://schemas.microsoft.com/office/drawing/2014/main" id="{0D74631C-651B-E579-730A-73FBD5C524AB}"/>
              </a:ext>
            </a:extLst>
          </p:cNvPr>
          <p:cNvSpPr/>
          <p:nvPr/>
        </p:nvSpPr>
        <p:spPr>
          <a:xfrm>
            <a:off x="6837514" y="2739428"/>
            <a:ext cx="1968327" cy="5575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800" b="1" dirty="0">
                <a:solidFill>
                  <a:schemeClr val="bg1"/>
                </a:solidFill>
                <a:cs typeface="Arial" pitchFamily="34" charset="0"/>
              </a:rPr>
              <a:t>Social Media</a:t>
            </a:r>
            <a:endParaRPr lang="ko-KR" altLang="en-US" sz="1800" b="1" dirty="0">
              <a:solidFill>
                <a:schemeClr val="bg1"/>
              </a:solidFill>
              <a:cs typeface="Arial" pitchFamily="34" charset="0"/>
            </a:endParaRPr>
          </a:p>
        </p:txBody>
      </p:sp>
      <p:cxnSp>
        <p:nvCxnSpPr>
          <p:cNvPr id="30" name="Straight Arrow Connector 29">
            <a:extLst>
              <a:ext uri="{FF2B5EF4-FFF2-40B4-BE49-F238E27FC236}">
                <a16:creationId xmlns:a16="http://schemas.microsoft.com/office/drawing/2014/main" id="{411C8CE3-C663-AFDB-8FE2-854450645489}"/>
              </a:ext>
            </a:extLst>
          </p:cNvPr>
          <p:cNvCxnSpPr>
            <a:stCxn id="26" idx="2"/>
          </p:cNvCxnSpPr>
          <p:nvPr/>
        </p:nvCxnSpPr>
        <p:spPr>
          <a:xfrm flipH="1">
            <a:off x="971600" y="3273304"/>
            <a:ext cx="538557" cy="378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D42431-3AC0-9603-BFEF-8FD146AD675F}"/>
              </a:ext>
            </a:extLst>
          </p:cNvPr>
          <p:cNvCxnSpPr>
            <a:cxnSpLocks/>
            <a:stCxn id="26" idx="2"/>
          </p:cNvCxnSpPr>
          <p:nvPr/>
        </p:nvCxnSpPr>
        <p:spPr>
          <a:xfrm>
            <a:off x="1510157" y="3273304"/>
            <a:ext cx="541563" cy="378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79DE370A-6A25-2517-5694-DDCCB22BA99D}"/>
              </a:ext>
            </a:extLst>
          </p:cNvPr>
          <p:cNvSpPr/>
          <p:nvPr/>
        </p:nvSpPr>
        <p:spPr>
          <a:xfrm>
            <a:off x="250016" y="3733141"/>
            <a:ext cx="1225640" cy="5575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cs typeface="Arial" pitchFamily="34" charset="0"/>
              </a:rPr>
              <a:t>Brochures</a:t>
            </a:r>
            <a:endParaRPr lang="en-US" sz="1400" dirty="0"/>
          </a:p>
        </p:txBody>
      </p:sp>
      <p:sp>
        <p:nvSpPr>
          <p:cNvPr id="36" name="Rectangle: Rounded Corners 35">
            <a:extLst>
              <a:ext uri="{FF2B5EF4-FFF2-40B4-BE49-F238E27FC236}">
                <a16:creationId xmlns:a16="http://schemas.microsoft.com/office/drawing/2014/main" id="{FCF6564E-3333-A57D-33C7-45C2BD648D21}"/>
              </a:ext>
            </a:extLst>
          </p:cNvPr>
          <p:cNvSpPr/>
          <p:nvPr/>
        </p:nvSpPr>
        <p:spPr>
          <a:xfrm>
            <a:off x="1711553" y="3717988"/>
            <a:ext cx="1225640" cy="5575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cs typeface="Arial" pitchFamily="34" charset="0"/>
              </a:rPr>
              <a:t>Street Signs</a:t>
            </a:r>
            <a:endParaRPr lang="en-US" sz="1400" dirty="0"/>
          </a:p>
        </p:txBody>
      </p:sp>
      <p:cxnSp>
        <p:nvCxnSpPr>
          <p:cNvPr id="37" name="Straight Arrow Connector 36">
            <a:extLst>
              <a:ext uri="{FF2B5EF4-FFF2-40B4-BE49-F238E27FC236}">
                <a16:creationId xmlns:a16="http://schemas.microsoft.com/office/drawing/2014/main" id="{6DFDA848-DCBF-5230-2752-2752AEFD6657}"/>
              </a:ext>
            </a:extLst>
          </p:cNvPr>
          <p:cNvCxnSpPr>
            <a:cxnSpLocks/>
          </p:cNvCxnSpPr>
          <p:nvPr/>
        </p:nvCxnSpPr>
        <p:spPr>
          <a:xfrm>
            <a:off x="4661258" y="3271623"/>
            <a:ext cx="0" cy="380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0025AF13-849A-E8C7-ECB0-A39C6A9ACF44}"/>
              </a:ext>
            </a:extLst>
          </p:cNvPr>
          <p:cNvSpPr/>
          <p:nvPr/>
        </p:nvSpPr>
        <p:spPr>
          <a:xfrm>
            <a:off x="4048438" y="3753471"/>
            <a:ext cx="1225640" cy="5575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cs typeface="Arial" pitchFamily="34" charset="0"/>
              </a:rPr>
              <a:t>Ramadan Ad</a:t>
            </a:r>
            <a:endParaRPr lang="en-US" sz="1400" dirty="0"/>
          </a:p>
        </p:txBody>
      </p:sp>
      <p:cxnSp>
        <p:nvCxnSpPr>
          <p:cNvPr id="41" name="Straight Arrow Connector 40">
            <a:extLst>
              <a:ext uri="{FF2B5EF4-FFF2-40B4-BE49-F238E27FC236}">
                <a16:creationId xmlns:a16="http://schemas.microsoft.com/office/drawing/2014/main" id="{1FABDB18-B980-01DD-4072-BB3AC1F05295}"/>
              </a:ext>
            </a:extLst>
          </p:cNvPr>
          <p:cNvCxnSpPr/>
          <p:nvPr/>
        </p:nvCxnSpPr>
        <p:spPr>
          <a:xfrm flipH="1">
            <a:off x="7334220" y="3323264"/>
            <a:ext cx="538557" cy="378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E67C22F-2CCC-F315-3D82-A8F0B75793ED}"/>
              </a:ext>
            </a:extLst>
          </p:cNvPr>
          <p:cNvCxnSpPr>
            <a:cxnSpLocks/>
          </p:cNvCxnSpPr>
          <p:nvPr/>
        </p:nvCxnSpPr>
        <p:spPr>
          <a:xfrm>
            <a:off x="7872777" y="3323264"/>
            <a:ext cx="541563" cy="378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9E1EEB11-5C43-37C5-762E-D02ACA4ABA63}"/>
              </a:ext>
            </a:extLst>
          </p:cNvPr>
          <p:cNvSpPr/>
          <p:nvPr/>
        </p:nvSpPr>
        <p:spPr>
          <a:xfrm>
            <a:off x="6444208" y="3742404"/>
            <a:ext cx="1225640" cy="5575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cs typeface="Arial" pitchFamily="34" charset="0"/>
              </a:rPr>
              <a:t>SM Ads</a:t>
            </a:r>
            <a:endParaRPr lang="en-US" sz="1400" dirty="0"/>
          </a:p>
        </p:txBody>
      </p:sp>
      <p:sp>
        <p:nvSpPr>
          <p:cNvPr id="44" name="Rectangle: Rounded Corners 43">
            <a:extLst>
              <a:ext uri="{FF2B5EF4-FFF2-40B4-BE49-F238E27FC236}">
                <a16:creationId xmlns:a16="http://schemas.microsoft.com/office/drawing/2014/main" id="{8A50D0D8-6DBD-C0E8-E3BE-BBBE5723A934}"/>
              </a:ext>
            </a:extLst>
          </p:cNvPr>
          <p:cNvSpPr/>
          <p:nvPr/>
        </p:nvSpPr>
        <p:spPr>
          <a:xfrm>
            <a:off x="7906219" y="3753471"/>
            <a:ext cx="1225640" cy="5575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cs typeface="Arial" pitchFamily="34" charset="0"/>
              </a:rPr>
              <a:t>Influencers</a:t>
            </a:r>
            <a:endParaRPr lang="en-US" sz="1400" dirty="0"/>
          </a:p>
        </p:txBody>
      </p:sp>
    </p:spTree>
    <p:extLst>
      <p:ext uri="{BB962C8B-B14F-4D97-AF65-F5344CB8AC3E}">
        <p14:creationId xmlns:p14="http://schemas.microsoft.com/office/powerpoint/2010/main" val="373906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600" b="1" dirty="0">
                <a:solidFill>
                  <a:schemeClr val="tx1">
                    <a:lumMod val="75000"/>
                    <a:lumOff val="25000"/>
                  </a:schemeClr>
                </a:solidFill>
                <a:cs typeface="Arial" pitchFamily="34" charset="0"/>
              </a:rPr>
              <a:t>Project Details</a:t>
            </a:r>
            <a:endParaRPr lang="ko-KR" altLang="en-US" sz="3600" b="1" dirty="0">
              <a:solidFill>
                <a:schemeClr val="tx1">
                  <a:lumMod val="75000"/>
                  <a:lumOff val="25000"/>
                </a:schemeClr>
              </a:solidFill>
              <a:cs typeface="Arial" pitchFamily="34" charset="0"/>
            </a:endParaRPr>
          </a:p>
        </p:txBody>
      </p:sp>
      <p:sp>
        <p:nvSpPr>
          <p:cNvPr id="3" name="Text Placeholder 2"/>
          <p:cNvSpPr>
            <a:spLocks noGrp="1"/>
          </p:cNvSpPr>
          <p:nvPr>
            <p:ph type="body" sz="quarter" idx="11"/>
          </p:nvPr>
        </p:nvSpPr>
        <p:spPr/>
        <p:txBody>
          <a:bodyPr/>
          <a:lstStyle/>
          <a:p>
            <a:r>
              <a:rPr lang="en-US" altLang="ko-KR" sz="1400" dirty="0">
                <a:solidFill>
                  <a:schemeClr val="tx1">
                    <a:lumMod val="75000"/>
                    <a:lumOff val="25000"/>
                  </a:schemeClr>
                </a:solidFill>
                <a:cs typeface="Arial" pitchFamily="34" charset="0"/>
              </a:rPr>
              <a:t>Project Management Plan</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516490855"/>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1749</TotalTime>
  <Words>711</Words>
  <Application>Microsoft Office PowerPoint</Application>
  <PresentationFormat>On-screen Show (16:9)</PresentationFormat>
  <Paragraphs>128</Paragraphs>
  <Slides>23</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23</vt:i4>
      </vt:variant>
    </vt:vector>
  </HeadingPairs>
  <TitlesOfParts>
    <vt:vector size="35" baseType="lpstr">
      <vt:lpstr>Arial Unicode MS</vt:lpstr>
      <vt:lpstr>맑은 고딕</vt:lpstr>
      <vt:lpstr>Aptos</vt:lpstr>
      <vt:lpstr>Aptos Display</vt:lpstr>
      <vt:lpstr>Arial</vt:lpstr>
      <vt:lpstr>Calibri</vt:lpstr>
      <vt:lpstr>Courier New</vt:lpstr>
      <vt:lpstr>Tahoma</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sara</cp:lastModifiedBy>
  <cp:revision>93</cp:revision>
  <dcterms:created xsi:type="dcterms:W3CDTF">2016-12-05T23:26:54Z</dcterms:created>
  <dcterms:modified xsi:type="dcterms:W3CDTF">2024-10-20T17:16:53Z</dcterms:modified>
</cp:coreProperties>
</file>