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65" r:id="rId4"/>
    <p:sldId id="258" r:id="rId5"/>
    <p:sldId id="266" r:id="rId6"/>
    <p:sldId id="257" r:id="rId7"/>
    <p:sldId id="267" r:id="rId8"/>
    <p:sldId id="275" r:id="rId9"/>
    <p:sldId id="992" r:id="rId10"/>
    <p:sldId id="993" r:id="rId11"/>
    <p:sldId id="994" r:id="rId12"/>
    <p:sldId id="995" r:id="rId13"/>
    <p:sldId id="260" r:id="rId14"/>
    <p:sldId id="262" r:id="rId15"/>
    <p:sldId id="996" r:id="rId16"/>
    <p:sldId id="999" r:id="rId17"/>
    <p:sldId id="1000" r:id="rId18"/>
    <p:sldId id="1001" r:id="rId19"/>
    <p:sldId id="1002" r:id="rId20"/>
    <p:sldId id="1003" r:id="rId21"/>
    <p:sldId id="1004" r:id="rId22"/>
    <p:sldId id="99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1F1722A-0846-4291-A4B6-D64E3CD4974B}">
          <p14:sldIdLst>
            <p14:sldId id="256"/>
          </p14:sldIdLst>
        </p14:section>
        <p14:section name="Theory + Spec" id="{5F65F4A1-8567-4278-A375-575CAAEAEE77}">
          <p14:sldIdLst>
            <p14:sldId id="264"/>
            <p14:sldId id="265"/>
            <p14:sldId id="258"/>
            <p14:sldId id="266"/>
          </p14:sldIdLst>
        </p14:section>
        <p14:section name="Project Overview" id="{5998AB90-AAE1-43D9-9C81-F50B2EFF4BBB}">
          <p14:sldIdLst>
            <p14:sldId id="257"/>
            <p14:sldId id="267"/>
          </p14:sldIdLst>
        </p14:section>
        <p14:section name="Workflow - HLS" id="{6EDA54B8-A646-4153-8323-B9B439BAE2A4}">
          <p14:sldIdLst>
            <p14:sldId id="275"/>
            <p14:sldId id="992"/>
            <p14:sldId id="993"/>
            <p14:sldId id="994"/>
            <p14:sldId id="995"/>
          </p14:sldIdLst>
        </p14:section>
        <p14:section name="Workflow - RTL" id="{B5A6BF9A-1CFE-472F-9366-15C1089C9672}">
          <p14:sldIdLst>
            <p14:sldId id="260"/>
            <p14:sldId id="262"/>
          </p14:sldIdLst>
        </p14:section>
        <p14:section name="Simulations - HLS + RTL" id="{86A7D718-694A-4457-AE67-84EB3D1CAC87}">
          <p14:sldIdLst>
            <p14:sldId id="996"/>
          </p14:sldIdLst>
        </p14:section>
        <p14:section name="Synthesis + Implementation" id="{D2FCA566-52B6-4264-ADFE-930F1704A09E}">
          <p14:sldIdLst>
            <p14:sldId id="999"/>
            <p14:sldId id="1000"/>
            <p14:sldId id="1001"/>
            <p14:sldId id="1002"/>
          </p14:sldIdLst>
        </p14:section>
        <p14:section name="Demonstration" id="{88C2D422-E140-443D-B832-F247D4AD81A8}">
          <p14:sldIdLst>
            <p14:sldId id="1003"/>
          </p14:sldIdLst>
        </p14:section>
        <p14:section name="Future Work" id="{3CFDBF35-B42E-4CA3-A7A5-F2A2581178F2}">
          <p14:sldIdLst>
            <p14:sldId id="1004"/>
            <p14:sldId id="9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F8600"/>
    <a:srgbClr val="38761D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987" autoAdjust="0"/>
  </p:normalViewPr>
  <p:slideViewPr>
    <p:cSldViewPr snapToGrid="0">
      <p:cViewPr varScale="1">
        <p:scale>
          <a:sx n="99" d="100"/>
          <a:sy n="99" d="100"/>
        </p:scale>
        <p:origin x="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37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85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65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b4b47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b4b47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5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0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16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31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114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52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24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53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ba61d3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ba61d3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1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4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4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5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Final Project</a:t>
            </a:r>
            <a:endParaRPr sz="2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Neural Network Inference on FPGA</a:t>
            </a:r>
            <a:endParaRPr sz="3855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IP Integration in Vivado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4: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Block Diagram for the Mini-ITX board with the HLS IP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DMA interface between the PS and the Neural Network IP, design synthesizes without errors.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We load a testing image on the PS, place it inside a DMA buffer, which is then read by the NN IP block on the PL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bitstream can be loaded dynamically on the hard processor</a:t>
            </a:r>
          </a:p>
          <a:p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799C2-9ADB-5748-6EC6-6B070A1FAD6E}"/>
              </a:ext>
            </a:extLst>
          </p:cNvPr>
          <p:cNvGrpSpPr/>
          <p:nvPr/>
        </p:nvGrpSpPr>
        <p:grpSpPr>
          <a:xfrm>
            <a:off x="233887" y="2711037"/>
            <a:ext cx="4720262" cy="2295542"/>
            <a:chOff x="535369" y="3153497"/>
            <a:chExt cx="6293683" cy="30607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D5903D-8A2A-F9B0-7318-7FA325A4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7" y="3691780"/>
              <a:ext cx="6058425" cy="2522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EC046E-B378-ACBD-F98E-98652A4AEE59}"/>
                </a:ext>
              </a:extLst>
            </p:cNvPr>
            <p:cNvCxnSpPr/>
            <p:nvPr/>
          </p:nvCxnSpPr>
          <p:spPr>
            <a:xfrm>
              <a:off x="2043430" y="3429000"/>
              <a:ext cx="0" cy="84328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C3503-2701-D3A2-074F-996823AD1DD8}"/>
                </a:ext>
              </a:extLst>
            </p:cNvPr>
            <p:cNvSpPr txBox="1"/>
            <p:nvPr/>
          </p:nvSpPr>
          <p:spPr>
            <a:xfrm>
              <a:off x="535369" y="3153497"/>
              <a:ext cx="421098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HLS Neural Network IP Block, runs on the PL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EB3E8-A972-B6E1-765C-8AE5DE44571A}"/>
              </a:ext>
            </a:extLst>
          </p:cNvPr>
          <p:cNvGrpSpPr/>
          <p:nvPr/>
        </p:nvGrpSpPr>
        <p:grpSpPr>
          <a:xfrm>
            <a:off x="5204366" y="2547662"/>
            <a:ext cx="3529304" cy="2458917"/>
            <a:chOff x="6939154" y="3396882"/>
            <a:chExt cx="4705739" cy="32785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9B7E6D-1CEF-3C10-338C-B5B81B65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9154" y="3396882"/>
              <a:ext cx="4705739" cy="3278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DA1496-4F59-3202-FCD1-FD1BE8939503}"/>
                </a:ext>
              </a:extLst>
            </p:cNvPr>
            <p:cNvGrpSpPr/>
            <p:nvPr/>
          </p:nvGrpSpPr>
          <p:grpSpPr>
            <a:xfrm>
              <a:off x="7270698" y="4271942"/>
              <a:ext cx="1391835" cy="1187761"/>
              <a:chOff x="7270698" y="4271942"/>
              <a:chExt cx="1391835" cy="118776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9D583D7-1BB6-14C2-5783-E2CBA17D657D}"/>
                  </a:ext>
                </a:extLst>
              </p:cNvPr>
              <p:cNvCxnSpPr/>
              <p:nvPr/>
            </p:nvCxnSpPr>
            <p:spPr>
              <a:xfrm>
                <a:off x="7936105" y="4616423"/>
                <a:ext cx="0" cy="84328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D91478-8B3B-133E-A076-839FCE25D8CB}"/>
                  </a:ext>
                </a:extLst>
              </p:cNvPr>
              <p:cNvSpPr txBox="1"/>
              <p:nvPr/>
            </p:nvSpPr>
            <p:spPr>
              <a:xfrm>
                <a:off x="7270698" y="4271942"/>
                <a:ext cx="139183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The ZYNQ 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61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Requirements for PS-PL communication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5: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PYNQ Overlay + Python Driver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An overlay is just a bitstream + hardware handoff files (generated by Vivado after synthesis)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driver is just a clean interface that wraps around DMA communication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Instead of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send_channel.send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receive_channel.receive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() on the bitstream, we can directly to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network.predict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(input)</a:t>
            </a:r>
          </a:p>
          <a:p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49FAD-55C3-63DC-2779-29A5F624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065432"/>
            <a:ext cx="3588152" cy="1988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14128-919E-0CD9-5C24-06EFB4F0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526" y="2574466"/>
            <a:ext cx="6012701" cy="117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On-board Inference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58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Step 6: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Final Inference</a:t>
            </a:r>
            <a:endParaRPr lang="en-US" sz="1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8DADCA-DEF5-A34D-6198-76213C5B6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077200" y="4869657"/>
            <a:ext cx="914400" cy="273844"/>
          </a:xfrm>
        </p:spPr>
        <p:txBody>
          <a:bodyPr>
            <a:normAutofit fontScale="70000" lnSpcReduction="20000"/>
          </a:bodyPr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9D0B8-F7AF-698E-55B5-FA855892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8" y="1667622"/>
            <a:ext cx="7381104" cy="289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241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Custom RTL branch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RTL flow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Top module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MM1(matA1, matB, mm_act) This module performs matrix multiplication for layer 1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fullReLU(mm_act, act_out) This module is an activation function for inference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MM2(matA2, act_out, mm2_out) This module performs matrix multiplication for layer 2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label(mm2_out, label_out) This module gives the prediction for the number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Testbench outputs a labels_v.txt file that has all the predictions for the number</a:t>
            </a:r>
          </a:p>
          <a:p>
            <a:pPr lvl="1"/>
            <a:r>
              <a:rPr lang="en" dirty="0">
                <a:solidFill>
                  <a:schemeClr val="tx1"/>
                </a:solidFill>
              </a:rPr>
              <a:t>We use fixed-point representation for the network weights and input images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Short verification script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Compared the output of the labels_v.txt file to the actual values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chemeClr val="tx1"/>
                </a:solidFill>
              </a:rPr>
              <a:t>90.47 % </a:t>
            </a:r>
            <a:r>
              <a:rPr lang="en" dirty="0">
                <a:solidFill>
                  <a:schemeClr val="tx1"/>
                </a:solidFill>
              </a:rPr>
              <a:t>accuracy on this neural network using: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16-bit fixed-point precision 1 signed bit, 4 integer bits, 11 fractional bits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S|III I|FFF FFFF FFFF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7953375" y="3268500"/>
            <a:ext cx="1190625" cy="1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70DB-8C72-5A5A-25F1-4E887C33DCF1}"/>
              </a:ext>
            </a:extLst>
          </p:cNvPr>
          <p:cNvSpPr txBox="1"/>
          <p:nvPr/>
        </p:nvSpPr>
        <p:spPr>
          <a:xfrm>
            <a:off x="8036274" y="2683725"/>
            <a:ext cx="102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Python verification script computes accuracy over the testing dataset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RTL – Simulation Waveforms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testbench loads a test image every #100 time units and we can see that a prediction is made on label_out, which is a number [0, 9]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Recall that there’s a total of 10,000 testing images!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401903"/>
            <a:ext cx="7240250" cy="2358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D9A0A-6E2F-60A4-7E60-5D3D409A13A6}"/>
              </a:ext>
            </a:extLst>
          </p:cNvPr>
          <p:cNvSpPr txBox="1"/>
          <p:nvPr/>
        </p:nvSpPr>
        <p:spPr>
          <a:xfrm>
            <a:off x="345440" y="4058430"/>
            <a:ext cx="693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Input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E7D83-A5EC-3D51-A0D1-494CAED28B16}"/>
              </a:ext>
            </a:extLst>
          </p:cNvPr>
          <p:cNvSpPr txBox="1"/>
          <p:nvPr/>
        </p:nvSpPr>
        <p:spPr>
          <a:xfrm>
            <a:off x="182880" y="4564771"/>
            <a:ext cx="855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Output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FE46A-611F-B1F9-3DE3-8B2FD4CEC945}"/>
              </a:ext>
            </a:extLst>
          </p:cNvPr>
          <p:cNvSpPr txBox="1"/>
          <p:nvPr/>
        </p:nvSpPr>
        <p:spPr>
          <a:xfrm>
            <a:off x="266700" y="380525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8AB2-E8EA-56ED-C87B-0B9CAD8DD4D2}"/>
              </a:ext>
            </a:extLst>
          </p:cNvPr>
          <p:cNvSpPr txBox="1"/>
          <p:nvPr/>
        </p:nvSpPr>
        <p:spPr>
          <a:xfrm>
            <a:off x="266700" y="3931844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6BFC1-C52A-5D4B-1E7A-5AB5D316AC85}"/>
              </a:ext>
            </a:extLst>
          </p:cNvPr>
          <p:cNvSpPr txBox="1"/>
          <p:nvPr/>
        </p:nvSpPr>
        <p:spPr>
          <a:xfrm>
            <a:off x="266700" y="4185016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6D13F-779B-89BA-FAF1-0C6078146473}"/>
              </a:ext>
            </a:extLst>
          </p:cNvPr>
          <p:cNvSpPr txBox="1"/>
          <p:nvPr/>
        </p:nvSpPr>
        <p:spPr>
          <a:xfrm>
            <a:off x="266700" y="4311602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/>
              <a:t>ReLU</a:t>
            </a:r>
            <a:r>
              <a:rPr lang="en-US" sz="600" i="1" dirty="0"/>
              <a:t>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653D9-C9DF-E989-86FB-F6129CDA2137}"/>
              </a:ext>
            </a:extLst>
          </p:cNvPr>
          <p:cNvSpPr txBox="1"/>
          <p:nvPr/>
        </p:nvSpPr>
        <p:spPr>
          <a:xfrm>
            <a:off x="266700" y="443818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Exploring Weight Quantization</a:t>
            </a:r>
          </a:p>
        </p:txBody>
      </p:sp>
      <p:sp>
        <p:nvSpPr>
          <p:cNvPr id="2" name="Google Shape;80;p17">
            <a:extLst>
              <a:ext uri="{FF2B5EF4-FFF2-40B4-BE49-F238E27FC236}">
                <a16:creationId xmlns:a16="http://schemas.microsoft.com/office/drawing/2014/main" id="{BEDF5D9F-A48F-499D-A540-71FB4FF7F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1719" cy="293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Observations: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HLS network can achieve higher accuracy, but has a tighter quantization window compared to the custom RTL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Differences: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Weights are different, HLS network is trained with biases (additional internal parameter), RTL network has only weights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Over/underflow handling is different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custom RTL – we max/min out the weight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HLS – default strategy, </a:t>
            </a:r>
            <a:r>
              <a:rPr lang="en-US" sz="700" b="1" dirty="0">
                <a:solidFill>
                  <a:schemeClr val="tx1"/>
                </a:solidFill>
              </a:rPr>
              <a:t>needs investigation!</a:t>
            </a:r>
            <a:endParaRPr sz="700" b="1" dirty="0">
              <a:solidFill>
                <a:schemeClr val="tx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D47347-BA94-F197-0FD3-63CE65DF0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992" y="1561866"/>
            <a:ext cx="2655536" cy="1382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99F12-A9E2-C082-0188-865B4DB2CDB6}"/>
              </a:ext>
            </a:extLst>
          </p:cNvPr>
          <p:cNvSpPr txBox="1"/>
          <p:nvPr/>
        </p:nvSpPr>
        <p:spPr>
          <a:xfrm>
            <a:off x="784860" y="4390698"/>
            <a:ext cx="757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/>
              <a:t>HLS: 32-bit</a:t>
            </a:r>
            <a:r>
              <a:rPr lang="en" sz="1400" dirty="0"/>
              <a:t> floating point </a:t>
            </a:r>
            <a:r>
              <a:rPr lang="en" sz="1400" b="1" dirty="0"/>
              <a:t>software benchmark</a:t>
            </a:r>
            <a:r>
              <a:rPr lang="en" sz="1400" dirty="0"/>
              <a:t>: 91.14 %, Fixed point peak: </a:t>
            </a:r>
            <a:r>
              <a:rPr lang="en" sz="1400" b="1" dirty="0"/>
              <a:t>91.16</a:t>
            </a:r>
            <a:r>
              <a:rPr lang="en" sz="1400" dirty="0"/>
              <a:t> % @ 6 FB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7E530-7FEE-D335-5F48-A76CDB97C1BF}"/>
              </a:ext>
            </a:extLst>
          </p:cNvPr>
          <p:cNvSpPr txBox="1"/>
          <p:nvPr/>
        </p:nvSpPr>
        <p:spPr>
          <a:xfrm>
            <a:off x="784860" y="4698475"/>
            <a:ext cx="764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RTL: 32-bit</a:t>
            </a:r>
            <a:r>
              <a:rPr lang="en-US" sz="1400" dirty="0"/>
              <a:t> floating point </a:t>
            </a:r>
            <a:r>
              <a:rPr lang="en-US" sz="1400" b="1" dirty="0"/>
              <a:t>software benchmark</a:t>
            </a:r>
            <a:r>
              <a:rPr lang="en-US" sz="1400" dirty="0"/>
              <a:t>: 90.56 %, Fixed point peak: 90.56 % @ 8 FB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AA77C-C254-C5A7-4A40-F3BBFE797546}"/>
              </a:ext>
            </a:extLst>
          </p:cNvPr>
          <p:cNvSpPr txBox="1"/>
          <p:nvPr/>
        </p:nvSpPr>
        <p:spPr>
          <a:xfrm>
            <a:off x="3240999" y="1123565"/>
            <a:ext cx="527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/>
              <a:t>Recall that we have a total of 16 bits, 1 of which is for the sign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6B3135-6E01-9D57-E6CB-47EACEB5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3935" y="2741570"/>
            <a:ext cx="2455945" cy="12783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AAAC96-5CAD-8D53-AC1C-95CAA917C720}"/>
              </a:ext>
            </a:extLst>
          </p:cNvPr>
          <p:cNvSpPr/>
          <p:nvPr/>
        </p:nvSpPr>
        <p:spPr>
          <a:xfrm>
            <a:off x="5082760" y="3071429"/>
            <a:ext cx="762000" cy="358140"/>
          </a:xfrm>
          <a:custGeom>
            <a:avLst/>
            <a:gdLst>
              <a:gd name="connsiteX0" fmla="*/ 0 w 762000"/>
              <a:gd name="connsiteY0" fmla="*/ 0 h 358140"/>
              <a:gd name="connsiteX1" fmla="*/ 198120 w 762000"/>
              <a:gd name="connsiteY1" fmla="*/ 266700 h 358140"/>
              <a:gd name="connsiteX2" fmla="*/ 762000 w 762000"/>
              <a:gd name="connsiteY2" fmla="*/ 358140 h 358140"/>
              <a:gd name="connsiteX3" fmla="*/ 762000 w 76200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8140">
                <a:moveTo>
                  <a:pt x="0" y="0"/>
                </a:moveTo>
                <a:cubicBezTo>
                  <a:pt x="35560" y="103505"/>
                  <a:pt x="71120" y="207010"/>
                  <a:pt x="198120" y="266700"/>
                </a:cubicBezTo>
                <a:cubicBezTo>
                  <a:pt x="325120" y="326390"/>
                  <a:pt x="762000" y="358140"/>
                  <a:pt x="762000" y="358140"/>
                </a:cubicBezTo>
                <a:lnTo>
                  <a:pt x="762000" y="358140"/>
                </a:lnTo>
              </a:path>
            </a:pathLst>
          </a:cu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Synthesized Designs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65FD8-02BC-12FE-1400-CEFED9D2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1132033"/>
            <a:ext cx="5982218" cy="3718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88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Implemented Designs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65FD8-02BC-12FE-1400-CEFED9D2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7641" y="1017725"/>
            <a:ext cx="4388717" cy="393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4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Design Utilization Report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287AAB6-1CF3-B16E-0728-A6D34789F92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7791" y="1766393"/>
            <a:ext cx="2776220" cy="2165350"/>
          </a:xfrm>
          <a:prstGeom prst="rect">
            <a:avLst/>
          </a:prstGeom>
          <a:ln/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8ADFF52D-7787-471F-DC89-8902D8F7649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33171" y="2176920"/>
            <a:ext cx="4510405" cy="134429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8FA82-83F1-C299-7F5F-83A9E3312449}"/>
              </a:ext>
            </a:extLst>
          </p:cNvPr>
          <p:cNvSpPr txBox="1"/>
          <p:nvPr/>
        </p:nvSpPr>
        <p:spPr>
          <a:xfrm>
            <a:off x="1781454" y="4010363"/>
            <a:ext cx="168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HLS Power Report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D0FBD-AD74-6B0B-002B-714DEB3031F4}"/>
              </a:ext>
            </a:extLst>
          </p:cNvPr>
          <p:cNvSpPr txBox="1"/>
          <p:nvPr/>
        </p:nvSpPr>
        <p:spPr>
          <a:xfrm>
            <a:off x="5783828" y="4010363"/>
            <a:ext cx="168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RTL Power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Power Reports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D13A14FC-975E-D7E0-2942-2BF35DC5ED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727" y="1547317"/>
            <a:ext cx="4197634" cy="2843269"/>
          </a:xfrm>
          <a:prstGeom prst="rect">
            <a:avLst/>
          </a:prstGeom>
          <a:ln/>
        </p:spPr>
      </p:pic>
      <p:pic>
        <p:nvPicPr>
          <p:cNvPr id="8" name="image12.png">
            <a:extLst>
              <a:ext uri="{FF2B5EF4-FFF2-40B4-BE49-F238E27FC236}">
                <a16:creationId xmlns:a16="http://schemas.microsoft.com/office/drawing/2014/main" id="{ACD6C67F-4270-65C1-4B2A-EF7733C8386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40639" y="1547317"/>
            <a:ext cx="4197634" cy="27715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38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is a neural network?</a:t>
            </a:r>
          </a:p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does inference mean? What does training mean?</a:t>
            </a:r>
          </a:p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Let’s understand with a simple example for </a:t>
            </a:r>
            <a:r>
              <a:rPr lang="en-US" b="1" dirty="0">
                <a:solidFill>
                  <a:schemeClr val="tx1"/>
                </a:solidFill>
              </a:rPr>
              <a:t>image classification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784C25-B03A-94F4-D3BA-61D576602751}"/>
              </a:ext>
            </a:extLst>
          </p:cNvPr>
          <p:cNvGrpSpPr/>
          <p:nvPr/>
        </p:nvGrpSpPr>
        <p:grpSpPr>
          <a:xfrm>
            <a:off x="543366" y="2860675"/>
            <a:ext cx="2689279" cy="1360340"/>
            <a:chOff x="294459" y="2860675"/>
            <a:chExt cx="2689279" cy="13603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C8A2-67B6-6A92-278E-584E7C91E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394" r="51204" b="50000"/>
            <a:stretch/>
          </p:blipFill>
          <p:spPr>
            <a:xfrm>
              <a:off x="1114783" y="3488568"/>
              <a:ext cx="1048630" cy="7324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DE4BBA-0AA6-4ACA-3915-ADBCB03D87AD}"/>
                </a:ext>
              </a:extLst>
            </p:cNvPr>
            <p:cNvSpPr txBox="1"/>
            <p:nvPr/>
          </p:nvSpPr>
          <p:spPr>
            <a:xfrm>
              <a:off x="294459" y="2860675"/>
              <a:ext cx="268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</a:p>
            <a:p>
              <a:pPr algn="ctr"/>
              <a:r>
                <a:rPr lang="en-US" sz="1000" i="1" dirty="0"/>
                <a:t>MNIST Handwritten digit dataset (0-9)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FA7527-96B7-64E0-C45A-CA8C117A179A}"/>
              </a:ext>
            </a:extLst>
          </p:cNvPr>
          <p:cNvCxnSpPr>
            <a:cxnSpLocks/>
          </p:cNvCxnSpPr>
          <p:nvPr/>
        </p:nvCxnSpPr>
        <p:spPr>
          <a:xfrm>
            <a:off x="2672854" y="3854793"/>
            <a:ext cx="79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7383F-B138-D360-0945-C93334B932A6}"/>
              </a:ext>
            </a:extLst>
          </p:cNvPr>
          <p:cNvGrpSpPr/>
          <p:nvPr/>
        </p:nvGrpSpPr>
        <p:grpSpPr>
          <a:xfrm>
            <a:off x="3464311" y="2836666"/>
            <a:ext cx="2371494" cy="1541291"/>
            <a:chOff x="3464311" y="2660620"/>
            <a:chExt cx="2689279" cy="17478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F9E185-7141-110B-FFC4-59F0541155D7}"/>
                </a:ext>
              </a:extLst>
            </p:cNvPr>
            <p:cNvSpPr/>
            <p:nvPr/>
          </p:nvSpPr>
          <p:spPr>
            <a:xfrm>
              <a:off x="3594676" y="3159512"/>
              <a:ext cx="2356624" cy="12489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NEURAL NETWORK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522FE3-F281-4E42-3D67-7F0658EC679C}"/>
                </a:ext>
              </a:extLst>
            </p:cNvPr>
            <p:cNvSpPr txBox="1"/>
            <p:nvPr/>
          </p:nvSpPr>
          <p:spPr>
            <a:xfrm>
              <a:off x="3464311" y="2660620"/>
              <a:ext cx="2689279" cy="453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Black box</a:t>
              </a:r>
            </a:p>
            <a:p>
              <a:pPr algn="ctr"/>
              <a:r>
                <a:rPr lang="en-US" sz="1000" i="1" dirty="0"/>
                <a:t>Universal Function Approximation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23FFE-FEA5-FCD4-F1DF-E1BE0C4AC6D2}"/>
              </a:ext>
            </a:extLst>
          </p:cNvPr>
          <p:cNvCxnSpPr>
            <a:cxnSpLocks/>
          </p:cNvCxnSpPr>
          <p:nvPr/>
        </p:nvCxnSpPr>
        <p:spPr>
          <a:xfrm>
            <a:off x="5835805" y="3854792"/>
            <a:ext cx="79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FDBD47-F116-DB75-1425-2E2C3E28CE7B}"/>
              </a:ext>
            </a:extLst>
          </p:cNvPr>
          <p:cNvGrpSpPr/>
          <p:nvPr/>
        </p:nvGrpSpPr>
        <p:grpSpPr>
          <a:xfrm>
            <a:off x="6143021" y="2861186"/>
            <a:ext cx="2689279" cy="1131726"/>
            <a:chOff x="6454719" y="2866638"/>
            <a:chExt cx="2689279" cy="11317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E3B0A-8561-B2FC-5772-8688C39C34AE}"/>
                </a:ext>
              </a:extLst>
            </p:cNvPr>
            <p:cNvSpPr txBox="1"/>
            <p:nvPr/>
          </p:nvSpPr>
          <p:spPr>
            <a:xfrm>
              <a:off x="6454719" y="2866638"/>
              <a:ext cx="2689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</a:p>
            <a:p>
              <a:pPr algn="ctr"/>
              <a:r>
                <a:rPr lang="en-US" sz="1000" i="1" dirty="0"/>
                <a:t>Prediction of the digit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BE3568-77AC-9FC1-854C-615D7F1E6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222" b="65621"/>
            <a:stretch/>
          </p:blipFill>
          <p:spPr>
            <a:xfrm>
              <a:off x="7296018" y="3711220"/>
              <a:ext cx="1006683" cy="287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012438-BDEA-4387-3B81-315F8083ADA0}"/>
              </a:ext>
            </a:extLst>
          </p:cNvPr>
          <p:cNvSpPr txBox="1"/>
          <p:nvPr/>
        </p:nvSpPr>
        <p:spPr>
          <a:xfrm>
            <a:off x="46345" y="4625978"/>
            <a:ext cx="9144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2873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black box </a:t>
            </a:r>
            <a:r>
              <a:rPr lang="en-US" dirty="0">
                <a:solidFill>
                  <a:schemeClr val="dk1"/>
                </a:solidFill>
              </a:rPr>
              <a:t>(neural network block) takes an image as </a:t>
            </a:r>
            <a:r>
              <a:rPr lang="en-US" b="1" dirty="0">
                <a:solidFill>
                  <a:schemeClr val="dk1"/>
                </a:solidFill>
              </a:rPr>
              <a:t>input </a:t>
            </a:r>
            <a:r>
              <a:rPr lang="en-US" dirty="0">
                <a:solidFill>
                  <a:schemeClr val="dk1"/>
                </a:solidFill>
              </a:rPr>
              <a:t>and predicts the </a:t>
            </a:r>
            <a:r>
              <a:rPr lang="en-US" b="1" dirty="0">
                <a:solidFill>
                  <a:schemeClr val="dk1"/>
                </a:solidFill>
              </a:rPr>
              <a:t>digit</a:t>
            </a:r>
            <a:r>
              <a:rPr lang="en-US" dirty="0">
                <a:solidFill>
                  <a:schemeClr val="dk1"/>
                </a:solidFill>
              </a:rPr>
              <a:t> in that image as </a:t>
            </a:r>
            <a:r>
              <a:rPr lang="en-US" b="1" dirty="0">
                <a:solidFill>
                  <a:schemeClr val="dk1"/>
                </a:solidFill>
              </a:rPr>
              <a:t>output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Demo – On-board Inference with Web Camera Integration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5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web server hosts a web camera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PS requests a live image from the web server (current limitation: server is hosted locally)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web server responds with an image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image is processed by the PS to match network’s expectations</a:t>
            </a:r>
          </a:p>
          <a:p>
            <a:pPr lvl="1">
              <a:lnSpc>
                <a:spcPct val="200000"/>
              </a:lnSpc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Localization, Binarization, Reshaping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processed image is fed to the network on the PL via a DMA send channel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prediction output of the image is read by the PS via a DMA receive channel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Demo: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An image taken through the web camera is processed, and the neural network can successfully classify it!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82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88D4-7E1F-4C28-44EA-4EBCC8A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17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hard processor (the PS) sends images to and receives output from the neural network (on the PL) through DMA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For DMA to work, we require creating an AXI4 protocol compliant wrapper for our custom Verilog code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This is a really complex task, and we haven’t been able to fully demonstrate this with our RTL code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Long Term Goal: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hard processor will communicate via the FMC connector to a custom daughterboard that will house a 20,000 ReRAM device array for efficient crossbar training &amp; inference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86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908510"/>
            <a:ext cx="8520600" cy="132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Thank You</a:t>
            </a:r>
            <a:br>
              <a:rPr lang="en" dirty="0"/>
            </a:br>
            <a:r>
              <a:rPr lang="en" dirty="0"/>
              <a:t>Questions/Comments?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7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Operation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neural network </a:t>
            </a:r>
            <a:r>
              <a:rPr lang="en-US" dirty="0">
                <a:solidFill>
                  <a:schemeClr val="tx1"/>
                </a:solidFill>
              </a:rPr>
              <a:t>has two modes of operation</a:t>
            </a:r>
          </a:p>
          <a:p>
            <a:pPr marL="865823" lvl="1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Training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Same images are presented repeatedly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network makes predictions </a:t>
            </a:r>
          </a:p>
          <a:p>
            <a:pPr marL="1323023" lvl="2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Internal parameters </a:t>
            </a:r>
            <a:r>
              <a:rPr lang="en-US" dirty="0">
                <a:solidFill>
                  <a:schemeClr val="tx1"/>
                </a:solidFill>
              </a:rPr>
              <a:t>are updated based on how good (or bad) the prediction is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Repeat until predictions are satisfactory!</a:t>
            </a:r>
          </a:p>
          <a:p>
            <a:pPr marL="865823" lvl="1" indent="-285750">
              <a:buClrTx/>
              <a:buSzPct val="100000"/>
            </a:pPr>
            <a:r>
              <a:rPr lang="en-US" b="1" dirty="0">
                <a:solidFill>
                  <a:schemeClr val="tx1"/>
                </a:solidFill>
              </a:rPr>
              <a:t>Inference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New images are presented, not seen before in training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The network makes predictions</a:t>
            </a:r>
          </a:p>
          <a:p>
            <a:pPr marL="1323023" lvl="2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No updates to internal parameters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6B7AB0-934C-FF14-E1BC-CC9761806935}"/>
              </a:ext>
            </a:extLst>
          </p:cNvPr>
          <p:cNvGrpSpPr/>
          <p:nvPr/>
        </p:nvGrpSpPr>
        <p:grpSpPr>
          <a:xfrm>
            <a:off x="6623823" y="1254795"/>
            <a:ext cx="2450440" cy="2736230"/>
            <a:chOff x="6623823" y="1254795"/>
            <a:chExt cx="2450440" cy="27362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E041F4-00D8-5274-7A60-240D229511CC}"/>
                </a:ext>
              </a:extLst>
            </p:cNvPr>
            <p:cNvGrpSpPr/>
            <p:nvPr/>
          </p:nvGrpSpPr>
          <p:grpSpPr>
            <a:xfrm>
              <a:off x="6623823" y="3006001"/>
              <a:ext cx="867636" cy="985024"/>
              <a:chOff x="6623823" y="2777883"/>
              <a:chExt cx="867636" cy="1129991"/>
            </a:xfrm>
          </p:grpSpPr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02C0B810-4C7B-0B28-B62C-E895125A3700}"/>
                  </a:ext>
                </a:extLst>
              </p:cNvPr>
              <p:cNvSpPr/>
              <p:nvPr/>
            </p:nvSpPr>
            <p:spPr>
              <a:xfrm>
                <a:off x="6623823" y="2777883"/>
                <a:ext cx="245327" cy="1129991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539323-55E7-CCBC-13F4-01EA95C6A531}"/>
                  </a:ext>
                </a:extLst>
              </p:cNvPr>
              <p:cNvSpPr txBox="1"/>
              <p:nvPr/>
            </p:nvSpPr>
            <p:spPr>
              <a:xfrm>
                <a:off x="6950926" y="3219767"/>
                <a:ext cx="5405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1" dirty="0"/>
                  <a:t>FPGA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8BBD6C-A8AA-40BC-7152-AAEFF0A90997}"/>
                </a:ext>
              </a:extLst>
            </p:cNvPr>
            <p:cNvGrpSpPr/>
            <p:nvPr/>
          </p:nvGrpSpPr>
          <p:grpSpPr>
            <a:xfrm>
              <a:off x="7964663" y="1921916"/>
              <a:ext cx="1041516" cy="1038175"/>
              <a:chOff x="6445403" y="2861032"/>
              <a:chExt cx="1041516" cy="1129991"/>
            </a:xfrm>
          </p:grpSpPr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0E070356-0990-5634-F391-51C9C64B20FF}"/>
                  </a:ext>
                </a:extLst>
              </p:cNvPr>
              <p:cNvSpPr/>
              <p:nvPr/>
            </p:nvSpPr>
            <p:spPr>
              <a:xfrm>
                <a:off x="6445403" y="2861032"/>
                <a:ext cx="245327" cy="1129991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9AE524-0589-0EC0-52DF-B8A7818A7FA8}"/>
                  </a:ext>
                </a:extLst>
              </p:cNvPr>
              <p:cNvSpPr txBox="1"/>
              <p:nvPr/>
            </p:nvSpPr>
            <p:spPr>
              <a:xfrm>
                <a:off x="6762041" y="3302916"/>
                <a:ext cx="7248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1" dirty="0"/>
                  <a:t>Software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15F5E4-F53D-FC52-9BDE-7BAF8D370C1B}"/>
                </a:ext>
              </a:extLst>
            </p:cNvPr>
            <p:cNvSpPr txBox="1"/>
            <p:nvPr/>
          </p:nvSpPr>
          <p:spPr>
            <a:xfrm>
              <a:off x="7100391" y="1254795"/>
              <a:ext cx="19738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</a:rPr>
                <a:t>f</a:t>
              </a:r>
              <a:r>
                <a:rPr lang="en-US" sz="14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or this class project: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Linear Neural Network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Dataset:</a:t>
            </a:r>
            <a:r>
              <a:rPr lang="en" dirty="0">
                <a:solidFill>
                  <a:schemeClr val="tx1"/>
                </a:solidFill>
              </a:rPr>
              <a:t> MNIST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Contains 60,000 training images, 10,000 testing images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image is of handwritten digits labelled 0-9, and is 28 x 28 pixels originally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For FPGA implementation, we have reduced the problem size to 18 x 18, and have binarized images (image pixels are either 0 or 1).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Network architecture: 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2-layer perceptron network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324 x 10 x 10 </a:t>
            </a:r>
            <a:r>
              <a:rPr lang="en-US" dirty="0">
                <a:solidFill>
                  <a:schemeClr val="tx1"/>
                </a:solidFill>
              </a:rPr>
              <a:t>(initial tests show that this is a good fit for our for FPGA)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solidFill>
                  <a:schemeClr val="tx1"/>
                </a:solidFill>
              </a:rPr>
              <a:t>Activations: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(easier to implement on FPGA compared to </a:t>
            </a:r>
            <a:r>
              <a:rPr lang="en-US" dirty="0" err="1">
                <a:solidFill>
                  <a:schemeClr val="tx1"/>
                </a:solidFill>
              </a:rPr>
              <a:t>Sigmoids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Loss: CrossEntropy (okay to use anything - happening in software)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8623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What happens inside the neural network? </a:t>
            </a:r>
          </a:p>
          <a:p>
            <a:pPr marL="865823" lvl="1" indent="-285750">
              <a:buClrTx/>
              <a:buSzPct val="100000"/>
            </a:pPr>
            <a:r>
              <a:rPr lang="en-US" dirty="0">
                <a:solidFill>
                  <a:schemeClr val="tx1"/>
                </a:solidFill>
              </a:rPr>
              <a:t>Matrix Multiplications (primarily)!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Inference happen?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E7E66-0614-C2A8-D0FE-6921C71CAF33}"/>
              </a:ext>
            </a:extLst>
          </p:cNvPr>
          <p:cNvSpPr/>
          <p:nvPr/>
        </p:nvSpPr>
        <p:spPr>
          <a:xfrm>
            <a:off x="6310642" y="1090180"/>
            <a:ext cx="1353234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9445B5-1481-D309-871F-AFC65081790B}"/>
              </a:ext>
            </a:extLst>
          </p:cNvPr>
          <p:cNvGrpSpPr/>
          <p:nvPr/>
        </p:nvGrpSpPr>
        <p:grpSpPr>
          <a:xfrm>
            <a:off x="142632" y="1984217"/>
            <a:ext cx="770905" cy="1043797"/>
            <a:chOff x="149474" y="2571750"/>
            <a:chExt cx="770905" cy="1043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520418-7218-5451-EA17-DEDAFEBA7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6" t="16394" r="57172" b="50000"/>
            <a:stretch/>
          </p:blipFill>
          <p:spPr>
            <a:xfrm>
              <a:off x="149474" y="2883100"/>
              <a:ext cx="770905" cy="73244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6CC47B-339F-D57D-EE83-E3A3F26CE237}"/>
                </a:ext>
              </a:extLst>
            </p:cNvPr>
            <p:cNvSpPr txBox="1"/>
            <p:nvPr/>
          </p:nvSpPr>
          <p:spPr>
            <a:xfrm>
              <a:off x="264724" y="2571750"/>
              <a:ext cx="519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  <a:endParaRPr lang="en-US" sz="1000" i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37292B-2FAE-BA64-4115-873ADC2DCDBC}"/>
              </a:ext>
            </a:extLst>
          </p:cNvPr>
          <p:cNvGrpSpPr/>
          <p:nvPr/>
        </p:nvGrpSpPr>
        <p:grpSpPr>
          <a:xfrm>
            <a:off x="878880" y="1984217"/>
            <a:ext cx="1864387" cy="1130022"/>
            <a:chOff x="878880" y="1984217"/>
            <a:chExt cx="1864387" cy="11300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BA261E-B7EE-7B66-6F1B-25A2711FE021}"/>
                </a:ext>
              </a:extLst>
            </p:cNvPr>
            <p:cNvGrpSpPr/>
            <p:nvPr/>
          </p:nvGrpSpPr>
          <p:grpSpPr>
            <a:xfrm>
              <a:off x="878880" y="2526585"/>
              <a:ext cx="1078267" cy="501429"/>
              <a:chOff x="855677" y="3114118"/>
              <a:chExt cx="1311011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8C48A0-DC18-BFC5-64DD-30E395A8E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55677" y="3215437"/>
                    <a:ext cx="13110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18 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18 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324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Vectorize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8C48A0-DC18-BFC5-64DD-30E395A8EE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677" y="3215437"/>
                    <a:ext cx="131101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95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9987BDC-1ABB-41E3-BAB2-BE1AC9A21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020" y="3114118"/>
                <a:ext cx="732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881E39-4D92-1DB4-968A-CB7A2DAAD1E1}"/>
                </a:ext>
              </a:extLst>
            </p:cNvPr>
            <p:cNvGrpSpPr/>
            <p:nvPr/>
          </p:nvGrpSpPr>
          <p:grpSpPr>
            <a:xfrm>
              <a:off x="1772988" y="1984217"/>
              <a:ext cx="970279" cy="1130022"/>
              <a:chOff x="2728332" y="2571750"/>
              <a:chExt cx="970279" cy="1130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E07FC04-2F92-1C46-07BD-8F7084398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52443" y="2773120"/>
                    <a:ext cx="804386" cy="9286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324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E07FC04-2F92-1C46-07BD-8F7084398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443" y="2773120"/>
                    <a:ext cx="804386" cy="9286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D05D9-267C-E59A-4B7A-79B71614263B}"/>
                  </a:ext>
                </a:extLst>
              </p:cNvPr>
              <p:cNvSpPr txBox="1"/>
              <p:nvPr/>
            </p:nvSpPr>
            <p:spPr>
              <a:xfrm>
                <a:off x="2728332" y="2571750"/>
                <a:ext cx="9702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Input Vector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250131-7036-2111-DFB5-8CE9553664C4}"/>
              </a:ext>
            </a:extLst>
          </p:cNvPr>
          <p:cNvGrpSpPr/>
          <p:nvPr/>
        </p:nvGrpSpPr>
        <p:grpSpPr>
          <a:xfrm>
            <a:off x="2554522" y="2526585"/>
            <a:ext cx="1228142" cy="501429"/>
            <a:chOff x="2687776" y="3114118"/>
            <a:chExt cx="1228142" cy="501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FD366E-ED14-C42B-B929-059B0483416E}"/>
                    </a:ext>
                  </a:extLst>
                </p:cNvPr>
                <p:cNvSpPr txBox="1"/>
                <p:nvPr/>
              </p:nvSpPr>
              <p:spPr>
                <a:xfrm>
                  <a:off x="2687776" y="3215437"/>
                  <a:ext cx="12281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 324</m:t>
                        </m:r>
                      </m:oMath>
                    </m:oMathPara>
                  </a14:m>
                  <a:endParaRPr lang="en-US" sz="1000" dirty="0"/>
                </a:p>
                <a:p>
                  <a:pPr algn="ctr"/>
                  <a:r>
                    <a:rPr lang="en-US" sz="1000" dirty="0"/>
                    <a:t>Passed to Layer 1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FD366E-ED14-C42B-B929-059B04834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776" y="3215437"/>
                  <a:ext cx="122814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3C3E02-B265-92E4-DBB5-A627A829AA7D}"/>
                </a:ext>
              </a:extLst>
            </p:cNvPr>
            <p:cNvCxnSpPr>
              <a:cxnSpLocks/>
            </p:cNvCxnSpPr>
            <p:nvPr/>
          </p:nvCxnSpPr>
          <p:spPr>
            <a:xfrm>
              <a:off x="2945702" y="3114118"/>
              <a:ext cx="732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276692-B4BE-37F5-213C-5E71C45EB25C}"/>
              </a:ext>
            </a:extLst>
          </p:cNvPr>
          <p:cNvGrpSpPr/>
          <p:nvPr/>
        </p:nvGrpSpPr>
        <p:grpSpPr>
          <a:xfrm>
            <a:off x="3720312" y="1930995"/>
            <a:ext cx="4284594" cy="1431802"/>
            <a:chOff x="3720312" y="1930995"/>
            <a:chExt cx="4284594" cy="1431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B960A4-920D-9D87-EDD4-8C26C3256CBB}"/>
                    </a:ext>
                  </a:extLst>
                </p:cNvPr>
                <p:cNvSpPr txBox="1"/>
                <p:nvPr/>
              </p:nvSpPr>
              <p:spPr>
                <a:xfrm>
                  <a:off x="3720312" y="2199667"/>
                  <a:ext cx="825226" cy="928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*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B960A4-920D-9D87-EDD4-8C26C3256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312" y="2199667"/>
                  <a:ext cx="825226" cy="928652"/>
                </a:xfrm>
                <a:prstGeom prst="rect">
                  <a:avLst/>
                </a:prstGeom>
                <a:blipFill>
                  <a:blip r:embed="rId7"/>
                  <a:stretch>
                    <a:fillRect r="-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060381-D407-8BFB-F8AD-8CD230DB1C56}"/>
                </a:ext>
              </a:extLst>
            </p:cNvPr>
            <p:cNvGrpSpPr/>
            <p:nvPr/>
          </p:nvGrpSpPr>
          <p:grpSpPr>
            <a:xfrm>
              <a:off x="4442998" y="1930995"/>
              <a:ext cx="3561908" cy="1431802"/>
              <a:chOff x="4942331" y="1984217"/>
              <a:chExt cx="3561908" cy="14318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F53E561-89B8-C165-3FD6-3BF0E0E96A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331" y="2230438"/>
                    <a:ext cx="3561908" cy="1185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1,  10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2, 10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324,  10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F53E561-89B8-C165-3FD6-3BF0E0E96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331" y="2230438"/>
                    <a:ext cx="3561908" cy="11855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594058-5E63-2632-107E-3065F4F26703}"/>
                  </a:ext>
                </a:extLst>
              </p:cNvPr>
              <p:cNvSpPr txBox="1"/>
              <p:nvPr/>
            </p:nvSpPr>
            <p:spPr>
              <a:xfrm>
                <a:off x="5317698" y="1984217"/>
                <a:ext cx="17064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Linear Layer 1 (324, 10)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ACE75C-1665-26A9-5707-2D73C9AFF0E9}"/>
              </a:ext>
            </a:extLst>
          </p:cNvPr>
          <p:cNvGrpSpPr/>
          <p:nvPr/>
        </p:nvGrpSpPr>
        <p:grpSpPr>
          <a:xfrm>
            <a:off x="-122973" y="2618027"/>
            <a:ext cx="8835105" cy="2485971"/>
            <a:chOff x="-122973" y="2618027"/>
            <a:chExt cx="8835105" cy="24859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91344A-7DFB-3B87-4174-B911237A2A50}"/>
                </a:ext>
              </a:extLst>
            </p:cNvPr>
            <p:cNvGrpSpPr/>
            <p:nvPr/>
          </p:nvGrpSpPr>
          <p:grpSpPr>
            <a:xfrm>
              <a:off x="7483990" y="2618027"/>
              <a:ext cx="1228142" cy="501429"/>
              <a:chOff x="2687776" y="3114118"/>
              <a:chExt cx="1228142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0464A-AA70-DF9E-A2D9-A25C05555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</a:t>
                    </a:r>
                    <a:r>
                      <a:rPr lang="en-US" sz="1000" dirty="0" err="1"/>
                      <a:t>ReLU</a:t>
                    </a:r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0464A-AA70-DF9E-A2D9-A25C05555E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4E700F5-5A9D-0AE4-5155-22D8F679F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02" y="3114118"/>
                <a:ext cx="7323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2C4E125-D247-5BBA-29F0-86E9507823CC}"/>
                    </a:ext>
                  </a:extLst>
                </p:cNvPr>
                <p:cNvSpPr txBox="1"/>
                <p:nvPr/>
              </p:nvSpPr>
              <p:spPr>
                <a:xfrm>
                  <a:off x="-122973" y="3477456"/>
                  <a:ext cx="2381082" cy="9730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𝑅𝑒𝐿𝑈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2C4E125-D247-5BBA-29F0-86E950782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973" y="3477456"/>
                  <a:ext cx="2381082" cy="9730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6096F98-C78D-5CD7-C967-8BE3B19697BE}"/>
                    </a:ext>
                  </a:extLst>
                </p:cNvPr>
                <p:cNvSpPr txBox="1"/>
                <p:nvPr/>
              </p:nvSpPr>
              <p:spPr>
                <a:xfrm>
                  <a:off x="178386" y="4550000"/>
                  <a:ext cx="170640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ReLU is a non-linear activation function, defined as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6096F98-C78D-5CD7-C967-8BE3B1969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6" y="4550000"/>
                  <a:ext cx="1706403" cy="553998"/>
                </a:xfrm>
                <a:prstGeom prst="rect">
                  <a:avLst/>
                </a:prstGeom>
                <a:blipFill>
                  <a:blip r:embed="rId11"/>
                  <a:stretch>
                    <a:fillRect r="-357" b="-43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D2BAA-38EA-FC02-4BBC-00561ABB0E0F}"/>
              </a:ext>
            </a:extLst>
          </p:cNvPr>
          <p:cNvSpPr txBox="1"/>
          <p:nvPr/>
        </p:nvSpPr>
        <p:spPr>
          <a:xfrm>
            <a:off x="4874867" y="4807676"/>
            <a:ext cx="426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Note: </a:t>
            </a:r>
            <a:r>
              <a:rPr lang="en-US" sz="1000" dirty="0"/>
              <a:t>Weight matrices are the “internal parameters” referred to earlier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BAC07B-0F1B-82C3-3F84-8654E3BADE46}"/>
              </a:ext>
            </a:extLst>
          </p:cNvPr>
          <p:cNvGrpSpPr/>
          <p:nvPr/>
        </p:nvGrpSpPr>
        <p:grpSpPr>
          <a:xfrm>
            <a:off x="1836261" y="3249113"/>
            <a:ext cx="5150998" cy="1382057"/>
            <a:chOff x="1836261" y="3249113"/>
            <a:chExt cx="5150998" cy="1382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0A22B9-3CBA-59C0-FEF5-972DD76AADBF}"/>
                </a:ext>
              </a:extLst>
            </p:cNvPr>
            <p:cNvGrpSpPr/>
            <p:nvPr/>
          </p:nvGrpSpPr>
          <p:grpSpPr>
            <a:xfrm>
              <a:off x="1836261" y="3859529"/>
              <a:ext cx="1228142" cy="501429"/>
              <a:chOff x="2687776" y="3114118"/>
              <a:chExt cx="1228142" cy="5014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2AD6B73-A6D2-8DB2-740F-D2E7388B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Layer 2</a:t>
                    </a: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2AD6B73-A6D2-8DB2-740F-D2E7388B3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776" y="3215437"/>
                    <a:ext cx="1228142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187DDD2-BC43-CCA2-4B70-FDB2B4EAA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02" y="3114118"/>
                <a:ext cx="7323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854DB1-294E-DA58-E8ED-B94C867F41A5}"/>
                    </a:ext>
                  </a:extLst>
                </p:cNvPr>
                <p:cNvSpPr txBox="1"/>
                <p:nvPr/>
              </p:nvSpPr>
              <p:spPr>
                <a:xfrm>
                  <a:off x="2938118" y="3477456"/>
                  <a:ext cx="1871895" cy="950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*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854DB1-294E-DA58-E8ED-B94C867F4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118" y="3477456"/>
                  <a:ext cx="1871895" cy="95045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BCB1DD-2FB2-C0F9-6915-69B97BA87768}"/>
                    </a:ext>
                  </a:extLst>
                </p:cNvPr>
                <p:cNvSpPr txBox="1"/>
                <p:nvPr/>
              </p:nvSpPr>
              <p:spPr>
                <a:xfrm>
                  <a:off x="3667276" y="3477456"/>
                  <a:ext cx="3319983" cy="1153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1,  10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2, 10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10,  10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en-US" b="1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CBCB1DD-2FB2-C0F9-6915-69B97BA87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276" y="3477456"/>
                  <a:ext cx="3319983" cy="11537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5E03E8-50C0-8114-5D02-DA76E5AA136E}"/>
                </a:ext>
              </a:extLst>
            </p:cNvPr>
            <p:cNvSpPr txBox="1"/>
            <p:nvPr/>
          </p:nvSpPr>
          <p:spPr>
            <a:xfrm>
              <a:off x="3869905" y="3249113"/>
              <a:ext cx="17064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Linear Layer 2 (10, 10)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85D34D-49AA-E853-C334-225819A80C25}"/>
              </a:ext>
            </a:extLst>
          </p:cNvPr>
          <p:cNvGrpSpPr/>
          <p:nvPr/>
        </p:nvGrpSpPr>
        <p:grpSpPr>
          <a:xfrm>
            <a:off x="6601818" y="3362797"/>
            <a:ext cx="3005307" cy="1063353"/>
            <a:chOff x="6601818" y="3362797"/>
            <a:chExt cx="3005307" cy="1063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0CDC4-CE71-A186-2C34-D5E6CA9E1E1D}"/>
                </a:ext>
              </a:extLst>
            </p:cNvPr>
            <p:cNvGrpSpPr/>
            <p:nvPr/>
          </p:nvGrpSpPr>
          <p:grpSpPr>
            <a:xfrm>
              <a:off x="6601818" y="3926485"/>
              <a:ext cx="1261613" cy="499665"/>
              <a:chOff x="2764825" y="3114118"/>
              <a:chExt cx="1261613" cy="499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9353E73-1A34-59B5-89C2-E6C3B17C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2764825" y="3213673"/>
                    <a:ext cx="126161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oMath>
                      </m:oMathPara>
                    </a14:m>
                    <a:endParaRPr lang="en-US" sz="1000" dirty="0"/>
                  </a:p>
                  <a:p>
                    <a:pPr algn="ctr"/>
                    <a:r>
                      <a:rPr lang="en-US" sz="1000" dirty="0"/>
                      <a:t>Passed to </a:t>
                    </a:r>
                    <a:r>
                      <a:rPr lang="en-US" sz="1000" dirty="0" err="1"/>
                      <a:t>Softmax</a:t>
                    </a:r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9353E73-1A34-59B5-89C2-E6C3B17C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825" y="3213673"/>
                    <a:ext cx="1261613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9D0F9CD-E33C-BE97-DC74-C1FB981B1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69" y="3114118"/>
                <a:ext cx="4601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61AB86-0DCE-5D7A-E954-9B3FC6645871}"/>
                </a:ext>
              </a:extLst>
            </p:cNvPr>
            <p:cNvSpPr txBox="1"/>
            <p:nvPr/>
          </p:nvSpPr>
          <p:spPr>
            <a:xfrm>
              <a:off x="7975607" y="3362797"/>
              <a:ext cx="711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  <a:endParaRPr lang="en-US" sz="1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1B0BADF-A788-1E28-6FC1-125F666CF56A}"/>
                    </a:ext>
                  </a:extLst>
                </p:cNvPr>
                <p:cNvSpPr txBox="1"/>
                <p:nvPr/>
              </p:nvSpPr>
              <p:spPr>
                <a:xfrm>
                  <a:off x="7152523" y="3754764"/>
                  <a:ext cx="245460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1B0BADF-A788-1E28-6FC1-125F666CF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523" y="3754764"/>
                  <a:ext cx="2454602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8951D8-BFD5-2F1A-E437-9ED71C9D6D4B}"/>
              </a:ext>
            </a:extLst>
          </p:cNvPr>
          <p:cNvGrpSpPr/>
          <p:nvPr/>
        </p:nvGrpSpPr>
        <p:grpSpPr>
          <a:xfrm>
            <a:off x="5664966" y="1151571"/>
            <a:ext cx="602314" cy="246221"/>
            <a:chOff x="5664966" y="1151571"/>
            <a:chExt cx="602314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61B418-993F-CD40-4BB6-50A76A4541F2}"/>
                </a:ext>
              </a:extLst>
            </p:cNvPr>
            <p:cNvSpPr txBox="1"/>
            <p:nvPr/>
          </p:nvSpPr>
          <p:spPr>
            <a:xfrm>
              <a:off x="5693023" y="1151571"/>
              <a:ext cx="519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Input</a:t>
              </a:r>
              <a:endParaRPr lang="en-US" sz="1000" i="1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599028-C3F6-D094-191E-42F1C61F0EB3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66" y="1379297"/>
              <a:ext cx="602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0250ED-58F5-DB4C-F237-EA579970A162}"/>
              </a:ext>
            </a:extLst>
          </p:cNvPr>
          <p:cNvGrpSpPr/>
          <p:nvPr/>
        </p:nvGrpSpPr>
        <p:grpSpPr>
          <a:xfrm>
            <a:off x="7692746" y="1162176"/>
            <a:ext cx="634668" cy="246221"/>
            <a:chOff x="5632612" y="1151571"/>
            <a:chExt cx="634668" cy="2462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8444063-1A56-E427-4D71-01C657DCDCC4}"/>
                </a:ext>
              </a:extLst>
            </p:cNvPr>
            <p:cNvSpPr txBox="1"/>
            <p:nvPr/>
          </p:nvSpPr>
          <p:spPr>
            <a:xfrm>
              <a:off x="5632612" y="1151571"/>
              <a:ext cx="624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/>
                <a:t>Output</a:t>
              </a:r>
              <a:endParaRPr lang="en-US" sz="1000" i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0028B5-1EC7-FAD7-A6DB-AB78718C5D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66" y="1379297"/>
              <a:ext cx="602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3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828905" cy="36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0: </a:t>
            </a:r>
            <a:r>
              <a:rPr lang="en" dirty="0">
                <a:solidFill>
                  <a:srgbClr val="38761D"/>
                </a:solidFill>
              </a:rPr>
              <a:t>Implement neural network training in software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1: </a:t>
            </a:r>
            <a:r>
              <a:rPr lang="en-US" dirty="0">
                <a:solidFill>
                  <a:srgbClr val="38761D"/>
                </a:solidFill>
              </a:rPr>
              <a:t>RTL simulation for neural network inference</a:t>
            </a:r>
            <a:endParaRPr dirty="0">
              <a:solidFill>
                <a:srgbClr val="38761D"/>
              </a:solidFill>
            </a:endParaRP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2: </a:t>
            </a:r>
            <a:r>
              <a:rPr lang="en" dirty="0">
                <a:solidFill>
                  <a:srgbClr val="38761D"/>
                </a:solidFill>
              </a:rPr>
              <a:t>Synthesize + Deploy RTL on Mini-ITX Zync 045/100 FPGA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" dirty="0">
                <a:solidFill>
                  <a:srgbClr val="38761D"/>
                </a:solidFill>
              </a:rPr>
              <a:t>High Level Synthesis mostly done, Custom RTL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3:</a:t>
            </a:r>
            <a:r>
              <a:rPr lang="en-US" dirty="0">
                <a:solidFill>
                  <a:srgbClr val="38761D"/>
                </a:solidFill>
              </a:rPr>
              <a:t> Study how reducing network bit-precision impacts network accuracy in simulations (%)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4:</a:t>
            </a:r>
            <a:r>
              <a:rPr lang="en" dirty="0">
                <a:solidFill>
                  <a:srgbClr val="38761D"/>
                </a:solidFill>
              </a:rPr>
              <a:t> Implement inference based on live-camera feed instead of preset testing dataset</a:t>
            </a: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994" y="1648106"/>
            <a:ext cx="2689279" cy="201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FB6DB-A056-B517-1EA4-A13FB87A8E61}"/>
              </a:ext>
            </a:extLst>
          </p:cNvPr>
          <p:cNvSpPr txBox="1"/>
          <p:nvPr/>
        </p:nvSpPr>
        <p:spPr>
          <a:xfrm>
            <a:off x="6213994" y="3752308"/>
            <a:ext cx="26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Mini-ITX Boards in ADAM Lab @ GW</a:t>
            </a:r>
          </a:p>
          <a:p>
            <a:pPr algn="ctr"/>
            <a:r>
              <a:rPr lang="en-US" sz="1000" i="1" dirty="0"/>
              <a:t>Hard processor (PS) + FPGA Fabric (PL)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Project Stages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92761-2212-2979-2BFA-6E9DA7AFAE05}"/>
              </a:ext>
            </a:extLst>
          </p:cNvPr>
          <p:cNvGrpSpPr/>
          <p:nvPr/>
        </p:nvGrpSpPr>
        <p:grpSpPr>
          <a:xfrm>
            <a:off x="311700" y="1362090"/>
            <a:ext cx="4740791" cy="3336385"/>
            <a:chOff x="619632" y="1362090"/>
            <a:chExt cx="4740791" cy="33363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B93B87-E955-39A6-D20D-8223A646980D}"/>
                </a:ext>
              </a:extLst>
            </p:cNvPr>
            <p:cNvGrpSpPr/>
            <p:nvPr/>
          </p:nvGrpSpPr>
          <p:grpSpPr>
            <a:xfrm>
              <a:off x="619632" y="1362090"/>
              <a:ext cx="4015001" cy="319352"/>
              <a:chOff x="6921661" y="2028826"/>
              <a:chExt cx="4015001" cy="3193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375DF-095D-A7F9-99EB-9307DBB5F7F8}"/>
                  </a:ext>
                </a:extLst>
              </p:cNvPr>
              <p:cNvSpPr txBox="1"/>
              <p:nvPr/>
            </p:nvSpPr>
            <p:spPr>
              <a:xfrm>
                <a:off x="6921661" y="2028826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6D86-1357-8C2C-9C5A-55C9D9D01593}"/>
                  </a:ext>
                </a:extLst>
              </p:cNvPr>
              <p:cNvSpPr txBox="1"/>
              <p:nvPr/>
            </p:nvSpPr>
            <p:spPr>
              <a:xfrm>
                <a:off x="9179450" y="2040401"/>
                <a:ext cx="17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Development Setup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C98FA6-999A-B71E-F877-F0AAA2BD674A}"/>
                </a:ext>
              </a:extLst>
            </p:cNvPr>
            <p:cNvGrpSpPr/>
            <p:nvPr/>
          </p:nvGrpSpPr>
          <p:grpSpPr>
            <a:xfrm>
              <a:off x="619632" y="2388644"/>
              <a:ext cx="4740791" cy="332409"/>
              <a:chOff x="6921661" y="3055380"/>
              <a:chExt cx="4740791" cy="33240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DDE2-A3CE-7521-40FD-BA526284BD6B}"/>
                  </a:ext>
                </a:extLst>
              </p:cNvPr>
              <p:cNvSpPr txBox="1"/>
              <p:nvPr/>
            </p:nvSpPr>
            <p:spPr>
              <a:xfrm>
                <a:off x="8132800" y="3080012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High-Level Synthesis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3ED04F-0356-A5FE-6DFD-4B6616B9BF75}"/>
                  </a:ext>
                </a:extLst>
              </p:cNvPr>
              <p:cNvSpPr txBox="1"/>
              <p:nvPr/>
            </p:nvSpPr>
            <p:spPr>
              <a:xfrm>
                <a:off x="10472703" y="3080012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Custom RTL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D6452-3459-D0B8-F5C4-35D2847DE5C9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291F3-B67C-5F53-0A4E-B77B39BEFEA7}"/>
                </a:ext>
              </a:extLst>
            </p:cNvPr>
            <p:cNvGrpSpPr/>
            <p:nvPr/>
          </p:nvGrpSpPr>
          <p:grpSpPr>
            <a:xfrm>
              <a:off x="619632" y="3357050"/>
              <a:ext cx="4145917" cy="335303"/>
              <a:chOff x="6921661" y="3055380"/>
              <a:chExt cx="4145917" cy="33530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2FF63F-7EE1-9933-1DAC-357A9B8366CB}"/>
                  </a:ext>
                </a:extLst>
              </p:cNvPr>
              <p:cNvSpPr txBox="1"/>
              <p:nvPr/>
            </p:nvSpPr>
            <p:spPr>
              <a:xfrm>
                <a:off x="8933660" y="3082906"/>
                <a:ext cx="2133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Web Camera Integration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3BA29-54C1-752C-847D-A8C883DFAA8F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3AB4ED-014F-1FAC-4007-D9AE98A410B7}"/>
                </a:ext>
              </a:extLst>
            </p:cNvPr>
            <p:cNvGrpSpPr/>
            <p:nvPr/>
          </p:nvGrpSpPr>
          <p:grpSpPr>
            <a:xfrm>
              <a:off x="619632" y="4390698"/>
              <a:ext cx="4293393" cy="307777"/>
              <a:chOff x="6921661" y="3055380"/>
              <a:chExt cx="4293393" cy="3077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C3315-870F-096C-C8BE-78ED68E9A7C3}"/>
                  </a:ext>
                </a:extLst>
              </p:cNvPr>
              <p:cNvSpPr txBox="1"/>
              <p:nvPr/>
            </p:nvSpPr>
            <p:spPr>
              <a:xfrm>
                <a:off x="8786184" y="3055380"/>
                <a:ext cx="2428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 Presentation + Report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12C42F-D77E-BB7E-4E42-D93551D7C5F8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3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59B367-A492-531B-2390-756B2127CAED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764681" y="1681442"/>
              <a:ext cx="991346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072D5E-1E68-1CC8-67F3-4F4E269D53E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756027" y="1681442"/>
              <a:ext cx="1009522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9707ED-609D-06CA-B4D8-B09B3CEB8EC9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764681" y="2721053"/>
              <a:ext cx="93390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CE51AC-2DDB-88B7-D660-59C6297D7233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698590" y="2721053"/>
              <a:ext cx="106695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12924F-A247-4D3E-3755-798768AA90B6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698590" y="3692353"/>
              <a:ext cx="0" cy="698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Google Shape;68;p15">
            <a:extLst>
              <a:ext uri="{FF2B5EF4-FFF2-40B4-BE49-F238E27FC236}">
                <a16:creationId xmlns:a16="http://schemas.microsoft.com/office/drawing/2014/main" id="{CCC7FA53-6C50-B924-5D18-7CD9662C7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19740" y="1017725"/>
            <a:ext cx="4031269" cy="384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High-level Synthesis (HLS)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Directly generate RTL code for inference based on Python code using HLS libraries (hls4ml, Vivado 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Almost wrapped up!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Simulation + 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PS sends images to the neural network on PL via a DMA interface.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 RTL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our own RTL code for inference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Simulation results verified!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8600"/>
                </a:solidFill>
              </a:rPr>
              <a:t>Need to figure out RTL packaging so that PS-PL communication can be utilized</a:t>
            </a:r>
          </a:p>
          <a:p>
            <a:pPr lv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 Camera Integration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Faced a hiccup, PS doesn’t recognize USB devices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Worked around by having a camera run over network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The PS can capture an image over ethernet!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Needs finishing touches once we have ironed out the custom RTL branch.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High-Level Synthesis (HLS) branch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training in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Python to C 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C to RTL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Diagram for the Mini-ITX board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PYNQ Overlay + Python Driver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Inference</a:t>
            </a: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0AF605A-07B0-7A97-3239-C585A71D805C}"/>
              </a:ext>
            </a:extLst>
          </p:cNvPr>
          <p:cNvSpPr/>
          <p:nvPr/>
        </p:nvSpPr>
        <p:spPr>
          <a:xfrm>
            <a:off x="4572000" y="160333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F0B96ED-CF56-541B-B1C9-261F01E21F82}"/>
              </a:ext>
            </a:extLst>
          </p:cNvPr>
          <p:cNvSpPr/>
          <p:nvPr/>
        </p:nvSpPr>
        <p:spPr>
          <a:xfrm>
            <a:off x="4574087" y="2385260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DAE9A3-F666-2174-5D22-D7E7A7367130}"/>
              </a:ext>
            </a:extLst>
          </p:cNvPr>
          <p:cNvSpPr/>
          <p:nvPr/>
        </p:nvSpPr>
        <p:spPr>
          <a:xfrm>
            <a:off x="4572000" y="301687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AEC8E2-ABFE-A0D4-8FA7-E0AD37A1019F}"/>
              </a:ext>
            </a:extLst>
          </p:cNvPr>
          <p:cNvSpPr/>
          <p:nvPr/>
        </p:nvSpPr>
        <p:spPr>
          <a:xfrm>
            <a:off x="4572000" y="364849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640384-851D-FD83-4AC6-57B6F72E8CEB}"/>
              </a:ext>
            </a:extLst>
          </p:cNvPr>
          <p:cNvSpPr/>
          <p:nvPr/>
        </p:nvSpPr>
        <p:spPr>
          <a:xfrm>
            <a:off x="4572000" y="431768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Details – Initial Setup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5C5A-E800-8C9E-C38F-B29DA9A63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1: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PyTorch Network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MNIST, 324 x 10 x 10,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ReLU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activations,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CrossEntropy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for training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2: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Conversion from Python to C (hls4ml)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Layer-wise quantization has to be provided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Example: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Layer 1 – fixed point – 16 bits total, 8 bits fractional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PyTorch environment setup was difficult, but figured out solutions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Step 3: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Conversion from C to RTL (Vivado HLS 2019.1)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hls4ml C code is written for Vivado HLS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In 2022.1, there is no Vivado HLS, Xilinx changed to Vitis HLS, so I had to use a compatible version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Used Vivado 2019.1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The output is an IP block that supports an AXI interface for communication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Note: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Did some manual hacking to add support for the Mini-ITX board with their 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VivadoAccelerator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 backend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227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1711</Words>
  <Application>Microsoft Office PowerPoint</Application>
  <PresentationFormat>On-screen Show (16:9)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 Math</vt:lpstr>
      <vt:lpstr>Simple Light</vt:lpstr>
      <vt:lpstr>Final Project Neural Network Inference on FPGA</vt:lpstr>
      <vt:lpstr>Background </vt:lpstr>
      <vt:lpstr>Neural Network Operation</vt:lpstr>
      <vt:lpstr>Specification</vt:lpstr>
      <vt:lpstr>How does Inference happen?</vt:lpstr>
      <vt:lpstr>Project Overview</vt:lpstr>
      <vt:lpstr>Project Stages </vt:lpstr>
      <vt:lpstr>Workflow for the High-Level Synthesis (HLS) branch</vt:lpstr>
      <vt:lpstr>HLS Details – Initial Setup</vt:lpstr>
      <vt:lpstr>HLS Details – IP Integration in Vivado</vt:lpstr>
      <vt:lpstr>HLS Details – Requirements for PS-PL communication</vt:lpstr>
      <vt:lpstr>HLS Details – On-board Inference</vt:lpstr>
      <vt:lpstr>Workflow for the Custom RTL branch</vt:lpstr>
      <vt:lpstr>Custom RTL – Simulation Waveforms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On-board Inference with Web Camera Integration</vt:lpstr>
      <vt:lpstr>Future Work</vt:lpstr>
      <vt:lpstr>Thank You 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10</cp:revision>
  <dcterms:modified xsi:type="dcterms:W3CDTF">2022-12-07T04:25:29Z</dcterms:modified>
</cp:coreProperties>
</file>