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75" r:id="rId6"/>
    <p:sldId id="260" r:id="rId7"/>
    <p:sldId id="262" r:id="rId8"/>
    <p:sldId id="996" r:id="rId9"/>
    <p:sldId id="263" r:id="rId10"/>
    <p:sldId id="99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987" autoAdjust="0"/>
  </p:normalViewPr>
  <p:slideViewPr>
    <p:cSldViewPr snapToGrid="0">
      <p:cViewPr varScale="1">
        <p:scale>
          <a:sx n="102" d="100"/>
          <a:sy n="102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0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5ba61d3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5ba61d3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a61d3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a61d3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4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8e6c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8e6c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b4b47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b4b47f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d5fdb7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d5fdb7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55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dirty="0"/>
              <a:t>Final Project</a:t>
            </a:r>
            <a:br>
              <a:rPr lang="en" sz="2650" dirty="0"/>
            </a:br>
            <a:r>
              <a:rPr lang="en" sz="2650" dirty="0"/>
              <a:t>Simulation Results</a:t>
            </a:r>
            <a:endParaRPr sz="26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 dirty="0"/>
              <a:t>Neural Network Inference on FPGA</a:t>
            </a:r>
            <a:endParaRPr sz="3855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908510"/>
            <a:ext cx="8520600" cy="132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Thank You</a:t>
            </a:r>
            <a:br>
              <a:rPr lang="en" dirty="0"/>
            </a:br>
            <a:r>
              <a:rPr lang="en" dirty="0"/>
              <a:t>Questions/Comments?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7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Linear Neural Network for image classification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Dataset:</a:t>
            </a:r>
            <a:r>
              <a:rPr lang="en" dirty="0">
                <a:solidFill>
                  <a:schemeClr val="tx1"/>
                </a:solidFill>
              </a:rPr>
              <a:t> MNIST 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Contains 60,000 training images, 10,000 testing images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Inference Accuracy (%) is used as the verification metric!</a:t>
            </a:r>
          </a:p>
          <a:p>
            <a:pPr lvl="2">
              <a:buChar char="○"/>
            </a:pPr>
            <a:r>
              <a:rPr lang="en-US" dirty="0">
                <a:solidFill>
                  <a:schemeClr val="tx1"/>
                </a:solidFill>
              </a:rPr>
              <a:t>Out of the 10,000 images, what’s the % the network can correctly classify?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Each image is of handwritten digits labelled 0-9, and is 28 x 28 pixels originally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For FPGA implementation, we have reduced the problem size to 18 x 18, and have binarized images (image pixels are either 0 or 1).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tx1"/>
                </a:solidFill>
              </a:rPr>
              <a:t>Network architecture: 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2-layer perceptron network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324 x 10 x 10 </a:t>
            </a:r>
            <a:r>
              <a:rPr lang="en-US" dirty="0">
                <a:solidFill>
                  <a:schemeClr val="tx1"/>
                </a:solidFill>
              </a:rPr>
              <a:t>(initial tests show that this is a good fit for our for FPGA)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solidFill>
                  <a:schemeClr val="tx1"/>
                </a:solidFill>
              </a:rPr>
              <a:t>Activations: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(easier to implement on FPGA compared to </a:t>
            </a:r>
            <a:r>
              <a:rPr lang="en-US" dirty="0" err="1">
                <a:solidFill>
                  <a:schemeClr val="tx1"/>
                </a:solidFill>
              </a:rPr>
              <a:t>Sigmoids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Loss: CrossEntropy (okay to use anything - happening in software)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Overview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902294" cy="361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38761D"/>
                </a:solidFill>
              </a:rPr>
              <a:t>Phase 0: </a:t>
            </a:r>
            <a:r>
              <a:rPr lang="en" dirty="0">
                <a:solidFill>
                  <a:srgbClr val="38761D"/>
                </a:solidFill>
              </a:rPr>
              <a:t>Implement neural network training in software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38761D"/>
                </a:solidFill>
              </a:rPr>
              <a:t>Phase 1: </a:t>
            </a:r>
            <a:r>
              <a:rPr lang="en-US" dirty="0">
                <a:solidFill>
                  <a:srgbClr val="38761D"/>
                </a:solidFill>
              </a:rPr>
              <a:t>RTL simulation for neural network inference</a:t>
            </a:r>
            <a:endParaRPr dirty="0">
              <a:solidFill>
                <a:srgbClr val="38761D"/>
              </a:solidFill>
            </a:endParaRP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BF9000"/>
                </a:solidFill>
              </a:rPr>
              <a:t>Phase 2: </a:t>
            </a:r>
            <a:r>
              <a:rPr lang="en" dirty="0">
                <a:solidFill>
                  <a:srgbClr val="BF9000"/>
                </a:solidFill>
              </a:rPr>
              <a:t>Synthesize + Deploy RTL on Mini-ITX Zynq 045/100 FPGA</a:t>
            </a:r>
          </a:p>
          <a:p>
            <a:pPr lvl="1" indent="-334327">
              <a:lnSpc>
                <a:spcPct val="160000"/>
              </a:lnSpc>
              <a:buClr>
                <a:schemeClr val="tx1"/>
              </a:buClr>
              <a:buSzPct val="100000"/>
              <a:buChar char="●"/>
            </a:pPr>
            <a:r>
              <a:rPr lang="en" dirty="0">
                <a:solidFill>
                  <a:srgbClr val="BF9000"/>
                </a:solidFill>
              </a:rPr>
              <a:t>High Level Synthesis mostly done, Custom RTL pending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-US" b="1" dirty="0">
                <a:solidFill>
                  <a:srgbClr val="BF9000"/>
                </a:solidFill>
              </a:rPr>
              <a:t>Phase 3:</a:t>
            </a:r>
            <a:r>
              <a:rPr lang="en-US" dirty="0">
                <a:solidFill>
                  <a:srgbClr val="BF9000"/>
                </a:solidFill>
              </a:rPr>
              <a:t> Study how reducing network bit-precision impacts network accuracy (%)</a:t>
            </a:r>
          </a:p>
          <a:p>
            <a:pPr lvl="1" indent="-334327">
              <a:lnSpc>
                <a:spcPct val="160000"/>
              </a:lnSpc>
              <a:buClr>
                <a:schemeClr val="tx1"/>
              </a:buClr>
              <a:buSzPct val="100000"/>
              <a:buChar char="●"/>
            </a:pPr>
            <a:r>
              <a:rPr lang="en-US" dirty="0">
                <a:solidFill>
                  <a:srgbClr val="BF9000"/>
                </a:solidFill>
              </a:rPr>
              <a:t>Simulations done, on-board verification pending</a:t>
            </a:r>
          </a:p>
          <a:p>
            <a:pPr marL="457200" lvl="0" indent="-334327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●"/>
            </a:pPr>
            <a:r>
              <a:rPr lang="en" b="1" dirty="0">
                <a:solidFill>
                  <a:srgbClr val="BF9000"/>
                </a:solidFill>
              </a:rPr>
              <a:t>Phase 4:</a:t>
            </a:r>
            <a:r>
              <a:rPr lang="en" dirty="0">
                <a:solidFill>
                  <a:srgbClr val="BF9000"/>
                </a:solidFill>
              </a:rPr>
              <a:t> Implement inference based on live-camera feed instead of preset testing dataset</a:t>
            </a: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994" y="1648106"/>
            <a:ext cx="2689279" cy="201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FB6DB-A056-B517-1EA4-A13FB87A8E61}"/>
              </a:ext>
            </a:extLst>
          </p:cNvPr>
          <p:cNvSpPr txBox="1"/>
          <p:nvPr/>
        </p:nvSpPr>
        <p:spPr>
          <a:xfrm>
            <a:off x="6213994" y="3752308"/>
            <a:ext cx="268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Mini-ITX Boards in ADAM Lab @ GW</a:t>
            </a:r>
          </a:p>
          <a:p>
            <a:pPr algn="ctr"/>
            <a:r>
              <a:rPr lang="en-US" sz="1000" i="1" dirty="0"/>
              <a:t>Hard processor (PS) + FPGA Fabric (PL)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Progress Update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692761-2212-2979-2BFA-6E9DA7AFAE05}"/>
              </a:ext>
            </a:extLst>
          </p:cNvPr>
          <p:cNvGrpSpPr/>
          <p:nvPr/>
        </p:nvGrpSpPr>
        <p:grpSpPr>
          <a:xfrm>
            <a:off x="311700" y="1362090"/>
            <a:ext cx="4740791" cy="3336385"/>
            <a:chOff x="619632" y="1362090"/>
            <a:chExt cx="4740791" cy="33363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B93B87-E955-39A6-D20D-8223A646980D}"/>
                </a:ext>
              </a:extLst>
            </p:cNvPr>
            <p:cNvGrpSpPr/>
            <p:nvPr/>
          </p:nvGrpSpPr>
          <p:grpSpPr>
            <a:xfrm>
              <a:off x="619632" y="1362090"/>
              <a:ext cx="4015001" cy="319352"/>
              <a:chOff x="6921661" y="2028826"/>
              <a:chExt cx="4015001" cy="31935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375DF-095D-A7F9-99EB-9307DBB5F7F8}"/>
                  </a:ext>
                </a:extLst>
              </p:cNvPr>
              <p:cNvSpPr txBox="1"/>
              <p:nvPr/>
            </p:nvSpPr>
            <p:spPr>
              <a:xfrm>
                <a:off x="6921661" y="2028826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F6D86-1357-8C2C-9C5A-55C9D9D01593}"/>
                  </a:ext>
                </a:extLst>
              </p:cNvPr>
              <p:cNvSpPr txBox="1"/>
              <p:nvPr/>
            </p:nvSpPr>
            <p:spPr>
              <a:xfrm>
                <a:off x="9179450" y="2040401"/>
                <a:ext cx="1757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Development Setup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C98FA6-999A-B71E-F877-F0AAA2BD674A}"/>
                </a:ext>
              </a:extLst>
            </p:cNvPr>
            <p:cNvGrpSpPr/>
            <p:nvPr/>
          </p:nvGrpSpPr>
          <p:grpSpPr>
            <a:xfrm>
              <a:off x="619632" y="2388644"/>
              <a:ext cx="4740791" cy="332409"/>
              <a:chOff x="6921661" y="3055380"/>
              <a:chExt cx="4740791" cy="33240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CDDE2-A3CE-7521-40FD-BA526284BD6B}"/>
                  </a:ext>
                </a:extLst>
              </p:cNvPr>
              <p:cNvSpPr txBox="1"/>
              <p:nvPr/>
            </p:nvSpPr>
            <p:spPr>
              <a:xfrm>
                <a:off x="8132800" y="3080012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High-Level Synthesis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3ED04F-0356-A5FE-6DFD-4B6616B9BF75}"/>
                  </a:ext>
                </a:extLst>
              </p:cNvPr>
              <p:cNvSpPr txBox="1"/>
              <p:nvPr/>
            </p:nvSpPr>
            <p:spPr>
              <a:xfrm>
                <a:off x="10472703" y="3080012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Custom RTL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D6452-3459-D0B8-F5C4-35D2847DE5C9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291F3-B67C-5F53-0A4E-B77B39BEFEA7}"/>
                </a:ext>
              </a:extLst>
            </p:cNvPr>
            <p:cNvGrpSpPr/>
            <p:nvPr/>
          </p:nvGrpSpPr>
          <p:grpSpPr>
            <a:xfrm>
              <a:off x="619632" y="3357050"/>
              <a:ext cx="4145917" cy="335303"/>
              <a:chOff x="6921661" y="3055380"/>
              <a:chExt cx="4145917" cy="33530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2FF63F-7EE1-9933-1DAC-357A9B8366CB}"/>
                  </a:ext>
                </a:extLst>
              </p:cNvPr>
              <p:cNvSpPr txBox="1"/>
              <p:nvPr/>
            </p:nvSpPr>
            <p:spPr>
              <a:xfrm>
                <a:off x="8933660" y="3082906"/>
                <a:ext cx="21339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Web Camera Integration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E3BA29-54C1-752C-847D-A8C883DFAA8F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3AB4ED-014F-1FAC-4007-D9AE98A410B7}"/>
                </a:ext>
              </a:extLst>
            </p:cNvPr>
            <p:cNvGrpSpPr/>
            <p:nvPr/>
          </p:nvGrpSpPr>
          <p:grpSpPr>
            <a:xfrm>
              <a:off x="619632" y="4390698"/>
              <a:ext cx="4293393" cy="307777"/>
              <a:chOff x="6921661" y="3055380"/>
              <a:chExt cx="4293393" cy="30777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4C3315-870F-096C-C8BE-78ED68E9A7C3}"/>
                  </a:ext>
                </a:extLst>
              </p:cNvPr>
              <p:cNvSpPr txBox="1"/>
              <p:nvPr/>
            </p:nvSpPr>
            <p:spPr>
              <a:xfrm>
                <a:off x="8786184" y="3055380"/>
                <a:ext cx="2428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Class Presentation + Report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12C42F-D77E-BB7E-4E42-D93551D7C5F8}"/>
                  </a:ext>
                </a:extLst>
              </p:cNvPr>
              <p:cNvSpPr txBox="1"/>
              <p:nvPr/>
            </p:nvSpPr>
            <p:spPr>
              <a:xfrm>
                <a:off x="6921661" y="3055380"/>
                <a:ext cx="821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Stage 3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59B367-A492-531B-2390-756B2127CAED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2764681" y="1681442"/>
              <a:ext cx="991346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072D5E-1E68-1CC8-67F3-4F4E269D53E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756027" y="1681442"/>
              <a:ext cx="1009522" cy="731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9707ED-609D-06CA-B4D8-B09B3CEB8EC9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764681" y="2721053"/>
              <a:ext cx="93390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CE51AC-2DDB-88B7-D660-59C6297D7233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698590" y="2721053"/>
              <a:ext cx="1066959" cy="663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12924F-A247-4D3E-3755-798768AA90B6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698590" y="3692353"/>
              <a:ext cx="0" cy="6983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Google Shape;68;p15">
            <a:extLst>
              <a:ext uri="{FF2B5EF4-FFF2-40B4-BE49-F238E27FC236}">
                <a16:creationId xmlns:a16="http://schemas.microsoft.com/office/drawing/2014/main" id="{CCC7FA53-6C50-B924-5D18-7CD9662C7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19740" y="1017725"/>
            <a:ext cx="4031269" cy="384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High-level Synthesis (HLS)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Directly generate RTL code for inference based on Python code using HLS libraries (hls4ml, Vivado HLS)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Almost wrapped up!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Simulation + Synthesis + Implementation done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PS sends images to the neural network on PL via a DMA interface.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 RTL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Write our own RTL code for inference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Simulation results verified!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Synthesis + Implementation remains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figure out RTL packaging so that PS-PL communication can be utilized</a:t>
            </a:r>
          </a:p>
          <a:p>
            <a:pPr lv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 Camera Integration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Faced a hiccup, PS doesn’t recognize USB devices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Worked around by having a camera run over network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PS can capture an image over ethernet!</a:t>
            </a:r>
          </a:p>
          <a:p>
            <a:pPr lvl="1" indent="-342900">
              <a:lnSpc>
                <a:spcPct val="17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Needs finishing touches once we have ironed out the custom RTL branch.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High-Level Synthesis (HLS) branch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training in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Python to C 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C to RTL</a:t>
            </a:r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Diagram for the Mini-ITX board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PYNQ Overlay + Python Driver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Inference</a:t>
            </a:r>
            <a:endParaRPr lang="en-US" dirty="0"/>
          </a:p>
          <a:p>
            <a:pPr marL="114300" indent="0" algn="ctr">
              <a:lnSpc>
                <a:spcPct val="150000"/>
              </a:lnSpc>
              <a:buNone/>
            </a:pPr>
            <a:endParaRPr lang="en-US" dirty="0"/>
          </a:p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0AF605A-07B0-7A97-3239-C585A71D805C}"/>
              </a:ext>
            </a:extLst>
          </p:cNvPr>
          <p:cNvSpPr/>
          <p:nvPr/>
        </p:nvSpPr>
        <p:spPr>
          <a:xfrm>
            <a:off x="4572000" y="160333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F0B96ED-CF56-541B-B1C9-261F01E21F82}"/>
              </a:ext>
            </a:extLst>
          </p:cNvPr>
          <p:cNvSpPr/>
          <p:nvPr/>
        </p:nvSpPr>
        <p:spPr>
          <a:xfrm>
            <a:off x="4574087" y="2385260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DAE9A3-F666-2174-5D22-D7E7A7367130}"/>
              </a:ext>
            </a:extLst>
          </p:cNvPr>
          <p:cNvSpPr/>
          <p:nvPr/>
        </p:nvSpPr>
        <p:spPr>
          <a:xfrm>
            <a:off x="4572000" y="301687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AEC8E2-ABFE-A0D4-8FA7-E0AD37A1019F}"/>
              </a:ext>
            </a:extLst>
          </p:cNvPr>
          <p:cNvSpPr/>
          <p:nvPr/>
        </p:nvSpPr>
        <p:spPr>
          <a:xfrm>
            <a:off x="4572000" y="3648492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8640384-851D-FD83-4AC6-57B6F72E8CEB}"/>
              </a:ext>
            </a:extLst>
          </p:cNvPr>
          <p:cNvSpPr/>
          <p:nvPr/>
        </p:nvSpPr>
        <p:spPr>
          <a:xfrm>
            <a:off x="4572000" y="4317686"/>
            <a:ext cx="225468" cy="30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Workflow for the Custom RTL branch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RTL flow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Top module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MM1(matA1, matB, mm_act) This module performs matrix multiplication for layer 1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fullReLU(mm_act, act_out) This module is an activation function for inference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MM2(matA2, act_out, mm2_out) This module performs matrix multiplication for layer 2</a:t>
            </a:r>
            <a:endParaRPr dirty="0">
              <a:solidFill>
                <a:schemeClr val="tx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solidFill>
                  <a:schemeClr val="tx1"/>
                </a:solidFill>
              </a:rPr>
              <a:t>label(mm2_out, label_out) This module gives the prediction for the number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Testbench outputs a labels_v.txt file that has all the predictions for the number</a:t>
            </a:r>
          </a:p>
          <a:p>
            <a:pPr lvl="1"/>
            <a:r>
              <a:rPr lang="en" dirty="0">
                <a:solidFill>
                  <a:schemeClr val="tx1"/>
                </a:solidFill>
              </a:rPr>
              <a:t>We use fixed-point representation for the network weights and input images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Short verification script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Compared the output of the labels_v.txt file to the actual values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solidFill>
                  <a:schemeClr val="tx1"/>
                </a:solidFill>
              </a:rPr>
              <a:t>90.47 % </a:t>
            </a:r>
            <a:r>
              <a:rPr lang="en" dirty="0">
                <a:solidFill>
                  <a:schemeClr val="tx1"/>
                </a:solidFill>
              </a:rPr>
              <a:t>accuracy on this neural network using: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16-bit fixed-point precision 1 signed bit, 4 integer bits, 11 fractional bits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S|III I|FFF FFFF FFFF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7953375" y="3268500"/>
            <a:ext cx="1190625" cy="18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70DB-8C72-5A5A-25F1-4E887C33DCF1}"/>
              </a:ext>
            </a:extLst>
          </p:cNvPr>
          <p:cNvSpPr txBox="1"/>
          <p:nvPr/>
        </p:nvSpPr>
        <p:spPr>
          <a:xfrm>
            <a:off x="8036274" y="2683725"/>
            <a:ext cx="102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Python verification script computes accuracy over the testing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RTL – Simulation Waveforms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1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The testbench loads a test image every #100 time units and we can see that a prediction is made on label_out, which is a number [0, 9]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Recall that there’s a total of 10,000 testing images!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2401903"/>
            <a:ext cx="7240250" cy="23588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D9A0A-6E2F-60A4-7E60-5D3D409A13A6}"/>
              </a:ext>
            </a:extLst>
          </p:cNvPr>
          <p:cNvSpPr txBox="1"/>
          <p:nvPr/>
        </p:nvSpPr>
        <p:spPr>
          <a:xfrm>
            <a:off x="345440" y="4058430"/>
            <a:ext cx="6932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Input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E7D83-A5EC-3D51-A0D1-494CAED28B16}"/>
              </a:ext>
            </a:extLst>
          </p:cNvPr>
          <p:cNvSpPr txBox="1"/>
          <p:nvPr/>
        </p:nvSpPr>
        <p:spPr>
          <a:xfrm>
            <a:off x="182880" y="4564771"/>
            <a:ext cx="8558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/>
              <a:t>Output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FE46A-611F-B1F9-3DE3-8B2FD4CEC945}"/>
              </a:ext>
            </a:extLst>
          </p:cNvPr>
          <p:cNvSpPr txBox="1"/>
          <p:nvPr/>
        </p:nvSpPr>
        <p:spPr>
          <a:xfrm>
            <a:off x="266700" y="380525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8AB2-E8EA-56ED-C87B-0B9CAD8DD4D2}"/>
              </a:ext>
            </a:extLst>
          </p:cNvPr>
          <p:cNvSpPr txBox="1"/>
          <p:nvPr/>
        </p:nvSpPr>
        <p:spPr>
          <a:xfrm>
            <a:off x="266700" y="3931844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6BFC1-C52A-5D4B-1E7A-5AB5D316AC85}"/>
              </a:ext>
            </a:extLst>
          </p:cNvPr>
          <p:cNvSpPr txBox="1"/>
          <p:nvPr/>
        </p:nvSpPr>
        <p:spPr>
          <a:xfrm>
            <a:off x="266700" y="4185016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1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6D13F-779B-89BA-FAF1-0C6078146473}"/>
              </a:ext>
            </a:extLst>
          </p:cNvPr>
          <p:cNvSpPr txBox="1"/>
          <p:nvPr/>
        </p:nvSpPr>
        <p:spPr>
          <a:xfrm>
            <a:off x="266700" y="4311602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err="1"/>
              <a:t>ReLU</a:t>
            </a:r>
            <a:r>
              <a:rPr lang="en-US" sz="600" i="1" dirty="0"/>
              <a:t>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653D9-C9DF-E989-86FB-F6129CDA2137}"/>
              </a:ext>
            </a:extLst>
          </p:cNvPr>
          <p:cNvSpPr txBox="1"/>
          <p:nvPr/>
        </p:nvSpPr>
        <p:spPr>
          <a:xfrm>
            <a:off x="266700" y="4438188"/>
            <a:ext cx="771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/>
              <a:t>Layer 2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818D685A-4386-400A-8D08-C1B75286F8D0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39285"/>
            </a:pPr>
            <a:r>
              <a:rPr lang="en-US" dirty="0"/>
              <a:t>Exploring Weight Quantization</a:t>
            </a:r>
          </a:p>
        </p:txBody>
      </p:sp>
      <p:sp>
        <p:nvSpPr>
          <p:cNvPr id="2" name="Google Shape;80;p17">
            <a:extLst>
              <a:ext uri="{FF2B5EF4-FFF2-40B4-BE49-F238E27FC236}">
                <a16:creationId xmlns:a16="http://schemas.microsoft.com/office/drawing/2014/main" id="{BEDF5D9F-A48F-499D-A540-71FB4FF7F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41719" cy="293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Observations: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HLS network can achieve higher accuracy, but has a tighter quantization window compared to the custom RTL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chemeClr val="tx1"/>
                </a:solidFill>
              </a:rPr>
              <a:t>Differences: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Weights are different, HLS network is trained with biases (additional internal parameter), RTL network has only weights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Over/underflow handling is different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custom RTL – we max/min out the weight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in HLS – default strategy, </a:t>
            </a:r>
            <a:r>
              <a:rPr lang="en-US" sz="700" b="1" dirty="0">
                <a:solidFill>
                  <a:schemeClr val="tx1"/>
                </a:solidFill>
              </a:rPr>
              <a:t>needs investigation!</a:t>
            </a:r>
            <a:endParaRPr sz="700" b="1" dirty="0">
              <a:solidFill>
                <a:schemeClr val="tx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D47347-BA94-F197-0FD3-63CE65DF0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992" y="1561866"/>
            <a:ext cx="2655536" cy="1382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99F12-A9E2-C082-0188-865B4DB2CDB6}"/>
              </a:ext>
            </a:extLst>
          </p:cNvPr>
          <p:cNvSpPr txBox="1"/>
          <p:nvPr/>
        </p:nvSpPr>
        <p:spPr>
          <a:xfrm>
            <a:off x="784860" y="4390698"/>
            <a:ext cx="7574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/>
              <a:t>HLS: 32-bit</a:t>
            </a:r>
            <a:r>
              <a:rPr lang="en" sz="1400" dirty="0"/>
              <a:t> floating point </a:t>
            </a:r>
            <a:r>
              <a:rPr lang="en" sz="1400" b="1" dirty="0"/>
              <a:t>software benchmark</a:t>
            </a:r>
            <a:r>
              <a:rPr lang="en" sz="1400" dirty="0"/>
              <a:t>: 91.14 %, Fixed point peak: </a:t>
            </a:r>
            <a:r>
              <a:rPr lang="en" sz="1400" b="1" dirty="0"/>
              <a:t>91.16</a:t>
            </a:r>
            <a:r>
              <a:rPr lang="en" sz="1400" dirty="0"/>
              <a:t> % @ 6 FB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7E530-7FEE-D335-5F48-A76CDB97C1BF}"/>
              </a:ext>
            </a:extLst>
          </p:cNvPr>
          <p:cNvSpPr txBox="1"/>
          <p:nvPr/>
        </p:nvSpPr>
        <p:spPr>
          <a:xfrm>
            <a:off x="784860" y="4698475"/>
            <a:ext cx="7642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RTL: 32-bit</a:t>
            </a:r>
            <a:r>
              <a:rPr lang="en-US" sz="1400" dirty="0"/>
              <a:t> floating point </a:t>
            </a:r>
            <a:r>
              <a:rPr lang="en-US" sz="1400" b="1" dirty="0"/>
              <a:t>software benchmark</a:t>
            </a:r>
            <a:r>
              <a:rPr lang="en-US" sz="1400" dirty="0"/>
              <a:t>: 90.56 %, Fixed point peak: 90.56 % @ 8 FB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AA77C-C254-C5A7-4A40-F3BBFE797546}"/>
              </a:ext>
            </a:extLst>
          </p:cNvPr>
          <p:cNvSpPr txBox="1"/>
          <p:nvPr/>
        </p:nvSpPr>
        <p:spPr>
          <a:xfrm>
            <a:off x="3240999" y="1123565"/>
            <a:ext cx="5278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/>
              <a:t>Recall that we have a total of 16 bits, 1 of which is for the sign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6B3135-6E01-9D57-E6CB-47EACEB5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3935" y="2741570"/>
            <a:ext cx="2455945" cy="12783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AAAC96-5CAD-8D53-AC1C-95CAA917C720}"/>
              </a:ext>
            </a:extLst>
          </p:cNvPr>
          <p:cNvSpPr/>
          <p:nvPr/>
        </p:nvSpPr>
        <p:spPr>
          <a:xfrm>
            <a:off x="5082760" y="3071429"/>
            <a:ext cx="762000" cy="358140"/>
          </a:xfrm>
          <a:custGeom>
            <a:avLst/>
            <a:gdLst>
              <a:gd name="connsiteX0" fmla="*/ 0 w 762000"/>
              <a:gd name="connsiteY0" fmla="*/ 0 h 358140"/>
              <a:gd name="connsiteX1" fmla="*/ 198120 w 762000"/>
              <a:gd name="connsiteY1" fmla="*/ 266700 h 358140"/>
              <a:gd name="connsiteX2" fmla="*/ 762000 w 762000"/>
              <a:gd name="connsiteY2" fmla="*/ 358140 h 358140"/>
              <a:gd name="connsiteX3" fmla="*/ 762000 w 762000"/>
              <a:gd name="connsiteY3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358140">
                <a:moveTo>
                  <a:pt x="0" y="0"/>
                </a:moveTo>
                <a:cubicBezTo>
                  <a:pt x="35560" y="103505"/>
                  <a:pt x="71120" y="207010"/>
                  <a:pt x="198120" y="266700"/>
                </a:cubicBezTo>
                <a:cubicBezTo>
                  <a:pt x="325120" y="326390"/>
                  <a:pt x="762000" y="358140"/>
                  <a:pt x="762000" y="358140"/>
                </a:cubicBezTo>
                <a:lnTo>
                  <a:pt x="762000" y="358140"/>
                </a:lnTo>
              </a:path>
            </a:pathLst>
          </a:cu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Perform synthesis and implementation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Code is already synthesizable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Layout all the ports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Use the SoC on the board to load in files to initialize matA for both layers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Create custom RTL Block for I/O integration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This week we are programming the FIFO RTL onto our FPGAs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If all goes well we can try loading our RTL onto the FPGAs and compute full accuracy on-board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Get camera feed integrated with on-board networks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892</Words>
  <Application>Microsoft Office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Final Project Simulation Results Neural Network Inference on FPGA</vt:lpstr>
      <vt:lpstr>Specification</vt:lpstr>
      <vt:lpstr>Progress Overview</vt:lpstr>
      <vt:lpstr>Progress Update </vt:lpstr>
      <vt:lpstr>Workflow for the High-Level Synthesis (HLS) branch</vt:lpstr>
      <vt:lpstr>Workflow for the Custom RTL branch</vt:lpstr>
      <vt:lpstr>Custom RTL – Simulation Waveforms</vt:lpstr>
      <vt:lpstr>PowerPoint Presentation</vt:lpstr>
      <vt:lpstr>Next steps</vt:lpstr>
      <vt:lpstr>Thank You 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10</cp:revision>
  <dcterms:modified xsi:type="dcterms:W3CDTF">2022-11-17T04:59:32Z</dcterms:modified>
</cp:coreProperties>
</file>