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305" r:id="rId25"/>
    <p:sldId id="266" r:id="rId26"/>
    <p:sldId id="284" r:id="rId27"/>
    <p:sldId id="270" r:id="rId28"/>
    <p:sldId id="285" r:id="rId29"/>
    <p:sldId id="302" r:id="rId30"/>
    <p:sldId id="304" r:id="rId31"/>
    <p:sldId id="303" r:id="rId32"/>
    <p:sldId id="287" r:id="rId33"/>
    <p:sldId id="291" r:id="rId34"/>
    <p:sldId id="293" r:id="rId35"/>
    <p:sldId id="294" r:id="rId36"/>
    <p:sldId id="296" r:id="rId37"/>
    <p:sldId id="299" r:id="rId38"/>
    <p:sldId id="300" r:id="rId3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057CF-EBEE-4CDF-9B30-7AC5A5904C81}" v="1" dt="2024-10-23T13:20:33.212"/>
    <p1510:client id="{6D343DE5-F237-F033-99B8-A6D75B27346C}" v="285" dt="2024-10-23T08:49:11.429"/>
    <p1510:client id="{7755DD99-0E79-6739-12BA-502878A5E968}" v="41" dt="2024-10-23T11:37:07.631"/>
    <p1510:client id="{AB391DB7-D4A7-4A4A-E1E2-FF01A6DDB821}" v="157" dt="2024-10-23T09:44:16.213"/>
    <p1510:client id="{CE459842-8A92-4223-A52D-1ED04C7182A4}" v="42" dt="2024-10-23T13:58:46.383"/>
    <p1510:client id="{EC1AB5BB-FAFA-4D3C-81CC-33D74F2AF737}" v="210" dt="2024-10-23T12:45:16.1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76787" y="147925"/>
            <a:ext cx="293442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439" y="2364262"/>
            <a:ext cx="15051121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5158" y="2686686"/>
            <a:ext cx="12257683" cy="339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6717" y="9895570"/>
            <a:ext cx="274574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fedesoriano/stroke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jpe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3880491"/>
            <a:ext cx="5212080" cy="27432"/>
          </a:xfrm>
          <a:custGeom>
            <a:avLst/>
            <a:gdLst>
              <a:gd name="connsiteX0" fmla="*/ 0 w 5212080"/>
              <a:gd name="connsiteY0" fmla="*/ 0 h 27432"/>
              <a:gd name="connsiteX1" fmla="*/ 599389 w 5212080"/>
              <a:gd name="connsiteY1" fmla="*/ 0 h 27432"/>
              <a:gd name="connsiteX2" fmla="*/ 1198778 w 5212080"/>
              <a:gd name="connsiteY2" fmla="*/ 0 h 27432"/>
              <a:gd name="connsiteX3" fmla="*/ 1954530 w 5212080"/>
              <a:gd name="connsiteY3" fmla="*/ 0 h 27432"/>
              <a:gd name="connsiteX4" fmla="*/ 2501798 w 5212080"/>
              <a:gd name="connsiteY4" fmla="*/ 0 h 27432"/>
              <a:gd name="connsiteX5" fmla="*/ 3049067 w 5212080"/>
              <a:gd name="connsiteY5" fmla="*/ 0 h 27432"/>
              <a:gd name="connsiteX6" fmla="*/ 3700577 w 5212080"/>
              <a:gd name="connsiteY6" fmla="*/ 0 h 27432"/>
              <a:gd name="connsiteX7" fmla="*/ 4247845 w 5212080"/>
              <a:gd name="connsiteY7" fmla="*/ 0 h 27432"/>
              <a:gd name="connsiteX8" fmla="*/ 5212080 w 5212080"/>
              <a:gd name="connsiteY8" fmla="*/ 0 h 27432"/>
              <a:gd name="connsiteX9" fmla="*/ 5212080 w 5212080"/>
              <a:gd name="connsiteY9" fmla="*/ 27432 h 27432"/>
              <a:gd name="connsiteX10" fmla="*/ 4664812 w 5212080"/>
              <a:gd name="connsiteY10" fmla="*/ 27432 h 27432"/>
              <a:gd name="connsiteX11" fmla="*/ 4117543 w 5212080"/>
              <a:gd name="connsiteY11" fmla="*/ 27432 h 27432"/>
              <a:gd name="connsiteX12" fmla="*/ 3466033 w 5212080"/>
              <a:gd name="connsiteY12" fmla="*/ 27432 h 27432"/>
              <a:gd name="connsiteX13" fmla="*/ 2918765 w 5212080"/>
              <a:gd name="connsiteY13" fmla="*/ 27432 h 27432"/>
              <a:gd name="connsiteX14" fmla="*/ 2423617 w 5212080"/>
              <a:gd name="connsiteY14" fmla="*/ 27432 h 27432"/>
              <a:gd name="connsiteX15" fmla="*/ 1772107 w 5212080"/>
              <a:gd name="connsiteY15" fmla="*/ 27432 h 27432"/>
              <a:gd name="connsiteX16" fmla="*/ 1120597 w 5212080"/>
              <a:gd name="connsiteY16" fmla="*/ 27432 h 27432"/>
              <a:gd name="connsiteX17" fmla="*/ 0 w 5212080"/>
              <a:gd name="connsiteY17" fmla="*/ 27432 h 27432"/>
              <a:gd name="connsiteX18" fmla="*/ 0 w 521208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2080" h="27432" fill="none" extrusionOk="0">
                <a:moveTo>
                  <a:pt x="0" y="0"/>
                </a:moveTo>
                <a:cubicBezTo>
                  <a:pt x="128838" y="-11329"/>
                  <a:pt x="306779" y="5198"/>
                  <a:pt x="599389" y="0"/>
                </a:cubicBezTo>
                <a:cubicBezTo>
                  <a:pt x="891999" y="-5198"/>
                  <a:pt x="916635" y="-24425"/>
                  <a:pt x="1198778" y="0"/>
                </a:cubicBezTo>
                <a:cubicBezTo>
                  <a:pt x="1480921" y="24425"/>
                  <a:pt x="1761605" y="-17440"/>
                  <a:pt x="1954530" y="0"/>
                </a:cubicBezTo>
                <a:cubicBezTo>
                  <a:pt x="2147455" y="17440"/>
                  <a:pt x="2239112" y="-16223"/>
                  <a:pt x="2501798" y="0"/>
                </a:cubicBezTo>
                <a:cubicBezTo>
                  <a:pt x="2764484" y="16223"/>
                  <a:pt x="2838074" y="12987"/>
                  <a:pt x="3049067" y="0"/>
                </a:cubicBezTo>
                <a:cubicBezTo>
                  <a:pt x="3260060" y="-12987"/>
                  <a:pt x="3470388" y="-15138"/>
                  <a:pt x="3700577" y="0"/>
                </a:cubicBezTo>
                <a:cubicBezTo>
                  <a:pt x="3930766" y="15138"/>
                  <a:pt x="4052672" y="-14938"/>
                  <a:pt x="4247845" y="0"/>
                </a:cubicBezTo>
                <a:cubicBezTo>
                  <a:pt x="4443018" y="14938"/>
                  <a:pt x="4730158" y="-1623"/>
                  <a:pt x="5212080" y="0"/>
                </a:cubicBezTo>
                <a:cubicBezTo>
                  <a:pt x="5212790" y="9050"/>
                  <a:pt x="5211442" y="21151"/>
                  <a:pt x="5212080" y="27432"/>
                </a:cubicBezTo>
                <a:cubicBezTo>
                  <a:pt x="4991075" y="27722"/>
                  <a:pt x="4932008" y="37429"/>
                  <a:pt x="4664812" y="27432"/>
                </a:cubicBezTo>
                <a:cubicBezTo>
                  <a:pt x="4397616" y="17435"/>
                  <a:pt x="4374940" y="47585"/>
                  <a:pt x="4117543" y="27432"/>
                </a:cubicBezTo>
                <a:cubicBezTo>
                  <a:pt x="3860146" y="7279"/>
                  <a:pt x="3773367" y="36569"/>
                  <a:pt x="3466033" y="27432"/>
                </a:cubicBezTo>
                <a:cubicBezTo>
                  <a:pt x="3158699" y="18296"/>
                  <a:pt x="3137854" y="54523"/>
                  <a:pt x="2918765" y="27432"/>
                </a:cubicBezTo>
                <a:cubicBezTo>
                  <a:pt x="2699676" y="341"/>
                  <a:pt x="2536311" y="13149"/>
                  <a:pt x="2423617" y="27432"/>
                </a:cubicBezTo>
                <a:cubicBezTo>
                  <a:pt x="2310923" y="41715"/>
                  <a:pt x="2021228" y="23141"/>
                  <a:pt x="1772107" y="27432"/>
                </a:cubicBezTo>
                <a:cubicBezTo>
                  <a:pt x="1522986" y="31724"/>
                  <a:pt x="1317107" y="20364"/>
                  <a:pt x="1120597" y="27432"/>
                </a:cubicBezTo>
                <a:cubicBezTo>
                  <a:pt x="924087" y="34501"/>
                  <a:pt x="454536" y="8495"/>
                  <a:pt x="0" y="27432"/>
                </a:cubicBezTo>
                <a:cubicBezTo>
                  <a:pt x="-1228" y="21145"/>
                  <a:pt x="-815" y="8816"/>
                  <a:pt x="0" y="0"/>
                </a:cubicBezTo>
                <a:close/>
              </a:path>
              <a:path w="5212080" h="27432" stroke="0" extrusionOk="0">
                <a:moveTo>
                  <a:pt x="0" y="0"/>
                </a:moveTo>
                <a:cubicBezTo>
                  <a:pt x="233695" y="-764"/>
                  <a:pt x="364103" y="24957"/>
                  <a:pt x="547268" y="0"/>
                </a:cubicBezTo>
                <a:cubicBezTo>
                  <a:pt x="730433" y="-24957"/>
                  <a:pt x="937737" y="-21107"/>
                  <a:pt x="1303020" y="0"/>
                </a:cubicBezTo>
                <a:cubicBezTo>
                  <a:pt x="1668303" y="21107"/>
                  <a:pt x="1620404" y="13071"/>
                  <a:pt x="1798168" y="0"/>
                </a:cubicBezTo>
                <a:cubicBezTo>
                  <a:pt x="1975932" y="-13071"/>
                  <a:pt x="2090998" y="4232"/>
                  <a:pt x="2293315" y="0"/>
                </a:cubicBezTo>
                <a:cubicBezTo>
                  <a:pt x="2495632" y="-4232"/>
                  <a:pt x="2738710" y="-17332"/>
                  <a:pt x="2944825" y="0"/>
                </a:cubicBezTo>
                <a:cubicBezTo>
                  <a:pt x="3150940" y="17332"/>
                  <a:pt x="3308101" y="26665"/>
                  <a:pt x="3544214" y="0"/>
                </a:cubicBezTo>
                <a:cubicBezTo>
                  <a:pt x="3780327" y="-26665"/>
                  <a:pt x="4028425" y="-24303"/>
                  <a:pt x="4247845" y="0"/>
                </a:cubicBezTo>
                <a:cubicBezTo>
                  <a:pt x="4467265" y="24303"/>
                  <a:pt x="4779418" y="33057"/>
                  <a:pt x="5212080" y="0"/>
                </a:cubicBezTo>
                <a:cubicBezTo>
                  <a:pt x="5212137" y="6776"/>
                  <a:pt x="5210915" y="20935"/>
                  <a:pt x="5212080" y="27432"/>
                </a:cubicBezTo>
                <a:cubicBezTo>
                  <a:pt x="4921467" y="60248"/>
                  <a:pt x="4631077" y="62273"/>
                  <a:pt x="4456328" y="27432"/>
                </a:cubicBezTo>
                <a:cubicBezTo>
                  <a:pt x="4281579" y="-7409"/>
                  <a:pt x="4048724" y="47667"/>
                  <a:pt x="3856939" y="27432"/>
                </a:cubicBezTo>
                <a:cubicBezTo>
                  <a:pt x="3665154" y="7197"/>
                  <a:pt x="3498754" y="15866"/>
                  <a:pt x="3257550" y="27432"/>
                </a:cubicBezTo>
                <a:cubicBezTo>
                  <a:pt x="3016346" y="38998"/>
                  <a:pt x="2854089" y="39360"/>
                  <a:pt x="2710282" y="27432"/>
                </a:cubicBezTo>
                <a:cubicBezTo>
                  <a:pt x="2566475" y="15504"/>
                  <a:pt x="2336282" y="56792"/>
                  <a:pt x="2110892" y="27432"/>
                </a:cubicBezTo>
                <a:cubicBezTo>
                  <a:pt x="1885502" y="-1928"/>
                  <a:pt x="1825148" y="42061"/>
                  <a:pt x="1615745" y="27432"/>
                </a:cubicBezTo>
                <a:cubicBezTo>
                  <a:pt x="1406342" y="12803"/>
                  <a:pt x="1193655" y="44031"/>
                  <a:pt x="1016356" y="27432"/>
                </a:cubicBezTo>
                <a:cubicBezTo>
                  <a:pt x="839057" y="10833"/>
                  <a:pt x="292902" y="7819"/>
                  <a:pt x="0" y="27432"/>
                </a:cubicBezTo>
                <a:cubicBezTo>
                  <a:pt x="-234" y="21031"/>
                  <a:pt x="-921" y="632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960120" y="4309348"/>
            <a:ext cx="6365383" cy="498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lang="en-US" sz="3300" spc="40"/>
              <a:t>IBM Data Science Course</a:t>
            </a:r>
            <a:endParaRPr lang="en-US" sz="3300"/>
          </a:p>
        </p:txBody>
      </p:sp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B940DAE4-4FFD-3DB6-DFE2-133EB61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"/>
          <a:stretch/>
        </p:blipFill>
        <p:spPr>
          <a:xfrm>
            <a:off x="7967553" y="10"/>
            <a:ext cx="10318162" cy="10286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C8E39-867A-26A9-60B5-EBACB4B0695B}"/>
              </a:ext>
            </a:extLst>
          </p:cNvPr>
          <p:cNvSpPr txBox="1"/>
          <p:nvPr/>
        </p:nvSpPr>
        <p:spPr>
          <a:xfrm>
            <a:off x="762000" y="7760969"/>
            <a:ext cx="72009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300" b="1" dirty="0">
                <a:ea typeface="+mn-lt"/>
                <a:cs typeface="+mn-lt"/>
              </a:rPr>
              <a:t>Supervised by</a:t>
            </a:r>
            <a:r>
              <a:rPr lang="en-US" sz="3300" dirty="0">
                <a:ea typeface="+mn-lt"/>
                <a:cs typeface="+mn-lt"/>
              </a:rPr>
              <a:t>: Eng. Sherif Said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1319" y="312242"/>
            <a:ext cx="60312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85" dirty="0">
                <a:solidFill>
                  <a:srgbClr val="FFFFFF"/>
                </a:solidFill>
              </a:rPr>
              <a:t>Introducing</a:t>
            </a:r>
            <a:r>
              <a:rPr sz="6600" spc="-90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FF"/>
                </a:solidFill>
              </a:rPr>
              <a:t>Data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4" y="8751765"/>
            <a:ext cx="133349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099" y="8558090"/>
            <a:ext cx="434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Lucida Sans Unicode"/>
                <a:cs typeface="Lucida Sans Unicode"/>
              </a:rPr>
              <a:t>{</a:t>
            </a:r>
            <a:r>
              <a:rPr sz="3000" spc="-305" dirty="0">
                <a:latin typeface="Lucida Sans Unicode"/>
                <a:cs typeface="Lucida Sans Unicode"/>
              </a:rPr>
              <a:t>511</a:t>
            </a:r>
            <a:r>
              <a:rPr sz="3000" spc="-185" dirty="0">
                <a:latin typeface="Lucida Sans Unicode"/>
                <a:cs typeface="Lucida Sans Unicode"/>
              </a:rPr>
              <a:t>0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165" dirty="0">
                <a:latin typeface="Lucida Sans Unicode"/>
                <a:cs typeface="Lucida Sans Unicode"/>
              </a:rPr>
              <a:t>R</a:t>
            </a:r>
            <a:r>
              <a:rPr sz="3000" spc="-155" dirty="0">
                <a:latin typeface="Lucida Sans Unicode"/>
                <a:cs typeface="Lucida Sans Unicode"/>
              </a:rPr>
              <a:t>o</a:t>
            </a:r>
            <a:r>
              <a:rPr sz="3000" spc="-100" dirty="0">
                <a:latin typeface="Lucida Sans Unicode"/>
                <a:cs typeface="Lucida Sans Unicode"/>
              </a:rPr>
              <a:t>ws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150" dirty="0">
                <a:latin typeface="Lucida Sans Unicode"/>
                <a:cs typeface="Lucida Sans Unicode"/>
              </a:rPr>
              <a:t>X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305" dirty="0">
                <a:latin typeface="Lucida Sans Unicode"/>
                <a:cs typeface="Lucida Sans Unicode"/>
              </a:rPr>
              <a:t>1</a:t>
            </a:r>
            <a:r>
              <a:rPr sz="3000" spc="-185" dirty="0">
                <a:latin typeface="Lucida Sans Unicode"/>
                <a:cs typeface="Lucida Sans Unicode"/>
              </a:rPr>
              <a:t>2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229" dirty="0">
                <a:latin typeface="Lucida Sans Unicode"/>
                <a:cs typeface="Lucida Sans Unicode"/>
              </a:rPr>
              <a:t>c</a:t>
            </a:r>
            <a:r>
              <a:rPr sz="3000" spc="-155" dirty="0">
                <a:latin typeface="Lucida Sans Unicode"/>
                <a:cs typeface="Lucida Sans Unicode"/>
              </a:rPr>
              <a:t>o</a:t>
            </a:r>
            <a:r>
              <a:rPr sz="3000" spc="-229" dirty="0">
                <a:latin typeface="Lucida Sans Unicode"/>
                <a:cs typeface="Lucida Sans Unicode"/>
              </a:rPr>
              <a:t>l</a:t>
            </a:r>
            <a:r>
              <a:rPr sz="3000" spc="-145" dirty="0">
                <a:latin typeface="Lucida Sans Unicode"/>
                <a:cs typeface="Lucida Sans Unicode"/>
              </a:rPr>
              <a:t>u</a:t>
            </a:r>
            <a:r>
              <a:rPr sz="3000" spc="-135" dirty="0">
                <a:latin typeface="Lucida Sans Unicode"/>
                <a:cs typeface="Lucida Sans Unicode"/>
              </a:rPr>
              <a:t>m</a:t>
            </a:r>
            <a:r>
              <a:rPr sz="3000" spc="-145" dirty="0">
                <a:latin typeface="Lucida Sans Unicode"/>
                <a:cs typeface="Lucida Sans Unicode"/>
              </a:rPr>
              <a:t>n</a:t>
            </a:r>
            <a:r>
              <a:rPr sz="3000" spc="-220" dirty="0">
                <a:latin typeface="Lucida Sans Unicode"/>
                <a:cs typeface="Lucida Sans Unicode"/>
              </a:rPr>
              <a:t>s</a:t>
            </a:r>
            <a:r>
              <a:rPr sz="3000" spc="160" dirty="0">
                <a:latin typeface="Lucida Sans Unicode"/>
                <a:cs typeface="Lucida Sans Unicode"/>
              </a:rPr>
              <a:t>}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512" y="3206086"/>
            <a:ext cx="13722177" cy="5172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6109" y="2708870"/>
            <a:ext cx="214312" cy="2143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75350" y="2415278"/>
            <a:ext cx="2583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>
                <a:latin typeface="Lucida Sans Unicode"/>
                <a:cs typeface="Lucida Sans Unicode"/>
              </a:rPr>
              <a:t>D</a:t>
            </a:r>
            <a:r>
              <a:rPr sz="4800" spc="-180" dirty="0">
                <a:latin typeface="Lucida Sans Unicode"/>
                <a:cs typeface="Lucida Sans Unicode"/>
              </a:rPr>
              <a:t>a</a:t>
            </a:r>
            <a:r>
              <a:rPr sz="4800" spc="-300" dirty="0">
                <a:latin typeface="Lucida Sans Unicode"/>
                <a:cs typeface="Lucida Sans Unicode"/>
              </a:rPr>
              <a:t>t</a:t>
            </a:r>
            <a:r>
              <a:rPr sz="4800" spc="15" dirty="0">
                <a:latin typeface="Lucida Sans Unicode"/>
                <a:cs typeface="Lucida Sans Unicode"/>
              </a:rPr>
              <a:t>a</a:t>
            </a:r>
            <a:r>
              <a:rPr sz="4800" spc="-655" dirty="0">
                <a:latin typeface="Lucida Sans Unicode"/>
                <a:cs typeface="Lucida Sans Unicode"/>
              </a:rPr>
              <a:t> </a:t>
            </a:r>
            <a:r>
              <a:rPr sz="4800" spc="-240" dirty="0">
                <a:latin typeface="Lucida Sans Unicode"/>
                <a:cs typeface="Lucida Sans Unicode"/>
              </a:rPr>
              <a:t>I</a:t>
            </a:r>
            <a:r>
              <a:rPr sz="4800" spc="-229" dirty="0">
                <a:latin typeface="Lucida Sans Unicode"/>
                <a:cs typeface="Lucida Sans Unicode"/>
              </a:rPr>
              <a:t>n</a:t>
            </a:r>
            <a:r>
              <a:rPr sz="4800" spc="-335" dirty="0">
                <a:latin typeface="Lucida Sans Unicode"/>
                <a:cs typeface="Lucida Sans Unicode"/>
              </a:rPr>
              <a:t>f</a:t>
            </a:r>
            <a:r>
              <a:rPr sz="4800" spc="-245" dirty="0">
                <a:latin typeface="Lucida Sans Unicode"/>
                <a:cs typeface="Lucida Sans Unicode"/>
              </a:rPr>
              <a:t>o:</a:t>
            </a:r>
            <a:endParaRPr sz="4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57478"/>
            <a:ext cx="13867130" cy="6626859"/>
            <a:chOff x="2500312" y="3457478"/>
            <a:chExt cx="13867130" cy="6626859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934" y="3457478"/>
              <a:ext cx="13449299" cy="61340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19101" y="404970"/>
            <a:ext cx="4868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Introducing</a:t>
            </a:r>
            <a:r>
              <a:rPr sz="54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7550" y="2671443"/>
            <a:ext cx="331152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1.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first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20" dirty="0">
                <a:solidFill>
                  <a:srgbClr val="292929"/>
                </a:solidFill>
                <a:latin typeface="Times New Roman"/>
                <a:cs typeface="Times New Roman"/>
              </a:rPr>
              <a:t>15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95" dirty="0">
                <a:solidFill>
                  <a:srgbClr val="292929"/>
                </a:solidFill>
                <a:latin typeface="Times New Roman"/>
                <a:cs typeface="Times New Roman"/>
              </a:rPr>
              <a:t>rows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0160" y="3877348"/>
            <a:ext cx="15297150" cy="6207125"/>
            <a:chOff x="1960160" y="3877348"/>
            <a:chExt cx="15297150" cy="62071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160" y="3877348"/>
              <a:ext cx="15297149" cy="5276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10943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557530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2.</a:t>
            </a:r>
            <a:r>
              <a:rPr spc="55" dirty="0"/>
              <a:t> </a:t>
            </a:r>
            <a:r>
              <a:rPr spc="20" dirty="0"/>
              <a:t>stats</a:t>
            </a:r>
            <a:r>
              <a:rPr spc="55" dirty="0"/>
              <a:t> </a:t>
            </a:r>
            <a:r>
              <a:rPr spc="-65" dirty="0"/>
              <a:t>about</a:t>
            </a:r>
            <a:r>
              <a:rPr spc="55" dirty="0"/>
              <a:t> </a:t>
            </a:r>
            <a:r>
              <a:rPr spc="-130" dirty="0"/>
              <a:t>our</a:t>
            </a:r>
            <a:r>
              <a:rPr spc="5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47895"/>
            <a:ext cx="13575030" cy="6636384"/>
            <a:chOff x="2500312" y="3447895"/>
            <a:chExt cx="13575030" cy="6636384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9817" y="3447895"/>
              <a:ext cx="6638924" cy="61436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1800" y="2364262"/>
            <a:ext cx="847725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4.</a:t>
            </a:r>
            <a:r>
              <a:rPr spc="60" dirty="0"/>
              <a:t> </a:t>
            </a:r>
            <a:r>
              <a:rPr spc="-60" dirty="0"/>
              <a:t>the</a:t>
            </a:r>
            <a:r>
              <a:rPr spc="60" dirty="0"/>
              <a:t> </a:t>
            </a:r>
            <a:r>
              <a:rPr spc="-80" dirty="0"/>
              <a:t>various</a:t>
            </a:r>
            <a:r>
              <a:rPr spc="60" dirty="0"/>
              <a:t> </a:t>
            </a:r>
            <a:r>
              <a:rPr spc="-30" dirty="0"/>
              <a:t>data</a:t>
            </a:r>
            <a:r>
              <a:rPr spc="60" dirty="0"/>
              <a:t> </a:t>
            </a:r>
            <a:r>
              <a:rPr spc="-25" dirty="0"/>
              <a:t>types</a:t>
            </a:r>
            <a:r>
              <a:rPr spc="60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-60" dirty="0"/>
              <a:t>the</a:t>
            </a:r>
            <a:r>
              <a:rPr spc="60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2975693"/>
            <a:ext cx="13575030" cy="7108825"/>
            <a:chOff x="2500312" y="2975693"/>
            <a:chExt cx="13575030" cy="71088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16" y="2975693"/>
              <a:ext cx="9877424" cy="6619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0796" y="1939151"/>
            <a:ext cx="982916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5. </a:t>
            </a:r>
            <a:r>
              <a:rPr spc="10" dirty="0"/>
              <a:t>a</a:t>
            </a:r>
            <a:r>
              <a:rPr spc="65" dirty="0"/>
              <a:t> </a:t>
            </a:r>
            <a:r>
              <a:rPr spc="-70" dirty="0"/>
              <a:t>simple</a:t>
            </a:r>
            <a:r>
              <a:rPr spc="65" dirty="0"/>
              <a:t> </a:t>
            </a:r>
            <a:r>
              <a:rPr spc="-35" dirty="0"/>
              <a:t>visualization</a:t>
            </a:r>
            <a:r>
              <a:rPr spc="65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5" dirty="0"/>
              <a:t>all</a:t>
            </a:r>
            <a:r>
              <a:rPr spc="70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-60" dirty="0"/>
              <a:t>the</a:t>
            </a:r>
            <a:r>
              <a:rPr spc="65" dirty="0"/>
              <a:t> </a:t>
            </a:r>
            <a:r>
              <a:rPr spc="-40" dirty="0"/>
              <a:t>features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575030" cy="6662420"/>
            <a:chOff x="2500312" y="3422236"/>
            <a:chExt cx="13575030" cy="666242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601" y="3422236"/>
              <a:ext cx="7172324" cy="6019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13876019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6.</a:t>
            </a:r>
            <a:r>
              <a:rPr spc="70" dirty="0"/>
              <a:t> </a:t>
            </a:r>
            <a:r>
              <a:rPr spc="-50" dirty="0"/>
              <a:t>displaying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95" dirty="0"/>
              <a:t>gender</a:t>
            </a:r>
            <a:r>
              <a:rPr spc="70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95" dirty="0"/>
              <a:t>with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70" dirty="0"/>
              <a:t>other</a:t>
            </a:r>
            <a:r>
              <a:rPr spc="70" dirty="0"/>
              <a:t> </a:t>
            </a:r>
            <a:r>
              <a:rPr spc="-40" dirty="0"/>
              <a:t>features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799819" cy="6810375"/>
            <a:chOff x="2500312" y="3422236"/>
            <a:chExt cx="13799819" cy="681037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657" y="3422236"/>
              <a:ext cx="13706474" cy="68103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85731"/>
            <a:ext cx="608203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7.</a:t>
            </a:r>
            <a:r>
              <a:rPr spc="45" dirty="0"/>
              <a:t> </a:t>
            </a:r>
            <a:r>
              <a:rPr spc="-60" dirty="0"/>
              <a:t>the</a:t>
            </a:r>
            <a:r>
              <a:rPr spc="50" dirty="0"/>
              <a:t> </a:t>
            </a:r>
            <a:r>
              <a:rPr spc="-15" dirty="0"/>
              <a:t>target</a:t>
            </a:r>
            <a:r>
              <a:rPr spc="45" dirty="0"/>
              <a:t> </a:t>
            </a:r>
            <a:r>
              <a:rPr spc="-114" dirty="0"/>
              <a:t>column:</a:t>
            </a:r>
            <a:r>
              <a:rPr spc="45" dirty="0"/>
              <a:t> </a:t>
            </a:r>
            <a:r>
              <a:rPr spc="-20" dirty="0"/>
              <a:t>stroke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575030" cy="6791325"/>
            <a:chOff x="2500312" y="3422236"/>
            <a:chExt cx="13575030" cy="67913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669" y="3422236"/>
              <a:ext cx="9648825" cy="6791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1474216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8. </a:t>
            </a:r>
            <a:r>
              <a:rPr spc="-50" dirty="0"/>
              <a:t>displaying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70" dirty="0"/>
              <a:t>heart</a:t>
            </a:r>
            <a:r>
              <a:rPr spc="70" dirty="0"/>
              <a:t> </a:t>
            </a:r>
            <a:r>
              <a:rPr spc="-20" dirty="0"/>
              <a:t>disease</a:t>
            </a:r>
            <a:r>
              <a:rPr spc="65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95" dirty="0"/>
              <a:t>with</a:t>
            </a:r>
            <a:r>
              <a:rPr spc="70" dirty="0"/>
              <a:t> </a:t>
            </a:r>
            <a:r>
              <a:rPr spc="-95" dirty="0"/>
              <a:t>having</a:t>
            </a:r>
            <a:r>
              <a:rPr spc="65" dirty="0"/>
              <a:t> </a:t>
            </a:r>
            <a:r>
              <a:rPr spc="10" dirty="0"/>
              <a:t>a</a:t>
            </a:r>
            <a:r>
              <a:rPr spc="70" dirty="0"/>
              <a:t> </a:t>
            </a:r>
            <a:r>
              <a:rPr spc="-20" dirty="0"/>
              <a:t>stroke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988" y="3888507"/>
            <a:ext cx="8325551" cy="6219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064" y="2120127"/>
            <a:ext cx="1349946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3610" marR="5080" indent="-3471545">
              <a:lnSpc>
                <a:spcPct val="116399"/>
              </a:lnSpc>
              <a:spcBef>
                <a:spcPts val="95"/>
              </a:spcBef>
            </a:pPr>
            <a:r>
              <a:rPr sz="3650" b="1" spc="-45" dirty="0">
                <a:latin typeface="Trebuchet MS"/>
                <a:cs typeface="Trebuchet MS"/>
              </a:rPr>
              <a:t>9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95" dirty="0">
                <a:latin typeface="Trebuchet MS"/>
                <a:cs typeface="Trebuchet MS"/>
              </a:rPr>
              <a:t>How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204" dirty="0">
                <a:latin typeface="Trebuchet MS"/>
                <a:cs typeface="Trebuchet MS"/>
              </a:rPr>
              <a:t>many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85" dirty="0">
                <a:latin typeface="Trebuchet MS"/>
                <a:cs typeface="Trebuchet MS"/>
              </a:rPr>
              <a:t>of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45" dirty="0">
                <a:latin typeface="Trebuchet MS"/>
                <a:cs typeface="Trebuchet MS"/>
              </a:rPr>
              <a:t>people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90" dirty="0">
                <a:latin typeface="Trebuchet MS"/>
                <a:cs typeface="Trebuchet MS"/>
              </a:rPr>
              <a:t>in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85" dirty="0">
                <a:latin typeface="Trebuchet MS"/>
                <a:cs typeface="Trebuchet MS"/>
              </a:rPr>
              <a:t>the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45" dirty="0">
                <a:latin typeface="Trebuchet MS"/>
                <a:cs typeface="Trebuchet MS"/>
              </a:rPr>
              <a:t>data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had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270" dirty="0">
                <a:latin typeface="Trebuchet MS"/>
                <a:cs typeface="Trebuchet MS"/>
              </a:rPr>
              <a:t>a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70" dirty="0">
                <a:latin typeface="Trebuchet MS"/>
                <a:cs typeface="Trebuchet MS"/>
              </a:rPr>
              <a:t>gender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75" dirty="0">
                <a:latin typeface="Trebuchet MS"/>
                <a:cs typeface="Trebuchet MS"/>
              </a:rPr>
              <a:t>and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50" dirty="0">
                <a:latin typeface="Trebuchet MS"/>
                <a:cs typeface="Trebuchet MS"/>
              </a:rPr>
              <a:t>relation </a:t>
            </a:r>
            <a:r>
              <a:rPr sz="3650" b="1" spc="-1085" dirty="0">
                <a:latin typeface="Trebuchet MS"/>
                <a:cs typeface="Trebuchet MS"/>
              </a:rPr>
              <a:t> </a:t>
            </a:r>
            <a:r>
              <a:rPr sz="3650" b="1" spc="95" dirty="0">
                <a:latin typeface="Trebuchet MS"/>
                <a:cs typeface="Trebuchet MS"/>
              </a:rPr>
              <a:t>b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-30" dirty="0">
                <a:latin typeface="Trebuchet MS"/>
                <a:cs typeface="Trebuchet MS"/>
              </a:rPr>
              <a:t>ee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100" dirty="0">
                <a:latin typeface="Trebuchet MS"/>
                <a:cs typeface="Trebuchet MS"/>
              </a:rPr>
              <a:t>d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200" dirty="0">
                <a:latin typeface="Trebuchet MS"/>
                <a:cs typeface="Trebuchet MS"/>
              </a:rPr>
              <a:t>d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s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175" dirty="0">
                <a:latin typeface="Trebuchet MS"/>
                <a:cs typeface="Trebuchet MS"/>
              </a:rPr>
              <a:t>k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636485"/>
            <a:ext cx="16611599" cy="1285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990" y="2907579"/>
            <a:ext cx="8978900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spc="-145" dirty="0">
                <a:latin typeface="Trebuchet MS"/>
                <a:cs typeface="Trebuchet MS"/>
              </a:rPr>
              <a:t>1</a:t>
            </a:r>
            <a:r>
              <a:rPr sz="3650" b="1" spc="-45" dirty="0">
                <a:latin typeface="Trebuchet MS"/>
                <a:cs typeface="Trebuchet MS"/>
              </a:rPr>
              <a:t>0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220" dirty="0">
                <a:latin typeface="Trebuchet MS"/>
                <a:cs typeface="Trebuchet MS"/>
              </a:rPr>
              <a:t>W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0" dirty="0">
                <a:latin typeface="Trebuchet MS"/>
                <a:cs typeface="Trebuchet MS"/>
              </a:rPr>
              <a:t>s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95" dirty="0">
                <a:latin typeface="Trebuchet MS"/>
                <a:cs typeface="Trebuchet MS"/>
              </a:rPr>
              <a:t>p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50" dirty="0">
                <a:latin typeface="Trebuchet MS"/>
                <a:cs typeface="Trebuchet MS"/>
              </a:rPr>
              <a:t>s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100" dirty="0">
                <a:latin typeface="Trebuchet MS"/>
                <a:cs typeface="Trebuchet MS"/>
              </a:rPr>
              <a:t>d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442" y="3474213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6293" y="3070988"/>
            <a:ext cx="14722419" cy="61297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  <a:tabLst>
                <a:tab pos="1287780" algn="l"/>
                <a:tab pos="3187065" algn="l"/>
                <a:tab pos="5727065" algn="l"/>
                <a:tab pos="6489065" algn="l"/>
              </a:tabLst>
            </a:pPr>
            <a:r>
              <a:rPr sz="4800" b="1" spc="-100" dirty="0">
                <a:solidFill>
                  <a:srgbClr val="2D74B5"/>
                </a:solidFill>
                <a:latin typeface="Times New Roman"/>
                <a:cs typeface="Times New Roman"/>
              </a:rPr>
              <a:t>The	</a:t>
            </a:r>
            <a:r>
              <a:rPr sz="4800" b="1" spc="-130" dirty="0">
                <a:solidFill>
                  <a:srgbClr val="2D74B5"/>
                </a:solidFill>
                <a:latin typeface="Times New Roman"/>
                <a:cs typeface="Times New Roman"/>
              </a:rPr>
              <a:t>project	</a:t>
            </a:r>
            <a:r>
              <a:rPr sz="4800" b="1" spc="-135" dirty="0">
                <a:solidFill>
                  <a:srgbClr val="2D74B5"/>
                </a:solidFill>
                <a:latin typeface="Times New Roman"/>
                <a:cs typeface="Times New Roman"/>
              </a:rPr>
              <a:t>presented	by	</a:t>
            </a:r>
            <a:r>
              <a:rPr sz="4800" b="1" spc="-300" dirty="0">
                <a:solidFill>
                  <a:srgbClr val="2D74B5"/>
                </a:solidFill>
                <a:latin typeface="Times New Roman"/>
                <a:cs typeface="Times New Roman"/>
              </a:rPr>
              <a:t>:</a:t>
            </a: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>
              <a:latin typeface="Times New Roman"/>
              <a:cs typeface="Times New Roman"/>
            </a:endParaRPr>
          </a:p>
          <a:p>
            <a:r>
              <a:rPr lang="en-US" sz="3600" b="1" dirty="0">
                <a:latin typeface="Arial"/>
                <a:cs typeface="Arial"/>
              </a:rPr>
              <a:t>   Osama Mohamed Megahed</a:t>
            </a:r>
            <a:endParaRPr lang="en-US" sz="3600" dirty="0">
              <a:latin typeface="Arial"/>
              <a:cs typeface="Arial"/>
            </a:endParaRPr>
          </a:p>
          <a:p>
            <a:pPr marL="755650">
              <a:lnSpc>
                <a:spcPts val="4300"/>
              </a:lnSpc>
            </a:pPr>
            <a:r>
              <a:rPr sz="3600" b="1" dirty="0">
                <a:latin typeface="Arial"/>
                <a:cs typeface="Arial"/>
              </a:rPr>
              <a:t>Mayar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Magdy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Morkos</a:t>
            </a:r>
            <a:endParaRPr sz="3600">
              <a:latin typeface="Arial"/>
              <a:cs typeface="Arial"/>
            </a:endParaRPr>
          </a:p>
          <a:p>
            <a:pPr marL="755650" marR="5972810">
              <a:lnSpc>
                <a:spcPts val="4280"/>
              </a:lnSpc>
              <a:spcBef>
                <a:spcPts val="155"/>
              </a:spcBef>
            </a:pPr>
            <a:r>
              <a:rPr sz="3600" b="1" dirty="0">
                <a:latin typeface="Arial"/>
                <a:cs typeface="Arial"/>
              </a:rPr>
              <a:t>Ahmed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Hesham Mohamed</a:t>
            </a:r>
            <a:endParaRPr lang="en-US" sz="3600" dirty="0">
              <a:latin typeface="Arial"/>
              <a:cs typeface="Arial"/>
            </a:endParaRPr>
          </a:p>
          <a:p>
            <a:pPr marL="755650" marR="5972810">
              <a:lnSpc>
                <a:spcPts val="4280"/>
              </a:lnSpc>
              <a:spcBef>
                <a:spcPts val="155"/>
              </a:spcBef>
            </a:pPr>
            <a:r>
              <a:rPr lang="en-US" sz="3600" b="1" dirty="0">
                <a:latin typeface="Arial"/>
                <a:cs typeface="Arial"/>
              </a:rPr>
              <a:t>Ebraheem Ragab Mohamed</a:t>
            </a:r>
            <a:endParaRPr dirty="0"/>
          </a:p>
          <a:p>
            <a:pPr marL="755650" marR="5972810">
              <a:lnSpc>
                <a:spcPts val="4280"/>
              </a:lnSpc>
              <a:spcBef>
                <a:spcPts val="155"/>
              </a:spcBef>
            </a:pPr>
            <a:r>
              <a:rPr lang="en-US" sz="3600" b="1" dirty="0">
                <a:latin typeface="Arial"/>
                <a:cs typeface="Arial"/>
              </a:rPr>
              <a:t>Kareem Abdelfattah</a:t>
            </a:r>
          </a:p>
          <a:p>
            <a:endParaRPr lang="en-US" sz="400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3600" b="1" spc="30" dirty="0">
                <a:solidFill>
                  <a:srgbClr val="2D74B5"/>
                </a:solidFill>
                <a:latin typeface="Times New Roman"/>
                <a:cs typeface="Times New Roman"/>
              </a:rPr>
              <a:t>Data</a:t>
            </a:r>
            <a:r>
              <a:rPr sz="3600" b="1" spc="4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D74B5"/>
                </a:solidFill>
                <a:latin typeface="Times New Roman"/>
                <a:cs typeface="Times New Roman"/>
              </a:rPr>
              <a:t>Used</a:t>
            </a:r>
            <a:r>
              <a:rPr sz="3600" spc="-30" dirty="0">
                <a:solidFill>
                  <a:srgbClr val="2D74B5"/>
                </a:solidFill>
                <a:latin typeface="Times New Roman"/>
                <a:cs typeface="Times New Roman"/>
              </a:rPr>
              <a:t>:</a:t>
            </a:r>
            <a:r>
              <a:rPr sz="3600" spc="4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2D74B5"/>
                </a:solidFill>
                <a:latin typeface="Times New Roman"/>
                <a:cs typeface="Times New Roman"/>
              </a:rPr>
              <a:t>https://</a:t>
            </a:r>
            <a:r>
              <a:rPr sz="3600" spc="65" dirty="0">
                <a:solidFill>
                  <a:srgbClr val="2D74B5"/>
                </a:solidFill>
                <a:latin typeface="Times New Roman"/>
                <a:cs typeface="Times New Roman"/>
                <a:hlinkClick r:id="rId3"/>
              </a:rPr>
              <a:t>www.kaggle.com/datasets/fedesoriano/stroke- </a:t>
            </a:r>
            <a:r>
              <a:rPr sz="3600" spc="-8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2D74B5"/>
                </a:solidFill>
                <a:latin typeface="Times New Roman"/>
                <a:cs typeface="Times New Roman"/>
              </a:rPr>
              <a:t>prediction-dataset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4874388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5417313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5960238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9767" y="7579488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9767" y="8131938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81407" y="356868"/>
            <a:ext cx="12183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5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Classification:</a:t>
            </a:r>
            <a:r>
              <a:rPr sz="5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Stroke</a:t>
            </a:r>
            <a:r>
              <a:rPr sz="5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54106" y="2974733"/>
            <a:ext cx="13820775" cy="7109459"/>
            <a:chOff x="2254106" y="2974733"/>
            <a:chExt cx="13820775" cy="7109459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106" y="2974733"/>
              <a:ext cx="13496924" cy="67246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1212" y="2156252"/>
            <a:ext cx="1357185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12.</a:t>
            </a:r>
            <a:r>
              <a:rPr spc="65" dirty="0"/>
              <a:t> </a:t>
            </a:r>
            <a:r>
              <a:rPr spc="-45" dirty="0"/>
              <a:t>smoking</a:t>
            </a:r>
            <a:r>
              <a:rPr spc="60" dirty="0"/>
              <a:t> </a:t>
            </a:r>
            <a:r>
              <a:rPr spc="-15" dirty="0"/>
              <a:t>status</a:t>
            </a:r>
            <a:r>
              <a:rPr spc="65" dirty="0"/>
              <a:t> </a:t>
            </a:r>
            <a:r>
              <a:rPr spc="-125" dirty="0"/>
              <a:t>and</a:t>
            </a:r>
            <a:r>
              <a:rPr spc="65" dirty="0"/>
              <a:t> </a:t>
            </a:r>
            <a:r>
              <a:rPr spc="5" dirty="0"/>
              <a:t>its</a:t>
            </a:r>
            <a:r>
              <a:rPr spc="65" dirty="0"/>
              <a:t> </a:t>
            </a:r>
            <a:r>
              <a:rPr spc="-40" dirty="0"/>
              <a:t>relation</a:t>
            </a:r>
            <a:r>
              <a:rPr spc="65" dirty="0"/>
              <a:t> </a:t>
            </a:r>
            <a:r>
              <a:rPr spc="-95" dirty="0"/>
              <a:t>with</a:t>
            </a:r>
            <a:r>
              <a:rPr spc="65" dirty="0"/>
              <a:t> </a:t>
            </a:r>
            <a:r>
              <a:rPr spc="-95" dirty="0"/>
              <a:t>having</a:t>
            </a:r>
            <a:r>
              <a:rPr spc="65" dirty="0"/>
              <a:t> </a:t>
            </a:r>
            <a:r>
              <a:rPr spc="10" dirty="0"/>
              <a:t>a</a:t>
            </a:r>
            <a:r>
              <a:rPr spc="65" dirty="0"/>
              <a:t> </a:t>
            </a:r>
            <a:r>
              <a:rPr spc="-20" dirty="0"/>
              <a:t>stroke</a:t>
            </a:r>
            <a:r>
              <a:rPr spc="65" dirty="0"/>
              <a:t> </a:t>
            </a:r>
            <a:r>
              <a:rPr spc="-100" dirty="0"/>
              <a:t>or</a:t>
            </a:r>
            <a:r>
              <a:rPr spc="65" dirty="0"/>
              <a:t> </a:t>
            </a:r>
            <a:r>
              <a:rPr spc="-50" dirty="0"/>
              <a:t>not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912" y="3042537"/>
            <a:ext cx="10484242" cy="6609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800" y="1970413"/>
            <a:ext cx="1230884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13.</a:t>
            </a:r>
            <a:r>
              <a:rPr spc="60" dirty="0"/>
              <a:t> </a:t>
            </a:r>
            <a:r>
              <a:rPr spc="-85" dirty="0"/>
              <a:t>what</a:t>
            </a:r>
            <a:r>
              <a:rPr spc="60" dirty="0"/>
              <a:t> </a:t>
            </a:r>
            <a:r>
              <a:rPr spc="-40" dirty="0"/>
              <a:t>relation</a:t>
            </a:r>
            <a:r>
              <a:rPr spc="60" dirty="0"/>
              <a:t> </a:t>
            </a:r>
            <a:r>
              <a:rPr spc="-80" dirty="0"/>
              <a:t>between</a:t>
            </a:r>
            <a:r>
              <a:rPr spc="60" dirty="0"/>
              <a:t> </a:t>
            </a:r>
            <a:r>
              <a:rPr spc="90" dirty="0"/>
              <a:t>BMI</a:t>
            </a:r>
            <a:r>
              <a:rPr spc="60" dirty="0"/>
              <a:t> </a:t>
            </a:r>
            <a:r>
              <a:rPr spc="-125" dirty="0"/>
              <a:t>and</a:t>
            </a:r>
            <a:r>
              <a:rPr spc="60" dirty="0"/>
              <a:t> </a:t>
            </a:r>
            <a:r>
              <a:rPr spc="20" dirty="0"/>
              <a:t>age</a:t>
            </a:r>
            <a:r>
              <a:rPr spc="60" dirty="0"/>
              <a:t> </a:t>
            </a:r>
            <a:r>
              <a:rPr spc="15" dirty="0"/>
              <a:t>effect</a:t>
            </a:r>
            <a:r>
              <a:rPr spc="60" dirty="0"/>
              <a:t> </a:t>
            </a:r>
            <a:r>
              <a:rPr spc="-110" dirty="0"/>
              <a:t>in</a:t>
            </a:r>
            <a:r>
              <a:rPr spc="60" dirty="0"/>
              <a:t> </a:t>
            </a:r>
            <a:r>
              <a:rPr spc="-80" dirty="0"/>
              <a:t>stroke?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100767"/>
            <a:ext cx="13575030" cy="7181850"/>
            <a:chOff x="2500312" y="3100767"/>
            <a:chExt cx="13575030" cy="718185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819" y="3100767"/>
              <a:ext cx="10296524" cy="7181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14.</a:t>
            </a:r>
            <a:r>
              <a:rPr spc="70" dirty="0"/>
              <a:t> </a:t>
            </a:r>
            <a:r>
              <a:rPr spc="-85" dirty="0"/>
              <a:t>what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80" dirty="0"/>
              <a:t>between</a:t>
            </a:r>
            <a:r>
              <a:rPr spc="70" dirty="0"/>
              <a:t> </a:t>
            </a:r>
            <a:r>
              <a:rPr spc="-75" dirty="0"/>
              <a:t>hypertension</a:t>
            </a:r>
            <a:r>
              <a:rPr spc="70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95" dirty="0"/>
              <a:t>having</a:t>
            </a:r>
            <a:r>
              <a:rPr spc="70" dirty="0"/>
              <a:t> </a:t>
            </a:r>
            <a:r>
              <a:rPr spc="10" dirty="0"/>
              <a:t>a</a:t>
            </a:r>
            <a:r>
              <a:rPr spc="75" dirty="0"/>
              <a:t> </a:t>
            </a:r>
            <a:r>
              <a:rPr spc="-20" dirty="0"/>
              <a:t>stroke</a:t>
            </a:r>
            <a:r>
              <a:rPr spc="70" dirty="0"/>
              <a:t> </a:t>
            </a:r>
            <a:r>
              <a:rPr spc="-100" dirty="0"/>
              <a:t>or</a:t>
            </a:r>
            <a:r>
              <a:rPr spc="70" dirty="0"/>
              <a:t> </a:t>
            </a:r>
            <a:r>
              <a:rPr spc="-150" dirty="0"/>
              <a:t>not?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251822"/>
            <a:ext cx="13575030" cy="6832600"/>
            <a:chOff x="2500312" y="3251822"/>
            <a:chExt cx="13575030" cy="6832600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312" y="3251822"/>
              <a:ext cx="13249274" cy="64484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87612" y="4787974"/>
            <a:ext cx="111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9" dirty="0">
                <a:latin typeface="Trebuchet MS"/>
                <a:cs typeface="Trebuchet MS"/>
              </a:rPr>
              <a:t>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solidFill>
                  <a:srgbClr val="FFFFFF"/>
                </a:solidFill>
              </a:rPr>
              <a:t>E</a:t>
            </a:r>
            <a:r>
              <a:rPr sz="5500" spc="254" dirty="0">
                <a:solidFill>
                  <a:srgbClr val="FFFFFF"/>
                </a:solidFill>
              </a:rPr>
              <a:t>D</a:t>
            </a:r>
            <a:r>
              <a:rPr sz="5500" spc="-20" dirty="0">
                <a:solidFill>
                  <a:srgbClr val="FFFFFF"/>
                </a:solidFill>
              </a:rPr>
              <a:t>A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2230748" y="2160798"/>
            <a:ext cx="7369175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spc="-145" dirty="0">
                <a:latin typeface="Trebuchet MS"/>
                <a:cs typeface="Trebuchet MS"/>
              </a:rPr>
              <a:t>15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30" dirty="0">
                <a:latin typeface="Trebuchet MS"/>
                <a:cs typeface="Trebuchet MS"/>
              </a:rPr>
              <a:t>effe</a:t>
            </a:r>
            <a:r>
              <a:rPr sz="3650" b="1" spc="-85" dirty="0">
                <a:latin typeface="Trebuchet MS"/>
                <a:cs typeface="Trebuchet MS"/>
              </a:rPr>
              <a:t>c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75" dirty="0">
                <a:latin typeface="Trebuchet MS"/>
                <a:cs typeface="Trebuchet MS"/>
              </a:rPr>
              <a:t>k</a:t>
            </a:r>
            <a:r>
              <a:rPr sz="3650" b="1" spc="-735" dirty="0">
                <a:latin typeface="Trebuchet MS"/>
                <a:cs typeface="Trebuchet MS"/>
              </a:rPr>
              <a:t>_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35" dirty="0">
                <a:latin typeface="Trebuchet MS"/>
                <a:cs typeface="Trebuchet MS"/>
              </a:rPr>
              <a:t>y</a:t>
            </a:r>
            <a:r>
              <a:rPr sz="3650" b="1" spc="95" dirty="0">
                <a:latin typeface="Trebuchet MS"/>
                <a:cs typeface="Trebuchet MS"/>
              </a:rPr>
              <a:t>p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487612" y="4787974"/>
            <a:ext cx="111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9" dirty="0">
                <a:latin typeface="Trebuchet MS"/>
                <a:cs typeface="Trebuchet MS"/>
              </a:rPr>
              <a:t>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solidFill>
                  <a:srgbClr val="FFFFFF"/>
                </a:solidFill>
              </a:rPr>
              <a:t>E</a:t>
            </a:r>
            <a:r>
              <a:rPr sz="5500" spc="254" dirty="0">
                <a:solidFill>
                  <a:srgbClr val="FFFFFF"/>
                </a:solidFill>
              </a:rPr>
              <a:t>D</a:t>
            </a:r>
            <a:r>
              <a:rPr sz="5500" spc="-20" dirty="0">
                <a:solidFill>
                  <a:srgbClr val="FFFFFF"/>
                </a:solidFill>
              </a:rPr>
              <a:t>A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2230748" y="2160798"/>
            <a:ext cx="12156522" cy="576439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3"/>
              </a:spcBef>
            </a:pPr>
            <a:r>
              <a:rPr lang="en-US" sz="3650" spc="150" dirty="0">
                <a:ea typeface="+mn-lt"/>
                <a:cs typeface="+mn-lt"/>
              </a:rPr>
              <a:t>We should not get married for the sake of our LIFE.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2CD23ED-1C4C-DDD4-3B12-B5BECDE6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44" y="3292959"/>
            <a:ext cx="13811250" cy="60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039" y="590803"/>
            <a:ext cx="5567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Assumptions.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482" y="2108706"/>
            <a:ext cx="13507085" cy="678370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Advancing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90" dirty="0">
                <a:latin typeface="Lucida Sans Unicode"/>
                <a:cs typeface="Lucida Sans Unicode"/>
              </a:rPr>
              <a:t>Age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is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80" dirty="0">
                <a:latin typeface="Lucida Sans Unicode"/>
                <a:cs typeface="Lucida Sans Unicode"/>
              </a:rPr>
              <a:t>significant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factor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for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the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development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 marR="75692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60" dirty="0">
                <a:latin typeface="Lucida Sans Unicode"/>
                <a:cs typeface="Lucida Sans Unicode"/>
              </a:rPr>
              <a:t>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advanced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age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and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BMI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700" spc="1350" dirty="0">
                <a:latin typeface="Webdings"/>
                <a:cs typeface="Webdings"/>
              </a:rPr>
              <a:t>🟡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90" dirty="0">
                <a:latin typeface="Lucida Sans Unicode"/>
                <a:cs typeface="Lucida Sans Unicode"/>
              </a:rPr>
              <a:t>Not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Proven: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Smokers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high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BMI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 marR="268605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hypertension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and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heart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disease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70" dirty="0">
                <a:latin typeface="Lucida Sans Unicode"/>
                <a:cs typeface="Lucida Sans Unicode"/>
              </a:rPr>
              <a:t>are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0" dirty="0">
                <a:latin typeface="Lucida Sans Unicode"/>
                <a:cs typeface="Lucida Sans Unicode"/>
              </a:rPr>
              <a:t>more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likely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 </a:t>
            </a:r>
            <a:r>
              <a:rPr sz="2700" spc="-83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compared</a:t>
            </a:r>
            <a:r>
              <a:rPr sz="2700" spc="-37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without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these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conditions.</a:t>
            </a:r>
            <a:endParaRPr sz="2700">
              <a:latin typeface="Lucida Sans Unicode"/>
              <a:cs typeface="Lucida Sans Unicode"/>
            </a:endParaRPr>
          </a:p>
          <a:p>
            <a:pPr marL="12700" marR="67564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elevated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blood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glucose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levels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6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suffering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stroke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compared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normal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blood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glucose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levels.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85" dirty="0">
                <a:latin typeface="Lucida Sans Unicode"/>
                <a:cs typeface="Lucida Sans Unicode"/>
              </a:rPr>
              <a:t>who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live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in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urban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areas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70" dirty="0">
                <a:latin typeface="Lucida Sans Unicode"/>
                <a:cs typeface="Lucida Sans Unicode"/>
              </a:rPr>
              <a:t>are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80" dirty="0">
                <a:latin typeface="Lucida Sans Unicode"/>
                <a:cs typeface="Lucida Sans Unicode"/>
              </a:rPr>
              <a:t>at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than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85" dirty="0">
                <a:latin typeface="Lucida Sans Unicode"/>
                <a:cs typeface="Lucida Sans Unicode"/>
              </a:rPr>
              <a:t>who</a:t>
            </a:r>
            <a:r>
              <a:rPr sz="2700" spc="-37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live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in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rural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areas.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700" spc="1350" dirty="0">
                <a:latin typeface="Webdings"/>
                <a:cs typeface="Webdings"/>
              </a:rPr>
              <a:t>🔴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Invalid: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Married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40" dirty="0">
                <a:latin typeface="Lucida Sans Unicode"/>
                <a:cs typeface="Lucida Sans Unicode"/>
              </a:rPr>
              <a:t>Men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60" dirty="0">
                <a:latin typeface="Lucida Sans Unicode"/>
                <a:cs typeface="Lucida Sans Unicode"/>
              </a:rPr>
              <a:t>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increased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than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Married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Women.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8434" y="3723447"/>
            <a:ext cx="16857345" cy="6360795"/>
            <a:chOff x="778434" y="3723447"/>
            <a:chExt cx="16857345" cy="636079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434" y="4421162"/>
              <a:ext cx="4486274" cy="5038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4269" y="3723447"/>
              <a:ext cx="8267699" cy="5981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043" y="4062927"/>
              <a:ext cx="4105274" cy="5038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81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1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Preprocessing</a:t>
            </a:r>
            <a:endParaRPr sz="8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48" y="2141317"/>
            <a:ext cx="13619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50" dirty="0">
                <a:latin typeface="Times New Roman"/>
                <a:cs typeface="Times New Roman"/>
              </a:rPr>
              <a:t>1.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95" dirty="0">
                <a:latin typeface="Times New Roman"/>
                <a:cs typeface="Times New Roman"/>
              </a:rPr>
              <a:t>Handling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missing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values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65" dirty="0">
                <a:latin typeface="Times New Roman"/>
                <a:cs typeface="Times New Roman"/>
              </a:rPr>
              <a:t>in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65" dirty="0">
                <a:latin typeface="Times New Roman"/>
                <a:cs typeface="Times New Roman"/>
              </a:rPr>
              <a:t>BMI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70" dirty="0">
                <a:latin typeface="Times New Roman"/>
                <a:cs typeface="Times New Roman"/>
              </a:rPr>
              <a:t>column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528" y="4268406"/>
            <a:ext cx="16814165" cy="6019165"/>
            <a:chOff x="447528" y="4268406"/>
            <a:chExt cx="16814165" cy="6019165"/>
          </a:xfrm>
        </p:grpSpPr>
        <p:sp>
          <p:nvSpPr>
            <p:cNvPr id="5" name="object 5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528" y="4268406"/>
              <a:ext cx="7153274" cy="6018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3525" y="4307925"/>
              <a:ext cx="8267699" cy="59790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49082" y="184693"/>
            <a:ext cx="13273294" cy="21031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8100" b="1" spc="-20">
                <a:solidFill>
                  <a:srgbClr val="FFFFFF"/>
                </a:solidFill>
                <a:latin typeface="Times New Roman"/>
                <a:cs typeface="Times New Roman"/>
              </a:rPr>
              <a:t>Data Preprocessing</a:t>
            </a:r>
            <a:endParaRPr lang="en-US" sz="8100" spc="-2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b="1" spc="-2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0" y="1966300"/>
            <a:ext cx="7336790" cy="65405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missing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0" dirty="0">
                <a:solidFill>
                  <a:srgbClr val="292929"/>
                </a:solidFill>
                <a:latin typeface="Times New Roman"/>
                <a:cs typeface="Times New Roman"/>
              </a:rPr>
              <a:t>before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12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after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437" y="3377046"/>
            <a:ext cx="18491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latin typeface="Times New Roman"/>
                <a:cs typeface="Times New Roman"/>
              </a:rPr>
              <a:t>B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dirty="0">
                <a:latin typeface="Times New Roman"/>
                <a:cs typeface="Times New Roman"/>
              </a:rPr>
              <a:t>f</a:t>
            </a:r>
            <a:r>
              <a:rPr sz="5200" b="1" spc="-10" dirty="0">
                <a:latin typeface="Times New Roman"/>
                <a:cs typeface="Times New Roman"/>
              </a:rPr>
              <a:t>o</a:t>
            </a:r>
            <a:r>
              <a:rPr sz="5200" b="1" spc="-315" dirty="0">
                <a:latin typeface="Times New Roman"/>
                <a:cs typeface="Times New Roman"/>
              </a:rPr>
              <a:t>r</a:t>
            </a:r>
            <a:r>
              <a:rPr sz="5200" b="1" spc="-35" dirty="0"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97823" y="3377046"/>
            <a:ext cx="14839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5" dirty="0">
                <a:latin typeface="Times New Roman"/>
                <a:cs typeface="Times New Roman"/>
              </a:rPr>
              <a:t>A</a:t>
            </a:r>
            <a:r>
              <a:rPr sz="5200" b="1" dirty="0">
                <a:latin typeface="Times New Roman"/>
                <a:cs typeface="Times New Roman"/>
              </a:rPr>
              <a:t>ft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spc="-310" dirty="0"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16665" y="4600121"/>
            <a:ext cx="12859385" cy="4972050"/>
            <a:chOff x="416665" y="4600121"/>
            <a:chExt cx="12859385" cy="4972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665" y="5523915"/>
              <a:ext cx="8742287" cy="26385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766" y="4600121"/>
              <a:ext cx="5019674" cy="4972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2443" y="4552100"/>
            <a:ext cx="4219574" cy="5067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9" name="object 9"/>
          <p:cNvSpPr txBox="1"/>
          <p:nvPr/>
        </p:nvSpPr>
        <p:spPr>
          <a:xfrm>
            <a:off x="621519" y="2141317"/>
            <a:ext cx="16762094" cy="19272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2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95" dirty="0">
                <a:latin typeface="Times New Roman"/>
                <a:cs typeface="Times New Roman"/>
              </a:rPr>
              <a:t>Handling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220" dirty="0">
                <a:latin typeface="Times New Roman"/>
                <a:cs typeface="Times New Roman"/>
              </a:rPr>
              <a:t>unknown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values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65" dirty="0">
                <a:latin typeface="Times New Roman"/>
                <a:cs typeface="Times New Roman"/>
              </a:rPr>
              <a:t>in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05" dirty="0">
                <a:latin typeface="Times New Roman"/>
                <a:cs typeface="Times New Roman"/>
              </a:rPr>
              <a:t>smoking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60" dirty="0">
                <a:latin typeface="Times New Roman"/>
                <a:cs typeface="Times New Roman"/>
              </a:rPr>
              <a:t>status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70" dirty="0">
                <a:latin typeface="Times New Roman"/>
                <a:cs typeface="Times New Roman"/>
              </a:rPr>
              <a:t>column</a:t>
            </a:r>
            <a:endParaRPr sz="5200">
              <a:latin typeface="Times New Roman"/>
              <a:cs typeface="Times New Roman"/>
            </a:endParaRPr>
          </a:p>
          <a:p>
            <a:pPr marL="1092835">
              <a:lnSpc>
                <a:spcPct val="100000"/>
              </a:lnSpc>
              <a:spcBef>
                <a:spcPts val="4650"/>
              </a:spcBef>
            </a:pPr>
            <a:r>
              <a:rPr sz="3400" b="1" spc="60" dirty="0">
                <a:latin typeface="Arial"/>
                <a:cs typeface="Arial"/>
              </a:rPr>
              <a:t>turning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45" dirty="0">
                <a:latin typeface="Arial"/>
                <a:cs typeface="Arial"/>
              </a:rPr>
              <a:t>the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5" dirty="0">
                <a:latin typeface="Arial"/>
                <a:cs typeface="Arial"/>
              </a:rPr>
              <a:t>known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0" dirty="0">
                <a:latin typeface="Arial"/>
                <a:cs typeface="Arial"/>
              </a:rPr>
              <a:t>values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65" dirty="0">
                <a:latin typeface="Arial"/>
                <a:cs typeface="Arial"/>
              </a:rPr>
              <a:t>to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75" dirty="0">
                <a:latin typeface="Arial"/>
                <a:cs typeface="Arial"/>
              </a:rPr>
              <a:t>null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0" dirty="0">
                <a:latin typeface="Arial"/>
                <a:cs typeface="Arial"/>
              </a:rPr>
              <a:t>values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70" dirty="0">
                <a:latin typeface="Arial"/>
                <a:cs typeface="Arial"/>
              </a:rPr>
              <a:t>and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25" dirty="0">
                <a:latin typeface="Arial"/>
                <a:cs typeface="Arial"/>
              </a:rPr>
              <a:t>then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60" dirty="0">
                <a:latin typeface="Arial"/>
                <a:cs typeface="Arial"/>
              </a:rPr>
              <a:t>getting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85" dirty="0">
                <a:latin typeface="Arial"/>
                <a:cs typeface="Arial"/>
              </a:rPr>
              <a:t>rid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114" dirty="0">
                <a:latin typeface="Arial"/>
                <a:cs typeface="Arial"/>
              </a:rPr>
              <a:t>of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65" dirty="0">
                <a:latin typeface="Arial"/>
                <a:cs typeface="Arial"/>
              </a:rPr>
              <a:t>it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9082" y="184693"/>
            <a:ext cx="13273294" cy="21031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8100" b="1" spc="-20">
                <a:solidFill>
                  <a:srgbClr val="FFFFFF"/>
                </a:solidFill>
                <a:latin typeface="Times New Roman"/>
                <a:cs typeface="Times New Roman"/>
              </a:rPr>
              <a:t>Data Preprocessing</a:t>
            </a:r>
            <a:endParaRPr lang="en-US" sz="8100" spc="-2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b="1" spc="-2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0" y="1966300"/>
            <a:ext cx="7336790" cy="65405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lang="en-US"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3. </a:t>
            </a:r>
            <a:r>
              <a:rPr lang="en-US" sz="41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0" dirty="0">
                <a:solidFill>
                  <a:srgbClr val="292929"/>
                </a:solidFill>
                <a:latin typeface="Times New Roman"/>
                <a:cs typeface="Times New Roman"/>
              </a:rPr>
              <a:t>before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12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after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437" y="3377046"/>
            <a:ext cx="18491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latin typeface="Times New Roman"/>
                <a:cs typeface="Times New Roman"/>
              </a:rPr>
              <a:t>B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dirty="0">
                <a:latin typeface="Times New Roman"/>
                <a:cs typeface="Times New Roman"/>
              </a:rPr>
              <a:t>f</a:t>
            </a:r>
            <a:r>
              <a:rPr sz="5200" b="1" spc="-10" dirty="0">
                <a:latin typeface="Times New Roman"/>
                <a:cs typeface="Times New Roman"/>
              </a:rPr>
              <a:t>o</a:t>
            </a:r>
            <a:r>
              <a:rPr sz="5200" b="1" spc="-315" dirty="0">
                <a:latin typeface="Times New Roman"/>
                <a:cs typeface="Times New Roman"/>
              </a:rPr>
              <a:t>r</a:t>
            </a:r>
            <a:r>
              <a:rPr sz="5200" b="1" spc="-35" dirty="0"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97823" y="3377046"/>
            <a:ext cx="14839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5" dirty="0">
                <a:latin typeface="Times New Roman"/>
                <a:cs typeface="Times New Roman"/>
              </a:rPr>
              <a:t>A</a:t>
            </a:r>
            <a:r>
              <a:rPr sz="5200" b="1" dirty="0">
                <a:latin typeface="Times New Roman"/>
                <a:cs typeface="Times New Roman"/>
              </a:rPr>
              <a:t>ft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spc="-310" dirty="0"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C38CC-7C18-AC8C-4689-5501CC60A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6" y="4396901"/>
            <a:ext cx="7735956" cy="3977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A9851C-EE25-43E6-8265-7AFB4AE75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152" y="4405184"/>
            <a:ext cx="8183218" cy="39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2299519"/>
            <a:ext cx="13575030" cy="7785100"/>
            <a:chOff x="2500312" y="2299519"/>
            <a:chExt cx="13575030" cy="778510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699" y="2299519"/>
              <a:ext cx="5200649" cy="71246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3029" y="514603"/>
            <a:ext cx="26809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FFFFFF"/>
                </a:solidFill>
              </a:rPr>
              <a:t>Agenda</a:t>
            </a:r>
            <a:endParaRPr sz="6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2140647"/>
            <a:ext cx="71437" cy="714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8780" y="1923207"/>
            <a:ext cx="5517515" cy="610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imes New Roman"/>
                <a:cs typeface="Times New Roman"/>
              </a:rPr>
              <a:t>About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our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65" dirty="0">
                <a:latin typeface="Times New Roman"/>
                <a:cs typeface="Times New Roman"/>
              </a:rPr>
              <a:t>D</a:t>
            </a:r>
            <a:r>
              <a:rPr sz="2400" b="1" spc="-65" dirty="0">
                <a:latin typeface="Times New Roman"/>
                <a:cs typeface="Times New Roman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s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50" dirty="0">
                <a:latin typeface="Times New Roman"/>
                <a:cs typeface="Times New Roman"/>
              </a:rPr>
              <a:t>g</a:t>
            </a:r>
            <a:r>
              <a:rPr sz="2400" b="1" spc="-135" dirty="0">
                <a:latin typeface="Times New Roman"/>
                <a:cs typeface="Times New Roman"/>
              </a:rPr>
              <a:t>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</a:t>
            </a:r>
            <a:r>
              <a:rPr sz="2400" b="1" spc="-185" dirty="0">
                <a:latin typeface="Times New Roman"/>
                <a:cs typeface="Times New Roman"/>
              </a:rPr>
              <a:t>h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185" dirty="0">
                <a:latin typeface="Times New Roman"/>
                <a:cs typeface="Times New Roman"/>
              </a:rPr>
              <a:t>n</a:t>
            </a:r>
            <a:r>
              <a:rPr sz="2400" b="1" spc="-60" dirty="0">
                <a:latin typeface="Times New Roman"/>
                <a:cs typeface="Times New Roman"/>
              </a:rPr>
              <a:t>k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18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95300"/>
              </a:lnSpc>
            </a:pPr>
            <a:r>
              <a:rPr sz="2400" b="1" spc="-45" dirty="0">
                <a:latin typeface="Times New Roman"/>
                <a:cs typeface="Times New Roman"/>
              </a:rPr>
              <a:t>Problem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Definition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Suggested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Solution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main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65" dirty="0">
                <a:latin typeface="Times New Roman"/>
                <a:cs typeface="Times New Roman"/>
              </a:rPr>
              <a:t>About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the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 marR="41910">
              <a:lnSpc>
                <a:spcPct val="195300"/>
              </a:lnSpc>
            </a:pPr>
            <a:r>
              <a:rPr sz="2400" b="1" spc="20" dirty="0">
                <a:latin typeface="Times New Roman"/>
                <a:cs typeface="Times New Roman"/>
              </a:rPr>
              <a:t>Data </a:t>
            </a:r>
            <a:r>
              <a:rPr sz="2400" b="1" spc="-50" dirty="0">
                <a:latin typeface="Times New Roman"/>
                <a:cs typeface="Times New Roman"/>
              </a:rPr>
              <a:t>Preprocessing </a:t>
            </a:r>
            <a:r>
              <a:rPr sz="2400" b="1" spc="-100" dirty="0">
                <a:latin typeface="Times New Roman"/>
                <a:cs typeface="Times New Roman"/>
              </a:rPr>
              <a:t>and </a:t>
            </a:r>
            <a:r>
              <a:rPr sz="2400" b="1" spc="20" dirty="0">
                <a:latin typeface="Times New Roman"/>
                <a:cs typeface="Times New Roman"/>
              </a:rPr>
              <a:t>Text </a:t>
            </a:r>
            <a:r>
              <a:rPr sz="2400" b="1" spc="-50" dirty="0">
                <a:latin typeface="Times New Roman"/>
                <a:cs typeface="Times New Roman"/>
              </a:rPr>
              <a:t>Manipulation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EDA</a:t>
            </a:r>
            <a:endParaRPr sz="2400">
              <a:latin typeface="Times New Roman"/>
              <a:cs typeface="Times New Roman"/>
            </a:endParaRPr>
          </a:p>
          <a:p>
            <a:pPr marL="12700" marR="3344545">
              <a:lnSpc>
                <a:spcPct val="195300"/>
              </a:lnSpc>
            </a:pPr>
            <a:r>
              <a:rPr sz="2400" b="1" spc="-50" dirty="0">
                <a:latin typeface="Times New Roman"/>
                <a:cs typeface="Times New Roman"/>
              </a:rPr>
              <a:t>Modeling 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R</a:t>
            </a:r>
            <a:r>
              <a:rPr sz="2400" b="1" spc="-40" dirty="0">
                <a:latin typeface="Times New Roman"/>
                <a:cs typeface="Times New Roman"/>
              </a:rPr>
              <a:t>ec</a:t>
            </a:r>
            <a:r>
              <a:rPr sz="2400" b="1" spc="-25" dirty="0">
                <a:latin typeface="Times New Roman"/>
                <a:cs typeface="Times New Roman"/>
              </a:rPr>
              <a:t>o</a:t>
            </a:r>
            <a:r>
              <a:rPr sz="2400" b="1" spc="-175" dirty="0">
                <a:latin typeface="Times New Roman"/>
                <a:cs typeface="Times New Roman"/>
              </a:rPr>
              <a:t>mm</a:t>
            </a:r>
            <a:r>
              <a:rPr sz="2400" b="1" spc="-40" dirty="0">
                <a:latin typeface="Times New Roman"/>
                <a:cs typeface="Times New Roman"/>
              </a:rPr>
              <a:t>e</a:t>
            </a:r>
            <a:r>
              <a:rPr sz="2400" b="1" spc="-160" dirty="0">
                <a:latin typeface="Times New Roman"/>
                <a:cs typeface="Times New Roman"/>
              </a:rPr>
              <a:t>nd</a:t>
            </a:r>
            <a:r>
              <a:rPr sz="2400" b="1" spc="-25" dirty="0">
                <a:latin typeface="Times New Roman"/>
                <a:cs typeface="Times New Roman"/>
              </a:rPr>
              <a:t>at</a:t>
            </a:r>
            <a:r>
              <a:rPr sz="2400" b="1" spc="-45" dirty="0">
                <a:latin typeface="Times New Roman"/>
                <a:cs typeface="Times New Roman"/>
              </a:rPr>
              <a:t>i</a:t>
            </a:r>
            <a:r>
              <a:rPr sz="2400" b="1" spc="-25" dirty="0">
                <a:latin typeface="Times New Roman"/>
                <a:cs typeface="Times New Roman"/>
              </a:rPr>
              <a:t>o</a:t>
            </a:r>
            <a:r>
              <a:rPr sz="2400" b="1" spc="-1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2855022"/>
            <a:ext cx="71437" cy="714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3569396"/>
            <a:ext cx="71437" cy="714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4283771"/>
            <a:ext cx="71437" cy="714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4998146"/>
            <a:ext cx="71437" cy="7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5712521"/>
            <a:ext cx="71437" cy="714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6426896"/>
            <a:ext cx="71437" cy="714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7141271"/>
            <a:ext cx="71437" cy="714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7855646"/>
            <a:ext cx="71437" cy="7143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013" y="0"/>
            <a:ext cx="14849474" cy="1790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8" name="object 8"/>
          <p:cNvSpPr txBox="1"/>
          <p:nvPr/>
        </p:nvSpPr>
        <p:spPr>
          <a:xfrm>
            <a:off x="491592" y="1976154"/>
            <a:ext cx="10624185" cy="979755"/>
          </a:xfrm>
          <a:prstGeom prst="rect">
            <a:avLst/>
          </a:prstGeom>
        </p:spPr>
        <p:txBody>
          <a:bodyPr vert="horz" wrap="square" lIns="0" tIns="177800" rIns="0" bIns="0" rtlCol="0" anchor="t">
            <a:spAutoFit/>
          </a:bodyPr>
          <a:lstStyle/>
          <a:p>
            <a:pPr marL="12700"/>
            <a:r>
              <a:rPr lang="en-US" sz="5200" b="1" spc="-125" dirty="0">
                <a:latin typeface="Times New Roman"/>
                <a:cs typeface="Times New Roman"/>
              </a:rPr>
              <a:t>4. Handling Duplicate Values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1144" y="346841"/>
            <a:ext cx="1619249" cy="13620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7A4434-95BA-8717-DEDD-55B4355B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7" y="3325905"/>
            <a:ext cx="16432694" cy="64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013" y="0"/>
            <a:ext cx="14849474" cy="1790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8" name="object 8"/>
          <p:cNvSpPr txBox="1"/>
          <p:nvPr/>
        </p:nvSpPr>
        <p:spPr>
          <a:xfrm>
            <a:off x="491592" y="1976154"/>
            <a:ext cx="10624185" cy="979755"/>
          </a:xfrm>
          <a:prstGeom prst="rect">
            <a:avLst/>
          </a:prstGeom>
        </p:spPr>
        <p:txBody>
          <a:bodyPr vert="horz" wrap="square" lIns="0" tIns="177800" rIns="0" bIns="0" rtlCol="0" anchor="t">
            <a:spAutoFit/>
          </a:bodyPr>
          <a:lstStyle/>
          <a:p>
            <a:pPr marL="12700">
              <a:spcBef>
                <a:spcPts val="14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5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10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Encoding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3400" b="1" spc="-65" dirty="0">
                <a:latin typeface="Tahoma"/>
                <a:cs typeface="Tahoma"/>
              </a:rPr>
              <a:t>u</a:t>
            </a:r>
            <a:r>
              <a:rPr sz="3400" b="1" spc="-70" dirty="0">
                <a:latin typeface="Tahoma"/>
                <a:cs typeface="Tahoma"/>
              </a:rPr>
              <a:t>s</a:t>
            </a:r>
            <a:r>
              <a:rPr sz="3400" b="1" spc="-40" dirty="0">
                <a:latin typeface="Tahoma"/>
                <a:cs typeface="Tahoma"/>
              </a:rPr>
              <a:t>in</a:t>
            </a:r>
            <a:r>
              <a:rPr sz="3400" b="1" spc="-240" dirty="0">
                <a:latin typeface="Tahoma"/>
                <a:cs typeface="Tahoma"/>
              </a:rPr>
              <a:t>g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lang="en-US" sz="3400" b="1" spc="-195" dirty="0" err="1">
                <a:ea typeface="+mn-lt"/>
                <a:cs typeface="+mn-lt"/>
              </a:rPr>
              <a:t>get_dummies</a:t>
            </a:r>
            <a:endParaRPr lang="en-US" sz="3400" b="1" spc="-40" dirty="0">
              <a:latin typeface="Tahoma"/>
              <a:ea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1144" y="346841"/>
            <a:ext cx="1619249" cy="13620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2E48BB-FCCE-1BF1-B1FA-CE379C624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4" y="2962556"/>
            <a:ext cx="17128434" cy="66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700" y="3830398"/>
            <a:ext cx="15046325" cy="6254115"/>
            <a:chOff x="1028700" y="3830398"/>
            <a:chExt cx="15046325" cy="625411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830398"/>
              <a:ext cx="7391399" cy="5429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3063" y="3864380"/>
              <a:ext cx="6286499" cy="53911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81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1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Preprocessing</a:t>
            </a:r>
            <a:endParaRPr sz="8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592" y="2141317"/>
            <a:ext cx="10144125" cy="8178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7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130" dirty="0">
                <a:latin typeface="Times New Roman"/>
                <a:cs typeface="Times New Roman"/>
              </a:rPr>
              <a:t>sampling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60" dirty="0">
                <a:latin typeface="Times New Roman"/>
                <a:cs typeface="Times New Roman"/>
              </a:rPr>
              <a:t>target</a:t>
            </a:r>
            <a:r>
              <a:rPr sz="5200" b="1" spc="-10" dirty="0">
                <a:latin typeface="Times New Roman"/>
                <a:cs typeface="Times New Roman"/>
              </a:rPr>
              <a:t> </a:t>
            </a:r>
            <a:r>
              <a:rPr sz="5200" b="1" spc="-190" dirty="0">
                <a:latin typeface="Times New Roman"/>
                <a:cs typeface="Times New Roman"/>
              </a:rPr>
              <a:t>column: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70" dirty="0">
                <a:latin typeface="Times New Roman"/>
                <a:cs typeface="Times New Roman"/>
              </a:rPr>
              <a:t>stroke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054" y="179614"/>
            <a:ext cx="13344524" cy="170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417" y="347053"/>
            <a:ext cx="10518322" cy="1176603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sz="7550" spc="5" dirty="0">
                <a:solidFill>
                  <a:srgbClr val="FFFFFF"/>
                </a:solidFill>
              </a:rPr>
              <a:t>1-</a:t>
            </a:r>
            <a:r>
              <a:rPr sz="7550" spc="-40" dirty="0">
                <a:solidFill>
                  <a:srgbClr val="FFFFFF"/>
                </a:solidFill>
              </a:rPr>
              <a:t> </a:t>
            </a:r>
            <a:r>
              <a:rPr lang="en-US" sz="7550" spc="145" dirty="0">
                <a:solidFill>
                  <a:srgbClr val="FFFFFF"/>
                </a:solidFill>
              </a:rPr>
              <a:t>KNN </a:t>
            </a:r>
            <a:r>
              <a:rPr lang="en-US" sz="7550" spc="60" dirty="0">
                <a:solidFill>
                  <a:srgbClr val="FFFFFF"/>
                </a:solidFill>
              </a:rPr>
              <a:t>CLASSIFIER</a:t>
            </a:r>
            <a:endParaRPr sz="75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6939" y="173018"/>
            <a:ext cx="1619249" cy="1362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708" y="2215936"/>
            <a:ext cx="17716499" cy="72961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23BFE9-F71E-F084-BCD7-9C4B25767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18" y="2707821"/>
            <a:ext cx="16053707" cy="6308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413" y="0"/>
            <a:ext cx="14849474" cy="1572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42679"/>
            <a:ext cx="17554574" cy="7791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0670" y="234360"/>
            <a:ext cx="13740674" cy="969496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200" spc="125" dirty="0">
                <a:solidFill>
                  <a:srgbClr val="FFFFFF"/>
                </a:solidFill>
              </a:rPr>
              <a:t>2-XGBOOST</a:t>
            </a:r>
            <a:r>
              <a:rPr sz="6200" spc="-20" dirty="0">
                <a:solidFill>
                  <a:srgbClr val="FFFFFF"/>
                </a:solidFill>
              </a:rPr>
              <a:t> </a:t>
            </a:r>
            <a:r>
              <a:rPr sz="6200" spc="185" dirty="0">
                <a:solidFill>
                  <a:srgbClr val="FFFFFF"/>
                </a:solidFill>
              </a:rPr>
              <a:t>MODEL</a:t>
            </a:r>
            <a:r>
              <a:rPr sz="6200" spc="-20" dirty="0">
                <a:solidFill>
                  <a:srgbClr val="FFFFFF"/>
                </a:solidFill>
              </a:rPr>
              <a:t> </a:t>
            </a:r>
            <a:r>
              <a:rPr sz="6200" spc="100" dirty="0">
                <a:solidFill>
                  <a:srgbClr val="FFFFFF"/>
                </a:solidFill>
              </a:rPr>
              <a:t>EVALUTION</a:t>
            </a:r>
            <a:endParaRPr sz="62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B732B6-1002-5179-F243-42DF3BEC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369" y="2312925"/>
            <a:ext cx="15484930" cy="664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411" y="0"/>
            <a:ext cx="13344524" cy="170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0292" y="240010"/>
            <a:ext cx="12348210" cy="92011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5850" spc="5" dirty="0">
                <a:solidFill>
                  <a:srgbClr val="FFFFFF"/>
                </a:solidFill>
              </a:rPr>
              <a:t>3-</a:t>
            </a:r>
            <a:r>
              <a:rPr sz="5850" spc="-10" dirty="0">
                <a:solidFill>
                  <a:srgbClr val="FFFFFF"/>
                </a:solidFill>
              </a:rPr>
              <a:t> </a:t>
            </a:r>
            <a:r>
              <a:rPr lang="en-US" sz="5850" spc="-10" dirty="0">
                <a:solidFill>
                  <a:srgbClr val="FFFFFF"/>
                </a:solidFill>
              </a:rPr>
              <a:t>DECISION TREE</a:t>
            </a:r>
            <a:r>
              <a:rPr lang="en-US" sz="5850" spc="190" dirty="0">
                <a:solidFill>
                  <a:srgbClr val="FFFFFF"/>
                </a:solidFill>
              </a:rPr>
              <a:t> </a:t>
            </a:r>
            <a:r>
              <a:rPr sz="5850" spc="50" dirty="0">
                <a:solidFill>
                  <a:srgbClr val="FFFFFF"/>
                </a:solidFill>
              </a:rPr>
              <a:t>CLASSIFIER</a:t>
            </a:r>
            <a:endParaRPr sz="58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9719" y="192068"/>
            <a:ext cx="1619249" cy="1362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708" y="2215936"/>
            <a:ext cx="17716499" cy="72961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F62C7B-C205-B08D-2456-A1FEA64C0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233" y="2974931"/>
            <a:ext cx="16031935" cy="5798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413" y="0"/>
            <a:ext cx="14849474" cy="1601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99829"/>
            <a:ext cx="17554574" cy="7791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8914" y="463378"/>
            <a:ext cx="13637258" cy="692497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4400" spc="170" dirty="0">
                <a:solidFill>
                  <a:srgbClr val="FFFFFF"/>
                </a:solidFill>
              </a:rPr>
              <a:t>4-LOGISTIC REGRESSION MODEL</a:t>
            </a:r>
            <a:r>
              <a:rPr sz="4400" spc="-5" dirty="0">
                <a:solidFill>
                  <a:srgbClr val="FFFFFF"/>
                </a:solidFill>
              </a:rPr>
              <a:t> </a:t>
            </a:r>
            <a:r>
              <a:rPr sz="4400" spc="90" dirty="0">
                <a:solidFill>
                  <a:srgbClr val="FFFFFF"/>
                </a:solidFill>
              </a:rPr>
              <a:t>EVALUTION</a:t>
            </a:r>
            <a:endParaRPr lang="en-US" sz="44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5FA668-221B-A93C-88F0-58796331D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21" y="2308454"/>
            <a:ext cx="16170728" cy="6764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08" y="0"/>
            <a:ext cx="14116049" cy="1601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99829"/>
            <a:ext cx="17554574" cy="779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1121" y="128001"/>
            <a:ext cx="7577455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600" spc="85" dirty="0">
                <a:solidFill>
                  <a:srgbClr val="FFFFFF"/>
                </a:solidFill>
              </a:rPr>
              <a:t>VOTING</a:t>
            </a:r>
            <a:r>
              <a:rPr sz="5600" spc="-45" dirty="0">
                <a:solidFill>
                  <a:srgbClr val="FFFFFF"/>
                </a:solidFill>
              </a:rPr>
              <a:t> </a:t>
            </a:r>
            <a:r>
              <a:rPr sz="5600" spc="90" dirty="0">
                <a:solidFill>
                  <a:srgbClr val="FFFFFF"/>
                </a:solidFill>
              </a:rPr>
              <a:t>EVALUTION</a:t>
            </a:r>
            <a:endParaRPr sz="56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49374E-EA0C-C0EC-224C-E6A0DBB43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28" y="2555422"/>
            <a:ext cx="15578817" cy="633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0" y="0"/>
            <a:ext cx="14859000" cy="10287000"/>
            <a:chOff x="1714500" y="0"/>
            <a:chExt cx="14859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0"/>
              <a:ext cx="14858713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14500" y="0"/>
              <a:ext cx="14855190" cy="10284460"/>
            </a:xfrm>
            <a:custGeom>
              <a:avLst/>
              <a:gdLst/>
              <a:ahLst/>
              <a:cxnLst/>
              <a:rect l="l" t="t" r="r" b="b"/>
              <a:pathLst>
                <a:path w="14855190" h="10284460">
                  <a:moveTo>
                    <a:pt x="14854873" y="10284142"/>
                  </a:moveTo>
                  <a:lnTo>
                    <a:pt x="0" y="10284142"/>
                  </a:lnTo>
                  <a:lnTo>
                    <a:pt x="0" y="0"/>
                  </a:lnTo>
                  <a:lnTo>
                    <a:pt x="14854873" y="0"/>
                  </a:lnTo>
                  <a:lnTo>
                    <a:pt x="14854873" y="10284142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8675" y="4266404"/>
            <a:ext cx="47288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6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6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2562" y="1987444"/>
            <a:ext cx="15893415" cy="8096884"/>
            <a:chOff x="1362562" y="1987444"/>
            <a:chExt cx="15893415" cy="8096884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5246" y="1987444"/>
              <a:ext cx="6210299" cy="78295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562" y="2213909"/>
              <a:ext cx="7258049" cy="7600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45558" y="410781"/>
            <a:ext cx="7596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2135" algn="l"/>
              </a:tabLst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Stroke	Prediction</a:t>
            </a:r>
            <a:endParaRPr sz="7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5068" y="571753"/>
            <a:ext cx="725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FFFFFF"/>
                </a:solidFill>
              </a:rPr>
              <a:t>Step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1: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Defining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105" dirty="0">
                <a:solidFill>
                  <a:srgbClr val="FFFFFF"/>
                </a:solidFill>
              </a:rPr>
              <a:t>the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problem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500312" y="1902897"/>
            <a:ext cx="15301594" cy="8181340"/>
            <a:chOff x="2500312" y="1902897"/>
            <a:chExt cx="15301594" cy="8181340"/>
          </a:xfrm>
        </p:grpSpPr>
        <p:sp>
          <p:nvSpPr>
            <p:cNvPr id="5" name="object 5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0495" y="1902897"/>
              <a:ext cx="7200899" cy="78962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075" y="2074346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4791" y="1879624"/>
            <a:ext cx="8371840" cy="743857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000" b="1" spc="-215" dirty="0">
                <a:latin typeface="Arial"/>
                <a:cs typeface="Arial"/>
              </a:rPr>
              <a:t>A</a:t>
            </a:r>
            <a:r>
              <a:rPr sz="3000" b="1" spc="-245" dirty="0">
                <a:latin typeface="Arial"/>
                <a:cs typeface="Arial"/>
              </a:rPr>
              <a:t>cc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5" dirty="0">
                <a:latin typeface="Arial"/>
                <a:cs typeface="Arial"/>
              </a:rPr>
              <a:t>W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5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4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6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55" dirty="0">
                <a:latin typeface="Arial"/>
                <a:cs typeface="Arial"/>
              </a:rPr>
              <a:t>z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90" dirty="0">
                <a:latin typeface="Arial"/>
                <a:cs typeface="Arial"/>
              </a:rPr>
              <a:t>n  </a:t>
            </a:r>
            <a:r>
              <a:rPr sz="3000" b="1" spc="-100" dirty="0">
                <a:latin typeface="Arial"/>
                <a:cs typeface="Arial"/>
              </a:rPr>
              <a:t>(</a:t>
            </a:r>
            <a:r>
              <a:rPr sz="3000" b="1" spc="-45" dirty="0">
                <a:latin typeface="Arial"/>
                <a:cs typeface="Arial"/>
              </a:rPr>
              <a:t>W</a:t>
            </a:r>
            <a:r>
              <a:rPr sz="3000" b="1" spc="15" dirty="0">
                <a:latin typeface="Arial"/>
                <a:cs typeface="Arial"/>
              </a:rPr>
              <a:t>H</a:t>
            </a:r>
            <a:r>
              <a:rPr sz="3000" b="1" spc="-60" dirty="0">
                <a:latin typeface="Arial"/>
                <a:cs typeface="Arial"/>
              </a:rPr>
              <a:t>O</a:t>
            </a:r>
            <a:r>
              <a:rPr sz="3000" b="1" spc="-100" dirty="0">
                <a:latin typeface="Arial"/>
                <a:cs typeface="Arial"/>
              </a:rPr>
              <a:t>)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45" dirty="0">
                <a:latin typeface="Arial"/>
                <a:cs typeface="Arial"/>
              </a:rPr>
              <a:t>f 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4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f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0" dirty="0">
                <a:latin typeface="Arial"/>
                <a:cs typeface="Arial"/>
              </a:rPr>
              <a:t>r 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50" dirty="0">
                <a:latin typeface="Arial"/>
                <a:cs typeface="Arial"/>
              </a:rPr>
              <a:t>pp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50" dirty="0">
                <a:latin typeface="Arial"/>
                <a:cs typeface="Arial"/>
              </a:rPr>
              <a:t>x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75" dirty="0">
                <a:latin typeface="Arial"/>
                <a:cs typeface="Arial"/>
              </a:rPr>
              <a:t>11</a:t>
            </a:r>
            <a:r>
              <a:rPr sz="3000" b="1" spc="40" dirty="0">
                <a:latin typeface="Arial"/>
                <a:cs typeface="Arial"/>
              </a:rPr>
              <a:t>%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f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80" dirty="0">
                <a:latin typeface="Arial"/>
                <a:cs typeface="Arial"/>
              </a:rPr>
              <a:t>l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lang="en-US" sz="3000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endParaRPr lang="en-US" sz="3000" b="1" spc="-295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endParaRPr lang="en-US" sz="3000" b="1" spc="-295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r>
              <a:rPr lang="en-US" sz="3000" b="1" spc="-295" dirty="0">
                <a:latin typeface="Arial"/>
                <a:cs typeface="Arial"/>
              </a:rPr>
              <a:t> </a:t>
            </a:r>
            <a:r>
              <a:rPr sz="3000" b="1" spc="-95" dirty="0">
                <a:latin typeface="Arial"/>
                <a:cs typeface="Arial"/>
              </a:rPr>
              <a:t>A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245" dirty="0">
                <a:latin typeface="Arial"/>
                <a:cs typeface="Arial"/>
              </a:rPr>
              <a:t>cc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90" dirty="0">
                <a:latin typeface="Arial"/>
                <a:cs typeface="Arial"/>
              </a:rPr>
              <a:t>oo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50" dirty="0">
                <a:latin typeface="Arial"/>
                <a:cs typeface="Arial"/>
              </a:rPr>
              <a:t>pp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70" dirty="0">
                <a:latin typeface="Arial"/>
                <a:cs typeface="Arial"/>
              </a:rPr>
              <a:t>e  </a:t>
            </a:r>
            <a:r>
              <a:rPr sz="3000" b="1" spc="30" dirty="0">
                <a:latin typeface="Arial"/>
                <a:cs typeface="Arial"/>
              </a:rPr>
              <a:t>brain </a:t>
            </a:r>
            <a:r>
              <a:rPr sz="3000" b="1" spc="-105" dirty="0">
                <a:latin typeface="Arial"/>
                <a:cs typeface="Arial"/>
              </a:rPr>
              <a:t>is </a:t>
            </a:r>
            <a:r>
              <a:rPr sz="3000" b="1" spc="25" dirty="0">
                <a:latin typeface="Arial"/>
                <a:cs typeface="Arial"/>
              </a:rPr>
              <a:t>cut </a:t>
            </a:r>
            <a:r>
              <a:rPr sz="3000" b="1" spc="40" dirty="0">
                <a:latin typeface="Arial"/>
                <a:cs typeface="Arial"/>
              </a:rPr>
              <a:t>off </a:t>
            </a:r>
            <a:r>
              <a:rPr sz="3000" b="1" spc="50" dirty="0">
                <a:latin typeface="Arial"/>
                <a:cs typeface="Arial"/>
              </a:rPr>
              <a:t>or </a:t>
            </a:r>
            <a:r>
              <a:rPr sz="3000" b="1" spc="-30" dirty="0">
                <a:latin typeface="Arial"/>
                <a:cs typeface="Arial"/>
              </a:rPr>
              <a:t>reduced, </a:t>
            </a:r>
            <a:r>
              <a:rPr sz="3000" b="1" spc="-5" dirty="0">
                <a:latin typeface="Arial"/>
                <a:cs typeface="Arial"/>
              </a:rPr>
              <a:t>preventing </a:t>
            </a:r>
            <a:r>
              <a:rPr sz="3000" b="1" spc="30" dirty="0">
                <a:latin typeface="Arial"/>
                <a:cs typeface="Arial"/>
              </a:rPr>
              <a:t>brain 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295" dirty="0">
                <a:latin typeface="Arial"/>
                <a:cs typeface="Arial"/>
              </a:rPr>
              <a:t>ss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f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85" dirty="0">
                <a:latin typeface="Arial"/>
                <a:cs typeface="Arial"/>
              </a:rPr>
              <a:t>m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80" dirty="0">
                <a:latin typeface="Arial"/>
                <a:cs typeface="Arial"/>
              </a:rPr>
              <a:t>v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50" dirty="0">
                <a:latin typeface="Arial"/>
                <a:cs typeface="Arial"/>
              </a:rPr>
              <a:t>x</a:t>
            </a:r>
            <a:r>
              <a:rPr sz="3000" b="1" spc="-80" dirty="0">
                <a:latin typeface="Arial"/>
                <a:cs typeface="Arial"/>
              </a:rPr>
              <a:t>y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nu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15" dirty="0">
                <a:latin typeface="Arial"/>
                <a:cs typeface="Arial"/>
              </a:rPr>
              <a:t>o 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ll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nu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lang="en-US" sz="3000">
              <a:latin typeface="Arial"/>
              <a:cs typeface="Arial"/>
            </a:endParaRPr>
          </a:p>
          <a:p>
            <a:pPr marL="12700" marR="106680">
              <a:spcBef>
                <a:spcPts val="3600"/>
              </a:spcBef>
            </a:pPr>
            <a:endParaRPr lang="en-US" sz="3000" b="1" spc="-215" dirty="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  <a:spcBef>
                <a:spcPts val="3600"/>
              </a:spcBef>
            </a:pPr>
            <a:r>
              <a:rPr sz="3000" b="1" spc="-21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45" dirty="0">
                <a:latin typeface="Arial"/>
                <a:cs typeface="Arial"/>
              </a:rPr>
              <a:t>a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80" dirty="0">
                <a:latin typeface="Arial"/>
                <a:cs typeface="Arial"/>
              </a:rPr>
              <a:t>l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45" dirty="0">
                <a:latin typeface="Arial"/>
                <a:cs typeface="Arial"/>
              </a:rPr>
              <a:t>d  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30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30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20" dirty="0">
                <a:latin typeface="Arial"/>
                <a:cs typeface="Arial"/>
              </a:rPr>
              <a:t>.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40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90" dirty="0">
                <a:latin typeface="Arial"/>
                <a:cs typeface="Arial"/>
              </a:rPr>
              <a:t>n 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95" dirty="0">
                <a:latin typeface="Arial"/>
                <a:cs typeface="Arial"/>
              </a:rPr>
              <a:t>r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-40" dirty="0">
                <a:latin typeface="Arial"/>
                <a:cs typeface="Arial"/>
              </a:rPr>
              <a:t>li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075" y="5731946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075" y="8017946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6988" y="373537"/>
            <a:ext cx="8752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  <a:tab pos="5423535" algn="l"/>
              </a:tabLst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Step	2: Problem	Statement</a:t>
            </a:r>
            <a:endParaRPr sz="5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7" y="2588131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8433" y="2318256"/>
            <a:ext cx="8387080" cy="60032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36245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Arial MT"/>
                <a:cs typeface="Arial MT"/>
              </a:rPr>
              <a:t>Improper treatment of people likely to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have a stroke can have serious health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consequences,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including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brain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damage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death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700">
              <a:latin typeface="Arial MT"/>
              <a:cs typeface="Arial MT"/>
            </a:endParaRPr>
          </a:p>
          <a:p>
            <a:pPr marL="12700" marR="5080">
              <a:lnSpc>
                <a:spcPts val="4280"/>
              </a:lnSpc>
            </a:pPr>
            <a:r>
              <a:rPr sz="3600" dirty="0">
                <a:latin typeface="Arial MT"/>
                <a:cs typeface="Arial MT"/>
              </a:rPr>
              <a:t>This data set is used to predict whether a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patient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likely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have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stroke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based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on </a:t>
            </a:r>
            <a:r>
              <a:rPr sz="3600" spc="-99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input parameters such as gender, age,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various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diseases,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smoking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status.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00"/>
              </a:lnSpc>
            </a:pPr>
            <a:r>
              <a:rPr sz="3600" dirty="0">
                <a:latin typeface="Arial MT"/>
                <a:cs typeface="Arial MT"/>
              </a:rPr>
              <a:t>Each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row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provides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relevant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information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about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patient.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7" y="5302756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116" y="2326401"/>
            <a:ext cx="7723118" cy="50142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2612896"/>
            <a:ext cx="157162" cy="15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5019" y="2295443"/>
            <a:ext cx="7912100" cy="6323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0"/>
              </a:spcBef>
            </a:pPr>
            <a:r>
              <a:rPr sz="4200" spc="-5" dirty="0">
                <a:latin typeface="Arial MT"/>
                <a:cs typeface="Arial MT"/>
              </a:rPr>
              <a:t>Understand what are the reasons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that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cause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stroke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in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people.</a:t>
            </a: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 MT"/>
              <a:cs typeface="Arial MT"/>
            </a:endParaRPr>
          </a:p>
          <a:p>
            <a:pPr marL="12700" marR="1101090">
              <a:lnSpc>
                <a:spcPts val="4950"/>
              </a:lnSpc>
            </a:pPr>
            <a:r>
              <a:rPr sz="4200" spc="-5" dirty="0">
                <a:latin typeface="Arial MT"/>
                <a:cs typeface="Arial MT"/>
              </a:rPr>
              <a:t>Visualize the relationships </a:t>
            </a:r>
            <a:r>
              <a:rPr sz="420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between various healthy and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unhealthy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habits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for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stroke.</a:t>
            </a: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Arial MT"/>
              <a:cs typeface="Arial MT"/>
            </a:endParaRPr>
          </a:p>
          <a:p>
            <a:pPr marL="12700" marR="360680">
              <a:lnSpc>
                <a:spcPts val="4950"/>
              </a:lnSpc>
            </a:pPr>
            <a:r>
              <a:rPr sz="4200" spc="-5" dirty="0">
                <a:latin typeface="Arial MT"/>
                <a:cs typeface="Arial MT"/>
              </a:rPr>
              <a:t>Predict the probability of stroke </a:t>
            </a:r>
            <a:r>
              <a:rPr sz="420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with the best model and hyperfit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parameters.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4498846"/>
            <a:ext cx="157162" cy="1571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7013446"/>
            <a:ext cx="157162" cy="1571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5555" y="440919"/>
            <a:ext cx="3798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Objectiv</a:t>
            </a: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3685" y="2551364"/>
            <a:ext cx="7010400" cy="7153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981" y="2210941"/>
            <a:ext cx="5962649" cy="74951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/>
              <a:t>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1800" y="2834378"/>
            <a:ext cx="8303895" cy="19431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4200" dirty="0">
                <a:latin typeface="Webdings"/>
                <a:cs typeface="Webdings"/>
              </a:rPr>
              <a:t>🏷</a:t>
            </a:r>
            <a:r>
              <a:rPr sz="4200" spc="-295" dirty="0">
                <a:latin typeface="Times New Roman"/>
                <a:cs typeface="Times New Roman"/>
              </a:rPr>
              <a:t>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-345" dirty="0">
                <a:latin typeface="Trebuchet MS"/>
                <a:cs typeface="Trebuchet MS"/>
              </a:rPr>
              <a:t>: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1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70" dirty="0">
                <a:latin typeface="Trebuchet MS"/>
                <a:cs typeface="Trebuchet MS"/>
              </a:rPr>
              <a:t>f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0" dirty="0">
                <a:latin typeface="Trebuchet MS"/>
                <a:cs typeface="Trebuchet MS"/>
              </a:rPr>
              <a:t>h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40" dirty="0">
                <a:latin typeface="Trebuchet MS"/>
                <a:cs typeface="Trebuchet MS"/>
              </a:rPr>
              <a:t>p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155" dirty="0">
                <a:latin typeface="Trebuchet MS"/>
                <a:cs typeface="Trebuchet MS"/>
              </a:rPr>
              <a:t>t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00" dirty="0">
                <a:latin typeface="Trebuchet MS"/>
                <a:cs typeface="Trebuchet MS"/>
              </a:rPr>
              <a:t>h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215" dirty="0">
                <a:latin typeface="Trebuchet MS"/>
                <a:cs typeface="Trebuchet MS"/>
              </a:rPr>
              <a:t>d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210" dirty="0">
                <a:latin typeface="Trebuchet MS"/>
                <a:cs typeface="Trebuchet MS"/>
              </a:rPr>
              <a:t>a 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10" dirty="0">
                <a:latin typeface="Trebuchet MS"/>
                <a:cs typeface="Trebuchet MS"/>
              </a:rPr>
              <a:t>r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0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70" dirty="0">
                <a:latin typeface="Trebuchet MS"/>
                <a:cs typeface="Trebuchet MS"/>
              </a:rPr>
              <a:t>f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345" dirty="0">
                <a:latin typeface="Trebuchet MS"/>
                <a:cs typeface="Trebuchet MS"/>
              </a:rPr>
              <a:t>.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C</a:t>
            </a:r>
            <a:r>
              <a:rPr sz="4200" b="1" spc="-130" dirty="0">
                <a:latin typeface="Trebuchet MS"/>
                <a:cs typeface="Trebuchet MS"/>
              </a:rPr>
              <a:t>l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60" dirty="0">
                <a:latin typeface="Trebuchet MS"/>
                <a:cs typeface="Trebuchet MS"/>
              </a:rPr>
              <a:t>c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40" dirty="0">
                <a:latin typeface="Trebuchet MS"/>
                <a:cs typeface="Trebuchet MS"/>
              </a:rPr>
              <a:t>l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00" dirty="0">
                <a:latin typeface="Trebuchet MS"/>
                <a:cs typeface="Trebuchet MS"/>
              </a:rPr>
              <a:t>f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5" dirty="0">
                <a:latin typeface="Trebuchet MS"/>
                <a:cs typeface="Trebuchet MS"/>
              </a:rPr>
              <a:t>u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220" dirty="0">
                <a:latin typeface="Trebuchet MS"/>
                <a:cs typeface="Trebuchet MS"/>
              </a:rPr>
              <a:t>s  </a:t>
            </a:r>
            <a:r>
              <a:rPr sz="4200" b="1" spc="-100" dirty="0">
                <a:latin typeface="Trebuchet MS"/>
                <a:cs typeface="Trebuchet MS"/>
              </a:rPr>
              <a:t>f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10" dirty="0">
                <a:latin typeface="Trebuchet MS"/>
                <a:cs typeface="Trebuchet MS"/>
              </a:rPr>
              <a:t>r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40" dirty="0">
                <a:latin typeface="Trebuchet MS"/>
                <a:cs typeface="Trebuchet MS"/>
              </a:rPr>
              <a:t>p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45" dirty="0">
                <a:latin typeface="Trebuchet MS"/>
                <a:cs typeface="Trebuchet MS"/>
              </a:rPr>
              <a:t>d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60" dirty="0">
                <a:latin typeface="Trebuchet MS"/>
                <a:cs typeface="Trebuchet MS"/>
              </a:rPr>
              <a:t>c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260" dirty="0">
                <a:latin typeface="Trebuchet MS"/>
                <a:cs typeface="Trebuchet MS"/>
              </a:rPr>
              <a:t>g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dirty="0">
                <a:latin typeface="Trebuchet MS"/>
                <a:cs typeface="Trebuchet MS"/>
              </a:rPr>
              <a:t>v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345" dirty="0">
                <a:latin typeface="Trebuchet MS"/>
                <a:cs typeface="Trebuchet MS"/>
              </a:rPr>
              <a:t>: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039" y="263620"/>
            <a:ext cx="74320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6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1590" y="2071360"/>
            <a:ext cx="12489290" cy="594042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U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q</a:t>
            </a:r>
            <a:r>
              <a:rPr sz="2400" spc="-120" dirty="0">
                <a:latin typeface="Lucida Sans Unicode"/>
                <a:cs typeface="Lucida Sans Unicode"/>
              </a:rPr>
              <a:t>u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70" dirty="0">
                <a:latin typeface="Lucida Sans Unicode"/>
                <a:cs typeface="Lucida Sans Unicode"/>
              </a:rPr>
              <a:t>f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🔤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5" dirty="0">
                <a:latin typeface="Lucida Sans Unicode"/>
                <a:cs typeface="Lucida Sans Unicode"/>
              </a:rPr>
              <a:t>M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90" dirty="0">
                <a:latin typeface="Lucida Sans Unicode"/>
                <a:cs typeface="Lucida Sans Unicode"/>
              </a:rPr>
              <a:t>l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75" dirty="0">
                <a:latin typeface="Lucida Sans Unicode"/>
                <a:cs typeface="Lucida Sans Unicode"/>
              </a:rPr>
              <a:t>,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50" dirty="0">
                <a:latin typeface="Lucida Sans Unicode"/>
                <a:cs typeface="Lucida Sans Unicode"/>
              </a:rPr>
              <a:t>F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10" dirty="0">
                <a:latin typeface="Lucida Sans Unicode"/>
                <a:cs typeface="Lucida Sans Unicode"/>
              </a:rPr>
              <a:t>m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90" dirty="0">
                <a:latin typeface="Lucida Sans Unicode"/>
                <a:cs typeface="Lucida Sans Unicode"/>
              </a:rPr>
              <a:t>l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65" dirty="0">
                <a:latin typeface="Lucida Sans Unicode"/>
                <a:cs typeface="Lucida Sans Unicode"/>
              </a:rPr>
              <a:t>"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o</a:t>
            </a:r>
            <a:r>
              <a:rPr sz="2400" spc="-5" dirty="0">
                <a:latin typeface="Lucida Sans Unicode"/>
                <a:cs typeface="Lucida Sans Unicode"/>
              </a:rPr>
              <a:t>r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00" dirty="0">
                <a:latin typeface="Lucida Sans Unicode"/>
                <a:cs typeface="Lucida Sans Unicode"/>
              </a:rPr>
              <a:t>O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0" dirty="0">
                <a:latin typeface="Lucida Sans Unicode"/>
                <a:cs typeface="Lucida Sans Unicode"/>
              </a:rPr>
              <a:t>h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225" dirty="0">
                <a:latin typeface="Lucida Sans Unicode"/>
                <a:cs typeface="Lucida Sans Unicode"/>
              </a:rPr>
              <a:t>: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240" dirty="0">
                <a:latin typeface="Lucida Sans Unicode"/>
                <a:cs typeface="Lucida Sans Unicode"/>
              </a:rPr>
              <a:t>A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o</a:t>
            </a:r>
            <a:r>
              <a:rPr sz="2400" spc="-70" dirty="0">
                <a:latin typeface="Lucida Sans Unicode"/>
                <a:cs typeface="Lucida Sans Unicode"/>
              </a:rPr>
              <a:t>f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0" dirty="0">
                <a:latin typeface="Lucida Sans Unicode"/>
                <a:cs typeface="Lucida Sans Unicode"/>
              </a:rPr>
              <a:t>h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40" dirty="0">
                <a:latin typeface="Lucida Sans Unicode"/>
                <a:cs typeface="Lucida Sans Unicode"/>
              </a:rPr>
              <a:t>p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hypertension: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50" dirty="0">
                <a:latin typeface="Lucida Sans Unicode"/>
                <a:cs typeface="Lucida Sans Unicode"/>
              </a:rPr>
              <a:t>0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if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the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patient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doesn't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have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hypertension,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50" dirty="0">
                <a:latin typeface="Lucida Sans Unicode"/>
                <a:cs typeface="Lucida Sans Unicode"/>
              </a:rPr>
              <a:t>1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if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the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patient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00" dirty="0">
                <a:latin typeface="Lucida Sans Unicode"/>
                <a:cs typeface="Lucida Sans Unicode"/>
              </a:rPr>
              <a:t>has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hypertension.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heart_disease: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doesn't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any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heart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diseases,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has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heart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disease.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ever_married: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"No"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"Yes".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work_type: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"Children",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"Govt_jov",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"Never_worked",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"Private"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"Self-employed".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2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14" dirty="0">
                <a:latin typeface="Times New Roman"/>
                <a:cs typeface="Times New Roman"/>
              </a:rPr>
              <a:t>ce</a:t>
            </a:r>
            <a:r>
              <a:rPr sz="2400" spc="-100" dirty="0">
                <a:latin typeface="Times New Roman"/>
                <a:cs typeface="Times New Roman"/>
              </a:rPr>
              <a:t>_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145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ur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"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140" dirty="0">
                <a:latin typeface="Times New Roman"/>
                <a:cs typeface="Times New Roman"/>
              </a:rPr>
              <a:t>U</a:t>
            </a:r>
            <a:r>
              <a:rPr sz="2400" spc="20" dirty="0">
                <a:latin typeface="Times New Roman"/>
                <a:cs typeface="Times New Roman"/>
              </a:rPr>
              <a:t>rb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🔢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avg_glucose_level: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Average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glucose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level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blood.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20" dirty="0">
                <a:latin typeface="Times New Roman"/>
                <a:cs typeface="Times New Roman"/>
              </a:rPr>
              <a:t>od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20" dirty="0">
                <a:latin typeface="Times New Roman"/>
                <a:cs typeface="Times New Roman"/>
              </a:rPr>
              <a:t>nd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x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smoking_status: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"formerly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smoked",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"never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smoked",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"smokes"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"Unknown".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4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1146</Words>
  <Application>Microsoft Office PowerPoint</Application>
  <PresentationFormat>Custom</PresentationFormat>
  <Paragraphs>140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MT</vt:lpstr>
      <vt:lpstr>Calibri</vt:lpstr>
      <vt:lpstr>Lucida Sans Unicode</vt:lpstr>
      <vt:lpstr>Tahoma</vt:lpstr>
      <vt:lpstr>Times New Roman</vt:lpstr>
      <vt:lpstr>Trebuchet MS</vt:lpstr>
      <vt:lpstr>Webdings</vt:lpstr>
      <vt:lpstr>Office Theme</vt:lpstr>
      <vt:lpstr>PowerPoint Presentation</vt:lpstr>
      <vt:lpstr>Text Classification: Stroke Prediction</vt:lpstr>
      <vt:lpstr>Agenda</vt:lpstr>
      <vt:lpstr>Stroke Prediction</vt:lpstr>
      <vt:lpstr>Step 1: Defining the problem</vt:lpstr>
      <vt:lpstr>Step 2: Problem Statement</vt:lpstr>
      <vt:lpstr>Objective</vt:lpstr>
      <vt:lpstr>Target</vt:lpstr>
      <vt:lpstr>Available Features</vt:lpstr>
      <vt:lpstr>Introducing Data</vt:lpstr>
      <vt:lpstr>PowerPoint Presentation</vt:lpstr>
      <vt:lpstr>2. stats about our dataset</vt:lpstr>
      <vt:lpstr>4. the various data types of the dataset</vt:lpstr>
      <vt:lpstr>5. a simple visualization of all of the features</vt:lpstr>
      <vt:lpstr>6. displaying the gender and the relation with the other features</vt:lpstr>
      <vt:lpstr>7. the target column: stroke</vt:lpstr>
      <vt:lpstr>8. displaying the heart disease and the relation with having a stroke</vt:lpstr>
      <vt:lpstr>PowerPoint Presentation</vt:lpstr>
      <vt:lpstr>PowerPoint Presentation</vt:lpstr>
      <vt:lpstr>12. smoking status and its relation with having a stroke or not</vt:lpstr>
      <vt:lpstr>13. what relation between BMI and age effect in stroke?</vt:lpstr>
      <vt:lpstr>14. what relation between hypertension and having a stroke or not?</vt:lpstr>
      <vt:lpstr>EDA</vt:lpstr>
      <vt:lpstr>EDA</vt:lpstr>
      <vt:lpstr>Assumptions.</vt:lpstr>
      <vt:lpstr>PowerPoint Presentation</vt:lpstr>
      <vt:lpstr>PowerPoint Presentation</vt:lpstr>
      <vt:lpstr>Data Preprocessing</vt:lpstr>
      <vt:lpstr>PowerPoint Presentation</vt:lpstr>
      <vt:lpstr>Data Preprocessing</vt:lpstr>
      <vt:lpstr>Data Preprocessing</vt:lpstr>
      <vt:lpstr>PowerPoint Presentation</vt:lpstr>
      <vt:lpstr>1- KNN CLASSIFIER</vt:lpstr>
      <vt:lpstr>2-XGBOOST MODEL EVALUTION</vt:lpstr>
      <vt:lpstr>3- DECISION TREE CLASSIFIER</vt:lpstr>
      <vt:lpstr>4-LOGISTIC REGRESSION MODEL EVALUTION</vt:lpstr>
      <vt:lpstr>VOTING EVALUTION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our project Design Thinking Problem Definition and Suggested Solution The main Objective About the Data Data Preprocessing and Text Manipulation EDA Modeling Recommendation</dc:title>
  <dc:creator>Ahmed Hussein</dc:creator>
  <cp:keywords>DAFvAH95Yyw,BAE0SmsYcHo</cp:keywords>
  <cp:lastModifiedBy>osama mohamed megahad mohamed</cp:lastModifiedBy>
  <cp:revision>279</cp:revision>
  <dcterms:created xsi:type="dcterms:W3CDTF">2024-10-22T21:41:43Z</dcterms:created>
  <dcterms:modified xsi:type="dcterms:W3CDTF">2024-10-23T18:40:47Z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2024-10-22T00:00:00Z</vt:filetime>
  </property>
</Properties>
</file>