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8AB97-53A7-771F-05F1-409A2D2E4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91239A-5979-0093-3459-D07C918C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06C34-A046-3DE1-9A19-94548A8D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A445F-3559-8CB8-39C1-28C69853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2EE12E-08E6-400F-FC15-4779A642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830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C282-4F99-EB2F-BF48-DFDBB9B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153986-6F41-2C7D-1290-68EF6CC1F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E2259-ECC9-5C6E-762E-95A32B81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3B08-FFC4-955B-3BA4-5781A1DA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C9B71-E18F-4D6F-68E3-FD4A6AA9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7053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A1A966-0BCB-116F-4928-543D03039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384678-18E1-F97F-648A-77A82E863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9FE606-1D6E-3A75-3C3D-9A5E3A56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B99B-26AA-C638-564E-D202CBF2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2DE60-A07A-F645-F77D-0BEDF35B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1838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A5752-89BC-6052-C07E-4833E25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8E6E-1F4F-5E0F-0E7A-B1D2D2EC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B957E-92D3-E867-AE22-C82B74B1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08D01-A4B7-E41B-5F36-74E09C4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A57E8-0DCB-DB47-E5CF-5E69C7B3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340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36F6F-CC47-EE19-775A-E4375937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796B6F-049A-13E3-6931-7868247B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589D4-9754-66A8-DD33-8FD5A5E7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35F28-4436-5AAE-EC09-EB666972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4799F8-0443-39CB-CC3F-F07780AF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421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6645-EF6F-2B73-0833-3D092AAA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FA0A3-552C-EBA7-8BBF-9A4DA5544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0CE964-82D6-85F7-CA79-782C2DEC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B3B55F-3765-E5C4-3241-942D95E5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1FABD0-FB59-CFC3-9FA4-C7DF68C1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EC04C6-5A15-ADDE-5E96-140193B0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5568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C2A87-9BB8-E4AE-5F30-58693972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FD6CB-5F6A-62F9-30DA-B078101B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A908B-8AC4-FCA8-2C08-F64AA6BE2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3767AE-EA02-E9DF-928A-CAEF1CADE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16ED17-5BFC-458A-09D3-7AE32E21F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24123E-51C1-4065-19E5-6E1C0D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BE2627-0541-384D-C0C8-EAB34195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CE6BCD-3ED3-F2E4-82F4-509AA31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786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616A1-99AF-16C2-FBE6-643617A5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D85B74-AB99-3C0A-4E21-8C5D4C5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429CBA-3EE0-E946-4BBF-D7BF70E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309096-5D74-3DCA-5349-7A497511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2455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DFB56-D397-7295-43BA-BE063E94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7316AA-5A0F-E594-8EDB-1F18BFE4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F1B4D0-020C-8029-807E-61523997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905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3356D-F627-4122-E7D4-A92CC5CD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E99A4-A8EC-3E88-AADA-9DC39481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049AA-5AB9-25D6-0897-F9A4E130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F9DF60-1A01-28E0-419C-CA14D16A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CE8E82-B858-A7B6-F61C-427DCEC0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A9CD62-BECE-295A-6B93-01CB66C3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6714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65891-B0E7-9271-AC74-11332C1C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FD7A09-0353-B823-15F1-1DEA487F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E3354-44FF-5D23-BC46-D2C0A7B4C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E7ED6-977A-8F4C-0561-6822518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804082-633D-A5E3-D6DD-171BD334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B12F51-94A6-A1A0-304E-380181D7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684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FB13E0-03E7-8B7D-1CCE-973C5DAC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81FD2-B017-AA0D-BACC-21663129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FD9D5-6925-A109-64D7-015A2135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A99A-798A-41C1-B72F-ACF47F80E19D}" type="datetimeFigureOut">
              <a:rPr lang="fr-TN" smtClean="0"/>
              <a:t>15/01/2024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B1609-A84E-C6C0-3A5B-C95115D3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B9898-79B4-9970-2D28-E55B34700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6A0B-8CDC-480C-8993-FC0B2D2DF7B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4856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384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b="1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635"/>
            <a:ext cx="10972800" cy="5111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/>
              <a:t>Presantation</a:t>
            </a:r>
          </a:p>
          <a:p>
            <a:pPr marL="0" indent="0">
              <a:buNone/>
            </a:pPr>
            <a:r>
              <a:rPr lang="en-US" sz="2200"/>
              <a:t>MongoDB is an object-oriented, simple, dynamic and scalable NoSQL database. It is based on the NoSQL document storage model where the data objects are stored as separate and flexible JSON-ike documents.</a:t>
            </a:r>
          </a:p>
          <a:p>
            <a:pPr marL="0" indent="0">
              <a:buNone/>
            </a:pPr>
            <a:r>
              <a:rPr lang="en-US" sz="2800" b="1"/>
              <a:t>Functionalities</a:t>
            </a:r>
          </a:p>
          <a:p>
            <a:pPr marL="0" indent="0">
              <a:buNone/>
            </a:pPr>
            <a:r>
              <a:rPr lang="en-US" sz="2200" b="1"/>
              <a:t>Document Model:</a:t>
            </a:r>
            <a:r>
              <a:rPr lang="en-US" sz="2200"/>
              <a:t> MongoDB is a document-oriented database, which means that data is stored as documents, and documents are grouped in collections.</a:t>
            </a:r>
          </a:p>
          <a:p>
            <a:pPr marL="0" indent="0">
              <a:buNone/>
            </a:pPr>
            <a:r>
              <a:rPr lang="en-US" sz="2200" b="1"/>
              <a:t>Flexible Schema:</a:t>
            </a:r>
            <a:r>
              <a:rPr lang="en-US" sz="2200"/>
              <a:t> Documents in a single collection don’t necessarily need</a:t>
            </a:r>
          </a:p>
          <a:p>
            <a:pPr marL="0" indent="0">
              <a:buNone/>
            </a:pPr>
            <a:r>
              <a:rPr lang="en-US" sz="2200"/>
              <a:t>tohave exactly the same set of fields. This flexibility allows developers to</a:t>
            </a:r>
          </a:p>
          <a:p>
            <a:pPr marL="0" indent="0">
              <a:buNone/>
            </a:pPr>
            <a:r>
              <a:rPr lang="en-US" sz="2200"/>
              <a:t>iterate faster and migrate data between different schemas without any</a:t>
            </a:r>
          </a:p>
          <a:p>
            <a:pPr marL="0" indent="0">
              <a:buNone/>
            </a:pPr>
            <a:r>
              <a:rPr lang="en-US" sz="2200"/>
              <a:t>downtime.</a:t>
            </a:r>
          </a:p>
          <a:p>
            <a:pPr marL="0" indent="0">
              <a:buNone/>
            </a:pPr>
            <a:r>
              <a:rPr lang="en-US" sz="2200" b="1"/>
              <a:t>Scalability:</a:t>
            </a:r>
            <a:r>
              <a:rPr lang="en-US" sz="2200"/>
              <a:t> MongoDB is well known for its horizontal scaling and load</a:t>
            </a:r>
          </a:p>
          <a:p>
            <a:pPr marL="0" indent="0">
              <a:buNone/>
            </a:pPr>
            <a:r>
              <a:rPr lang="en-US" sz="2200"/>
              <a:t>balancing capabilities, which has given application developers an </a:t>
            </a:r>
          </a:p>
          <a:p>
            <a:pPr marL="0" indent="0">
              <a:buNone/>
            </a:pPr>
            <a:r>
              <a:rPr lang="en-US" sz="2200"/>
              <a:t>unprecedented level of flexibility and scalability.</a:t>
            </a:r>
          </a:p>
        </p:txBody>
      </p:sp>
      <p:pic>
        <p:nvPicPr>
          <p:cNvPr id="6" name="Picture 5" descr="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30" y="3255010"/>
            <a:ext cx="3129280" cy="338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2714"/>
            <a:ext cx="10515600" cy="1325563"/>
          </a:xfrm>
        </p:spPr>
        <p:txBody>
          <a:bodyPr/>
          <a:lstStyle/>
          <a:p>
            <a:r>
              <a:rPr lang="en-US" b="1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1705"/>
            <a:ext cx="10972800" cy="5186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sym typeface="+mn-ea"/>
              </a:rPr>
              <a:t>Presantation</a:t>
            </a:r>
            <a:endParaRPr lang="en-US" b="1" dirty="0"/>
          </a:p>
          <a:p>
            <a:pPr marL="0" indent="0">
              <a:buNone/>
            </a:pPr>
            <a:r>
              <a:rPr lang="en-US" sz="2200" dirty="0">
                <a:sym typeface="+mn-ea"/>
              </a:rPr>
              <a:t>Structured Query Language (SQL) s a standard language</a:t>
            </a:r>
          </a:p>
          <a:p>
            <a:pPr marL="0" indent="0">
              <a:buNone/>
            </a:pPr>
            <a:r>
              <a:rPr lang="en-US" sz="2200" dirty="0">
                <a:sym typeface="+mn-ea"/>
              </a:rPr>
              <a:t>for managing and manipulating relational databases</a:t>
            </a:r>
          </a:p>
          <a:p>
            <a:pPr marL="0" indent="0">
              <a:buNone/>
            </a:pPr>
            <a:r>
              <a:rPr lang="en-US" sz="2800" b="1" dirty="0">
                <a:sym typeface="+mn-ea"/>
              </a:rPr>
              <a:t>Functionalities</a:t>
            </a:r>
          </a:p>
          <a:p>
            <a:pPr marL="0" indent="0">
              <a:buNone/>
            </a:pPr>
            <a:r>
              <a:rPr lang="en-US" sz="2200" b="1" dirty="0"/>
              <a:t>Aggregate Functions:</a:t>
            </a:r>
            <a:r>
              <a:rPr lang="en-US" sz="2200" dirty="0"/>
              <a:t> Aggregate functions perform a</a:t>
            </a:r>
          </a:p>
          <a:p>
            <a:pPr marL="0" indent="0">
              <a:buNone/>
            </a:pPr>
            <a:r>
              <a:rPr lang="en-US" sz="2200" dirty="0"/>
              <a:t>calculation on a set of values and return a single value.</a:t>
            </a:r>
          </a:p>
          <a:p>
            <a:pPr marL="0" indent="0">
              <a:buNone/>
            </a:pPr>
            <a:r>
              <a:rPr lang="en-US" sz="2200" dirty="0"/>
              <a:t>Examples include SUM(), AVG(), COUNT(), MIN(), </a:t>
            </a:r>
          </a:p>
          <a:p>
            <a:pPr marL="0" indent="0">
              <a:buNone/>
            </a:pPr>
            <a:r>
              <a:rPr lang="en-US" sz="2200" dirty="0"/>
              <a:t>and MAX()2.</a:t>
            </a:r>
          </a:p>
          <a:p>
            <a:pPr marL="0" indent="0">
              <a:buNone/>
            </a:pPr>
            <a:r>
              <a:rPr lang="en-US" sz="2200" b="1" dirty="0"/>
              <a:t>Mathematical Functions:</a:t>
            </a:r>
            <a:r>
              <a:rPr lang="en-US" sz="2200" dirty="0"/>
              <a:t> SQL provides mathematical</a:t>
            </a:r>
          </a:p>
          <a:p>
            <a:pPr marL="0" indent="0">
              <a:buNone/>
            </a:pPr>
            <a:r>
              <a:rPr lang="en-US" sz="2200" dirty="0"/>
              <a:t>functions like ABS(), ROUND(), POWER(), and SQRT().</a:t>
            </a:r>
          </a:p>
          <a:p>
            <a:pPr marL="0" indent="0">
              <a:buNone/>
            </a:pPr>
            <a:r>
              <a:rPr lang="en-US" sz="2200" b="1" dirty="0"/>
              <a:t>Advanced Functions:</a:t>
            </a:r>
            <a:r>
              <a:rPr lang="en-US" sz="2200" dirty="0"/>
              <a:t> SQL provides advanced functions like BIN(), BINARY, CONNECTION_ID(), CURRENT_USER(), DATABASE(), IF(), LAST_INSERT_ID(), SESSION_USER(), SYSTEM_USER(), USER(), and VERSION()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30" y="1840865"/>
            <a:ext cx="4535170" cy="326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b="1" dirty="0"/>
              <a:t>MongoDB vs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The five critical differences between SQL vs NoSQL are: </a:t>
            </a:r>
          </a:p>
          <a:p>
            <a:pPr marL="0" indent="0">
              <a:buNone/>
            </a:pPr>
            <a:r>
              <a:rPr lang="en-US" sz="2400"/>
              <a:t>1. SQL databases are relational, NoSQL databases are non-relational.</a:t>
            </a:r>
          </a:p>
          <a:p>
            <a:pPr marL="0" indent="0">
              <a:buNone/>
            </a:pPr>
            <a:r>
              <a:rPr lang="en-US" sz="2400"/>
              <a:t>2. SQL databases use structured query language and have a predefined schema. NoSQL databases</a:t>
            </a:r>
          </a:p>
          <a:p>
            <a:pPr marL="0" indent="0">
              <a:buNone/>
            </a:pPr>
            <a:r>
              <a:rPr lang="en-US" sz="2400"/>
              <a:t>have dynamic schemas for unstructured data.</a:t>
            </a:r>
          </a:p>
          <a:p>
            <a:pPr marL="0" indent="0">
              <a:buNone/>
            </a:pPr>
            <a:r>
              <a:rPr lang="en-US" sz="2400"/>
              <a:t>3. SQL databases are vertically scalable, while NoSQL databases are horizontally scalable.</a:t>
            </a:r>
          </a:p>
          <a:p>
            <a:pPr marL="0" indent="0">
              <a:buNone/>
            </a:pPr>
            <a:r>
              <a:rPr lang="en-US" sz="2400"/>
              <a:t>4. SQL databases are table-based, while NoSQL databases are document, key-value, graph, or wide-</a:t>
            </a:r>
          </a:p>
          <a:p>
            <a:pPr marL="0" indent="0">
              <a:buNone/>
            </a:pPr>
            <a:r>
              <a:rPr lang="en-US" sz="2400"/>
              <a:t>column stores.</a:t>
            </a:r>
          </a:p>
          <a:p>
            <a:pPr marL="0" indent="0">
              <a:buNone/>
            </a:pPr>
            <a:r>
              <a:rPr lang="en-US" sz="2400"/>
              <a:t>5. SQL databases are better for multi-row transactions, while NoSQL is better for unstructured data like</a:t>
            </a:r>
          </a:p>
          <a:p>
            <a:pPr marL="0" indent="0">
              <a:buNone/>
            </a:pPr>
            <a:r>
              <a:rPr lang="en-US" sz="2400"/>
              <a:t>documents or JSON.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9605"/>
          </a:xfrm>
        </p:spPr>
        <p:txBody>
          <a:bodyPr>
            <a:normAutofit fontScale="90000"/>
          </a:bodyPr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30" y="1174750"/>
            <a:ext cx="11139170" cy="5120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/>
              <a:t>In conclusion, both MongoDB and SQL have their own strengths and are suited to different types of applications. </a:t>
            </a:r>
          </a:p>
          <a:p>
            <a:pPr marL="0" indent="0">
              <a:buNone/>
            </a:pPr>
            <a:r>
              <a:rPr lang="en-US" sz="2200"/>
              <a:t>MongoDB's document-oriented and schema-less data model allows for great flexibility and scalability, making it a good choice for applications that need to handle large amounts of diverse and changing data.</a:t>
            </a:r>
          </a:p>
          <a:p>
            <a:pPr marL="0" indent="0">
              <a:buNone/>
            </a:pPr>
            <a:r>
              <a:rPr lang="en-US" sz="2200"/>
              <a:t>On the other hand, SQL's structured, </a:t>
            </a:r>
          </a:p>
          <a:p>
            <a:pPr marL="0" indent="0">
              <a:buNone/>
            </a:pPr>
            <a:r>
              <a:rPr lang="en-US" sz="2200"/>
              <a:t>table-based approach and strong consistency </a:t>
            </a:r>
          </a:p>
          <a:p>
            <a:pPr marL="0" indent="0">
              <a:buNone/>
            </a:pPr>
            <a:r>
              <a:rPr lang="en-US" sz="2200"/>
              <a:t>guarantees make it a good fit for applications </a:t>
            </a:r>
          </a:p>
          <a:p>
            <a:pPr marL="0" indent="0">
              <a:buNone/>
            </a:pPr>
            <a:r>
              <a:rPr lang="en-US" sz="2200"/>
              <a:t>that require complex transactions with multiple</a:t>
            </a:r>
          </a:p>
          <a:p>
            <a:pPr marL="0" indent="0">
              <a:buNone/>
            </a:pPr>
            <a:r>
              <a:rPr lang="en-US" sz="2200"/>
              <a:t>operations or queries that return precise </a:t>
            </a:r>
          </a:p>
          <a:p>
            <a:pPr marL="0" indent="0">
              <a:buNone/>
            </a:pPr>
            <a:r>
              <a:rPr lang="en-US" sz="2200"/>
              <a:t>results.The choice between MongoDB and </a:t>
            </a:r>
          </a:p>
          <a:p>
            <a:pPr marL="0" indent="0">
              <a:buNone/>
            </a:pPr>
            <a:r>
              <a:rPr lang="en-US" sz="2200"/>
              <a:t>SQL should be based on the specific needs </a:t>
            </a:r>
          </a:p>
          <a:p>
            <a:pPr marL="0" indent="0">
              <a:buNone/>
            </a:pPr>
            <a:r>
              <a:rPr lang="en-US" sz="2200"/>
              <a:t>of your application.</a:t>
            </a:r>
          </a:p>
        </p:txBody>
      </p:sp>
      <p:pic>
        <p:nvPicPr>
          <p:cNvPr id="4" name="Picture 3" descr="mongodb-vs-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30" y="2909570"/>
            <a:ext cx="5471160" cy="3541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452</Words>
  <Application>Microsoft Office PowerPoint</Application>
  <PresentationFormat>Grand écran</PresentationFormat>
  <Paragraphs>45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MongoDB</vt:lpstr>
      <vt:lpstr>SQL</vt:lpstr>
      <vt:lpstr>MongoDB vs SQL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metsahel oussama</dc:creator>
  <cp:lastModifiedBy>metsahel oussama</cp:lastModifiedBy>
  <cp:revision>1</cp:revision>
  <dcterms:created xsi:type="dcterms:W3CDTF">2024-01-15T13:28:00Z</dcterms:created>
  <dcterms:modified xsi:type="dcterms:W3CDTF">2024-01-15T13:32:21Z</dcterms:modified>
</cp:coreProperties>
</file>