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05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0725373"/>
              </p:ext>
            </p:extLst>
          </p:nvPr>
        </p:nvGraphicFramePr>
        <p:xfrm>
          <a:off x="457200" y="1916827"/>
          <a:ext cx="7467600" cy="3960444"/>
        </p:xfrm>
        <a:graphic>
          <a:graphicData uri="http://schemas.openxmlformats.org/drawingml/2006/table">
            <a:tbl>
              <a:tblPr/>
              <a:tblGrid>
                <a:gridCol w="3725275"/>
                <a:gridCol w="3742325"/>
              </a:tblGrid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Color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#FF0000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#FFFF00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#00FF00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#00FFFF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#0000FF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Shades of gray are often defined using equal values for all the 3 light sources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0646763"/>
              </p:ext>
            </p:extLst>
          </p:nvPr>
        </p:nvGraphicFramePr>
        <p:xfrm>
          <a:off x="457200" y="1988833"/>
          <a:ext cx="7467600" cy="3672414"/>
        </p:xfrm>
        <a:graphic>
          <a:graphicData uri="http://schemas.openxmlformats.org/drawingml/2006/table">
            <a:tbl>
              <a:tblPr/>
              <a:tblGrid>
                <a:gridCol w="3725275"/>
                <a:gridCol w="3742325"/>
              </a:tblGrid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Color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HEX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 smtClean="0">
                          <a:effectLst/>
                        </a:rPr>
                        <a:t>#</a:t>
                      </a:r>
                      <a:r>
                        <a:rPr lang="ar-JO" sz="1600" dirty="0" smtClean="0">
                          <a:effectLst/>
                        </a:rPr>
                        <a:t>000000</a:t>
                      </a:r>
                      <a:endParaRPr lang="ar-JO" sz="1600" dirty="0">
                        <a:effectLst/>
                      </a:endParaRP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 smtClean="0">
                          <a:effectLst/>
                        </a:rPr>
                        <a:t>#</a:t>
                      </a:r>
                      <a:r>
                        <a:rPr lang="ar-JO" sz="1600" dirty="0" smtClean="0">
                          <a:effectLst/>
                        </a:rPr>
                        <a:t>404040</a:t>
                      </a:r>
                      <a:endParaRPr lang="ar-JO" sz="1600" dirty="0">
                        <a:effectLst/>
                      </a:endParaRP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 smtClean="0">
                          <a:effectLst/>
                        </a:rPr>
                        <a:t>#</a:t>
                      </a:r>
                      <a:r>
                        <a:rPr lang="ar-JO" sz="1600" dirty="0" smtClean="0">
                          <a:effectLst/>
                        </a:rPr>
                        <a:t>808080</a:t>
                      </a:r>
                      <a:endParaRPr lang="ar-JO" sz="1600" dirty="0">
                        <a:effectLst/>
                      </a:endParaRP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>
                          <a:effectLst/>
                        </a:rPr>
                        <a:t>#CCCCCC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9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>
                          <a:effectLst/>
                        </a:rPr>
                        <a:t>#FFFFFF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In HTML, a color can also be specified using a hexadecimal value in the form: #RRGGBB, where RR (red), GG (green) and BB (blue) are hexadecimal values between 00 and FF (same as decimal 0-255).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For example, #FF0000 is displayed as red, because red is set to its highest value (FF) and the others are set to the lowest value (00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07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In HTML, a color can be specified by using a color name, an RGB value, or a HEX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In HTML, a color can be specified by using a color name</a:t>
            </a:r>
            <a:r>
              <a:rPr lang="en-US" dirty="0" smtClean="0"/>
              <a:t>:</a:t>
            </a:r>
            <a:endParaRPr lang="en-US" dirty="0"/>
          </a:p>
          <a:p>
            <a:pPr algn="l" rtl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14962"/>
              </p:ext>
            </p:extLst>
          </p:nvPr>
        </p:nvGraphicFramePr>
        <p:xfrm>
          <a:off x="457200" y="2780925"/>
          <a:ext cx="7467600" cy="3600402"/>
        </p:xfrm>
        <a:graphic>
          <a:graphicData uri="http://schemas.openxmlformats.org/drawingml/2006/table">
            <a:tbl>
              <a:tblPr/>
              <a:tblGrid>
                <a:gridCol w="3725275"/>
                <a:gridCol w="3742325"/>
              </a:tblGrid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Color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Red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Orange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Yellow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Cyan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HTML, a color can also be specified as an RGB value, using this formula: </a:t>
            </a:r>
            <a:r>
              <a:rPr lang="en-US" dirty="0" err="1"/>
              <a:t>rgb</a:t>
            </a:r>
            <a:r>
              <a:rPr lang="en-US" dirty="0"/>
              <a:t>(red, green, blue)</a:t>
            </a:r>
          </a:p>
          <a:p>
            <a:pPr algn="l" rtl="0"/>
            <a:r>
              <a:rPr lang="en-US" dirty="0"/>
              <a:t>Each parameter (red, green, and blue) defines the intensity of the color between 0 and 255.</a:t>
            </a:r>
          </a:p>
          <a:p>
            <a:pPr algn="l" rtl="0"/>
            <a:r>
              <a:rPr lang="en-US" dirty="0"/>
              <a:t>For example, </a:t>
            </a:r>
            <a:r>
              <a:rPr lang="en-US" dirty="0" err="1"/>
              <a:t>rgb</a:t>
            </a:r>
            <a:r>
              <a:rPr lang="en-US" dirty="0"/>
              <a:t>(255,0,0) is displayed as red, because red is set to its highest value (255) and the others are set to 0.</a:t>
            </a:r>
          </a:p>
          <a:p>
            <a:pPr algn="l" rtl="0"/>
            <a:r>
              <a:rPr lang="en-US" dirty="0"/>
              <a:t>To display the color black, all color parameters must be set to 0, like this: </a:t>
            </a:r>
            <a:r>
              <a:rPr lang="en-US" dirty="0" err="1"/>
              <a:t>rgb</a:t>
            </a:r>
            <a:r>
              <a:rPr lang="en-US" dirty="0"/>
              <a:t>(0,0,0).</a:t>
            </a:r>
          </a:p>
          <a:p>
            <a:pPr algn="l" rtl="0"/>
            <a:r>
              <a:rPr lang="en-US" dirty="0"/>
              <a:t>To display the color white, all color parameters must be set to 255, like this: </a:t>
            </a:r>
            <a:r>
              <a:rPr lang="en-US" dirty="0" err="1"/>
              <a:t>rgb</a:t>
            </a:r>
            <a:r>
              <a:rPr lang="en-US" dirty="0"/>
              <a:t>(255,255,255).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by mixing the RGB values below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1007837"/>
              </p:ext>
            </p:extLst>
          </p:nvPr>
        </p:nvGraphicFramePr>
        <p:xfrm>
          <a:off x="457200" y="2060849"/>
          <a:ext cx="7467600" cy="2744912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6702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>
                          <a:effectLst/>
                        </a:rPr>
                        <a:t>Red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dirty="0">
                          <a:effectLst/>
                        </a:rPr>
                        <a:t>Green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>
                          <a:effectLst/>
                        </a:rPr>
                        <a:t>Blue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257">
                <a:tc>
                  <a:txBody>
                    <a:bodyPr/>
                    <a:lstStyle/>
                    <a:p>
                      <a:pPr algn="ctr" rtl="0" fontAlgn="t"/>
                      <a:r>
                        <a:rPr lang="ar-JO" sz="1600" dirty="0">
                          <a:effectLst/>
                        </a:rPr>
                        <a:t>255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r-JO" sz="1600" dirty="0">
                          <a:effectLst/>
                        </a:rPr>
                        <a:t>0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r-JO" sz="1600" dirty="0">
                          <a:effectLst/>
                        </a:rPr>
                        <a:t>0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141">
                <a:tc>
                  <a:txBody>
                    <a:bodyPr/>
                    <a:lstStyle/>
                    <a:p>
                      <a:pPr algn="ctr" fontAlgn="t"/>
                      <a:endParaRPr lang="ar-JO" sz="1600">
                        <a:effectLst/>
                      </a:endParaRP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ar-JO" sz="1600">
                        <a:effectLst/>
                      </a:endParaRP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ar-JO" sz="1600" dirty="0">
                        <a:effectLst/>
                      </a:endParaRP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670257">
                <a:tc>
                  <a:txBody>
                    <a:bodyPr/>
                    <a:lstStyle/>
                    <a:p>
                      <a:pPr algn="ctr" fontAlgn="t"/>
                      <a:endParaRPr lang="ar-JO" sz="1600" dirty="0">
                        <a:effectLst/>
                      </a:endParaRP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ar-JO" sz="1600" dirty="0">
                        <a:effectLst/>
                      </a:endParaRP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ar-JO" sz="1600" dirty="0">
                        <a:effectLst/>
                      </a:endParaRP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8822351"/>
              </p:ext>
            </p:extLst>
          </p:nvPr>
        </p:nvGraphicFramePr>
        <p:xfrm>
          <a:off x="457200" y="1916827"/>
          <a:ext cx="7467600" cy="3960444"/>
        </p:xfrm>
        <a:graphic>
          <a:graphicData uri="http://schemas.openxmlformats.org/drawingml/2006/table">
            <a:tbl>
              <a:tblPr/>
              <a:tblGrid>
                <a:gridCol w="3725275"/>
                <a:gridCol w="3742325"/>
              </a:tblGrid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Color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rgb(255,0,0)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rgb(255,255,0)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rgb(0,255,0)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rgb(0,255,255)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074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rgb</a:t>
                      </a:r>
                      <a:r>
                        <a:rPr lang="en-US" sz="1600" dirty="0">
                          <a:effectLst/>
                        </a:rPr>
                        <a:t>(0,0,255)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Shades of gray are often defined using equal values for all the 3 light sources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4448289"/>
              </p:ext>
            </p:extLst>
          </p:nvPr>
        </p:nvGraphicFramePr>
        <p:xfrm>
          <a:off x="457200" y="2060847"/>
          <a:ext cx="7467600" cy="3672408"/>
        </p:xfrm>
        <a:graphic>
          <a:graphicData uri="http://schemas.openxmlformats.org/drawingml/2006/table">
            <a:tbl>
              <a:tblPr/>
              <a:tblGrid>
                <a:gridCol w="3725275"/>
                <a:gridCol w="3742325"/>
              </a:tblGrid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Color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rgb(0,0,0)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rgb(90,90,90)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rgb(128,128,128)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rgb(200,200,200)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l" fontAlgn="t"/>
                      <a:r>
                        <a:rPr lang="ar-JO" sz="1600">
                          <a:effectLst/>
                        </a:rPr>
                        <a:t> </a:t>
                      </a:r>
                    </a:p>
                  </a:txBody>
                  <a:tcPr marL="136395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rgb</a:t>
                      </a:r>
                      <a:r>
                        <a:rPr lang="en-US" sz="1600" dirty="0">
                          <a:effectLst/>
                        </a:rPr>
                        <a:t>(255,255,255)</a:t>
                      </a:r>
                    </a:p>
                  </a:txBody>
                  <a:tcPr marL="68197" marR="68197" marT="68197" marB="681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In HTML, a color can also be specified using a hexadecimal value in the form: #RRGGBB, where RR (red), GG (green) and BB (blue) are hexadecimal values between 00 and FF (same as decimal 0-255).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For example, #FF0000 is displayed as red, because red is set to its highest value (FF) and the others are set to the lowest value (00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266</TotalTime>
  <Words>502</Words>
  <Application>Microsoft Office PowerPoint</Application>
  <PresentationFormat>On-screen Show (4:3)</PresentationFormat>
  <Paragraphs>120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HTML5 </vt:lpstr>
      <vt:lpstr>HTML5 </vt:lpstr>
      <vt:lpstr>HTML Colors</vt:lpstr>
      <vt:lpstr>Color Names</vt:lpstr>
      <vt:lpstr>RGB Value</vt:lpstr>
      <vt:lpstr>Experiment by mixing the RGB values below:</vt:lpstr>
      <vt:lpstr>Example</vt:lpstr>
      <vt:lpstr>Shades of gray are often defined using equal values for all the 3 light sources:</vt:lpstr>
      <vt:lpstr>HEX Value</vt:lpstr>
      <vt:lpstr>Example</vt:lpstr>
      <vt:lpstr>Shades of gray are often defined using equal values for all the 3 light sources:</vt:lpstr>
      <vt:lpstr>HEX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35</cp:revision>
  <dcterms:created xsi:type="dcterms:W3CDTF">2017-05-30T23:53:11Z</dcterms:created>
  <dcterms:modified xsi:type="dcterms:W3CDTF">2017-06-04T23:17:01Z</dcterms:modified>
</cp:coreProperties>
</file>