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18"/>
  </p:notesMasterIdLst>
  <p:handoutMasterIdLst>
    <p:handoutMasterId r:id="rId19"/>
  </p:handoutMasterIdLst>
  <p:sldIdLst>
    <p:sldId id="256" r:id="rId2"/>
    <p:sldId id="258" r:id="rId3"/>
    <p:sldId id="257"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149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pPr algn="l" rtl="0"/>
            <a:r>
              <a:rPr lang="ar-JO" dirty="0" smtClean="0"/>
              <a:t>00962-796484613</a:t>
            </a:r>
            <a:r>
              <a:rPr lang="en-US" dirty="0" smtClean="0"/>
              <a:t>, 00962-785764063</a:t>
            </a:r>
            <a:endParaRPr lang="ar-JO" dirty="0"/>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D00E50BE-2C91-4CC4-9781-5A1084D18765}" type="datetimeFigureOut">
              <a:rPr lang="ar-JO" smtClean="0"/>
              <a:t>11/09/1438</a:t>
            </a:fld>
            <a:endParaRPr lang="ar-JO"/>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r>
              <a:rPr lang="en-US" dirty="0"/>
              <a:t>Osama </a:t>
            </a:r>
            <a:r>
              <a:rPr lang="en-US" dirty="0" err="1"/>
              <a:t>Alkhoun</a:t>
            </a:r>
            <a:r>
              <a:rPr lang="en-US" dirty="0"/>
              <a:t> – Web Application </a:t>
            </a:r>
            <a:endParaRPr lang="ar-JO" dirty="0"/>
          </a:p>
          <a:p>
            <a:endParaRPr lang="ar-JO" dirty="0"/>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3E753376-94DE-4DDE-9B98-C25697A3EFB7}" type="slidenum">
              <a:rPr lang="ar-JO" smtClean="0"/>
              <a:t>‹#›</a:t>
            </a:fld>
            <a:endParaRPr lang="ar-JO"/>
          </a:p>
        </p:txBody>
      </p:sp>
    </p:spTree>
    <p:extLst>
      <p:ext uri="{BB962C8B-B14F-4D97-AF65-F5344CB8AC3E}">
        <p14:creationId xmlns:p14="http://schemas.microsoft.com/office/powerpoint/2010/main" val="1517379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JO"/>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705EECD-7E7B-46CB-B07B-6F3DD9E35785}" type="datetimeFigureOut">
              <a:rPr lang="ar-JO" smtClean="0"/>
              <a:t>11/09/1438</a:t>
            </a:fld>
            <a:endParaRPr lang="ar-J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J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JO"/>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08B9079-ADCE-4DF1-B72F-616A9995C78A}" type="slidenum">
              <a:rPr lang="ar-JO" smtClean="0"/>
              <a:t>‹#›</a:t>
            </a:fld>
            <a:endParaRPr lang="ar-JO"/>
          </a:p>
        </p:txBody>
      </p:sp>
    </p:spTree>
    <p:extLst>
      <p:ext uri="{BB962C8B-B14F-4D97-AF65-F5344CB8AC3E}">
        <p14:creationId xmlns:p14="http://schemas.microsoft.com/office/powerpoint/2010/main" val="111322780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1</a:t>
            </a:fld>
            <a:endParaRPr lang="ar-JO"/>
          </a:p>
        </p:txBody>
      </p:sp>
    </p:spTree>
    <p:extLst>
      <p:ext uri="{BB962C8B-B14F-4D97-AF65-F5344CB8AC3E}">
        <p14:creationId xmlns:p14="http://schemas.microsoft.com/office/powerpoint/2010/main" val="1651575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2</a:t>
            </a:fld>
            <a:endParaRPr lang="ar-JO"/>
          </a:p>
        </p:txBody>
      </p:sp>
    </p:spTree>
    <p:extLst>
      <p:ext uri="{BB962C8B-B14F-4D97-AF65-F5344CB8AC3E}">
        <p14:creationId xmlns:p14="http://schemas.microsoft.com/office/powerpoint/2010/main" val="1558107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3</a:t>
            </a:fld>
            <a:endParaRPr lang="ar-JO"/>
          </a:p>
        </p:txBody>
      </p:sp>
    </p:spTree>
    <p:extLst>
      <p:ext uri="{BB962C8B-B14F-4D97-AF65-F5344CB8AC3E}">
        <p14:creationId xmlns:p14="http://schemas.microsoft.com/office/powerpoint/2010/main" val="59973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4</a:t>
            </a:fld>
            <a:endParaRPr lang="ar-JO"/>
          </a:p>
        </p:txBody>
      </p:sp>
    </p:spTree>
    <p:extLst>
      <p:ext uri="{BB962C8B-B14F-4D97-AF65-F5344CB8AC3E}">
        <p14:creationId xmlns:p14="http://schemas.microsoft.com/office/powerpoint/2010/main" val="192932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5</a:t>
            </a:fld>
            <a:endParaRPr lang="ar-JO"/>
          </a:p>
        </p:txBody>
      </p:sp>
    </p:spTree>
    <p:extLst>
      <p:ext uri="{BB962C8B-B14F-4D97-AF65-F5344CB8AC3E}">
        <p14:creationId xmlns:p14="http://schemas.microsoft.com/office/powerpoint/2010/main" val="33399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6</a:t>
            </a:fld>
            <a:endParaRPr lang="ar-JO"/>
          </a:p>
        </p:txBody>
      </p:sp>
    </p:spTree>
    <p:extLst>
      <p:ext uri="{BB962C8B-B14F-4D97-AF65-F5344CB8AC3E}">
        <p14:creationId xmlns:p14="http://schemas.microsoft.com/office/powerpoint/2010/main" val="7746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7</a:t>
            </a:fld>
            <a:endParaRPr lang="ar-JO"/>
          </a:p>
        </p:txBody>
      </p:sp>
    </p:spTree>
    <p:extLst>
      <p:ext uri="{BB962C8B-B14F-4D97-AF65-F5344CB8AC3E}">
        <p14:creationId xmlns:p14="http://schemas.microsoft.com/office/powerpoint/2010/main" val="1772051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8</a:t>
            </a:fld>
            <a:endParaRPr lang="ar-JO"/>
          </a:p>
        </p:txBody>
      </p:sp>
    </p:spTree>
    <p:extLst>
      <p:ext uri="{BB962C8B-B14F-4D97-AF65-F5344CB8AC3E}">
        <p14:creationId xmlns:p14="http://schemas.microsoft.com/office/powerpoint/2010/main" val="195329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2286000" y="3124200"/>
            <a:ext cx="6172200" cy="1894362"/>
          </a:xfrm>
        </p:spPr>
        <p:txBody>
          <a:bodyPr/>
          <a:lstStyle>
            <a:lvl1pPr algn="ctr" rtl="0">
              <a:defRPr b="1"/>
            </a:lvl1pPr>
          </a:lstStyle>
          <a:p>
            <a:r>
              <a:rPr kumimoji="0" lang="en-US" dirty="0" smtClean="0"/>
              <a:t>HTML5 Course</a:t>
            </a:r>
            <a:endParaRPr kumimoji="0" lang="en-US" dirty="0"/>
          </a:p>
        </p:txBody>
      </p:sp>
      <p:sp>
        <p:nvSpPr>
          <p:cNvPr id="9" name="Subtitle 8"/>
          <p:cNvSpPr>
            <a:spLocks noGrp="1"/>
          </p:cNvSpPr>
          <p:nvPr>
            <p:ph type="subTitle" idx="1" hasCustomPrompt="1"/>
          </p:nvPr>
        </p:nvSpPr>
        <p:spPr>
          <a:xfrm>
            <a:off x="2286000" y="5003322"/>
            <a:ext cx="6172200" cy="1371600"/>
          </a:xfrm>
        </p:spPr>
        <p:txBody>
          <a:bodyPr/>
          <a:lstStyle>
            <a:lvl1pPr marL="0" indent="0" algn="l">
              <a:buNone/>
              <a:defRPr sz="1800" b="1"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Web Application Course</a:t>
            </a:r>
            <a:endParaRPr kumimoji="0" lang="en-US" dirty="0"/>
          </a:p>
        </p:txBody>
      </p:sp>
      <p:sp>
        <p:nvSpPr>
          <p:cNvPr id="28" name="Date Placeholder 27"/>
          <p:cNvSpPr>
            <a:spLocks noGrp="1"/>
          </p:cNvSpPr>
          <p:nvPr>
            <p:ph type="dt" sz="half" idx="10"/>
          </p:nvPr>
        </p:nvSpPr>
        <p:spPr bwMode="auto">
          <a:xfrm rot="5400000">
            <a:off x="7411931" y="1526786"/>
            <a:ext cx="2991379" cy="381000"/>
          </a:xfrm>
        </p:spPr>
        <p:txBody>
          <a:bodyPr/>
          <a:lstStyle/>
          <a:p>
            <a:fld id="{02659D03-1BAC-417F-8D33-0645BC391290}" type="datetime8">
              <a:rPr lang="ar-JO" smtClean="0"/>
              <a:t>05 حزيران، 17</a:t>
            </a:fld>
            <a:endParaRPr lang="ar-JO" dirty="0"/>
          </a:p>
        </p:txBody>
      </p:sp>
      <p:sp>
        <p:nvSpPr>
          <p:cNvPr id="17" name="Footer Placeholder 16"/>
          <p:cNvSpPr>
            <a:spLocks noGrp="1"/>
          </p:cNvSpPr>
          <p:nvPr>
            <p:ph type="ftr" sz="quarter" idx="11"/>
          </p:nvPr>
        </p:nvSpPr>
        <p:spPr bwMode="auto">
          <a:xfrm rot="5400000">
            <a:off x="7447314" y="4551714"/>
            <a:ext cx="2917509" cy="384048"/>
          </a:xfrm>
        </p:spPr>
        <p:txBody>
          <a:bodyPr/>
          <a:lstStyle/>
          <a:p>
            <a:r>
              <a:rPr lang="en-US" dirty="0" smtClean="0"/>
              <a:t>Osama </a:t>
            </a:r>
            <a:r>
              <a:rPr lang="en-US" dirty="0" err="1" smtClean="0"/>
              <a:t>Alkhoun</a:t>
            </a:r>
            <a:r>
              <a:rPr lang="en-US" dirty="0" smtClean="0"/>
              <a:t> – Web Application </a:t>
            </a:r>
            <a:endParaRPr lang="ar-JO"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0809B0F-716C-45B4-85DB-AA4F49EF84D8}" type="slidenum">
              <a:rPr lang="ar-JO" smtClean="0"/>
              <a:t>‹#›</a:t>
            </a:fld>
            <a:endParaRPr lang="ar-JO"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287D0-32F5-406F-AF09-3F1043E54023}" type="datetime8">
              <a:rPr lang="ar-JO" smtClean="0"/>
              <a:t>05 حزيران، 17</a:t>
            </a:fld>
            <a:endParaRPr lang="ar-JO"/>
          </a:p>
        </p:txBody>
      </p:sp>
      <p:sp>
        <p:nvSpPr>
          <p:cNvPr id="5" name="Footer Placeholder 4"/>
          <p:cNvSpPr>
            <a:spLocks noGrp="1"/>
          </p:cNvSpPr>
          <p:nvPr>
            <p:ph type="ftr" sz="quarter" idx="11"/>
          </p:nvPr>
        </p:nvSpPr>
        <p:spPr/>
        <p:txBody>
          <a:bodyPr/>
          <a:lstStyle/>
          <a:p>
            <a:r>
              <a:rPr lang="en-US" smtClean="0"/>
              <a:t>Osama Alkhoun – Web Application </a:t>
            </a:r>
            <a:endParaRPr lang="ar-JO"/>
          </a:p>
        </p:txBody>
      </p:sp>
      <p:sp>
        <p:nvSpPr>
          <p:cNvPr id="6" name="Slide Number Placeholder 5"/>
          <p:cNvSpPr>
            <a:spLocks noGrp="1"/>
          </p:cNvSpPr>
          <p:nvPr>
            <p:ph type="sldNum" sz="quarter" idx="12"/>
          </p:nvPr>
        </p:nvSpPr>
        <p:spPr/>
        <p:txBody>
          <a:bodyPr/>
          <a:lstStyle/>
          <a:p>
            <a:fld id="{A0809B0F-716C-45B4-85DB-AA4F49EF84D8}" type="slidenum">
              <a:rPr lang="ar-JO" smtClean="0"/>
              <a:t>‹#›</a:t>
            </a:fld>
            <a:endParaRPr 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100EF-481E-4F46-99AE-B8E33564CE0D}" type="datetime8">
              <a:rPr lang="ar-JO" smtClean="0"/>
              <a:t>05 حزيران، 17</a:t>
            </a:fld>
            <a:endParaRPr lang="ar-JO"/>
          </a:p>
        </p:txBody>
      </p:sp>
      <p:sp>
        <p:nvSpPr>
          <p:cNvPr id="5" name="Footer Placeholder 4"/>
          <p:cNvSpPr>
            <a:spLocks noGrp="1"/>
          </p:cNvSpPr>
          <p:nvPr>
            <p:ph type="ftr" sz="quarter" idx="11"/>
          </p:nvPr>
        </p:nvSpPr>
        <p:spPr/>
        <p:txBody>
          <a:bodyPr/>
          <a:lstStyle/>
          <a:p>
            <a:r>
              <a:rPr lang="en-US" smtClean="0"/>
              <a:t>Osama Alkhoun – Web Application </a:t>
            </a:r>
            <a:endParaRPr lang="ar-JO"/>
          </a:p>
        </p:txBody>
      </p:sp>
      <p:sp>
        <p:nvSpPr>
          <p:cNvPr id="6" name="Slide Number Placeholder 5"/>
          <p:cNvSpPr>
            <a:spLocks noGrp="1"/>
          </p:cNvSpPr>
          <p:nvPr>
            <p:ph type="sldNum" sz="quarter" idx="12"/>
          </p:nvPr>
        </p:nvSpPr>
        <p:spPr/>
        <p:txBody>
          <a:bodyPr/>
          <a:lstStyle/>
          <a:p>
            <a:fld id="{A0809B0F-716C-45B4-85DB-AA4F49EF84D8}" type="slidenum">
              <a:rPr lang="ar-JO" smtClean="0"/>
              <a:t>‹#›</a:t>
            </a:fld>
            <a:endParaRPr lang="ar-J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Osama </a:t>
            </a:r>
            <a:r>
              <a:rPr lang="en-US" dirty="0" err="1" smtClean="0"/>
              <a:t>Alkhoun</a:t>
            </a:r>
            <a:r>
              <a:rPr lang="en-US" dirty="0" smtClean="0"/>
              <a:t> – Web Application </a:t>
            </a:r>
            <a:endParaRPr lang="ar-JO"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B60AA27-D875-45F9-98A6-E2AF10FEC668}" type="datetime8">
              <a:rPr lang="ar-JO" smtClean="0"/>
              <a:t>05 حزيران، 17</a:t>
            </a:fld>
            <a:endParaRPr lang="ar-JO"/>
          </a:p>
        </p:txBody>
      </p:sp>
      <p:sp>
        <p:nvSpPr>
          <p:cNvPr id="9" name="Slide Number Placeholder 8"/>
          <p:cNvSpPr>
            <a:spLocks noGrp="1"/>
          </p:cNvSpPr>
          <p:nvPr>
            <p:ph type="sldNum" sz="quarter" idx="15"/>
          </p:nvPr>
        </p:nvSpPr>
        <p:spPr/>
        <p:txBody>
          <a:bodyPr rtlCol="0"/>
          <a:lstStyle/>
          <a:p>
            <a:fld id="{FB7E85C8-8CDF-4CB3-8DCA-93209C4FA4D2}" type="slidenum">
              <a:rPr lang="ar-JO" smtClean="0"/>
              <a:t>‹#›</a:t>
            </a:fld>
            <a:endParaRPr lang="ar-JO" dirty="0"/>
          </a:p>
        </p:txBody>
      </p:sp>
      <p:sp>
        <p:nvSpPr>
          <p:cNvPr id="10" name="Footer Placeholder 9"/>
          <p:cNvSpPr>
            <a:spLocks noGrp="1"/>
          </p:cNvSpPr>
          <p:nvPr>
            <p:ph type="ftr" sz="quarter" idx="16"/>
          </p:nvPr>
        </p:nvSpPr>
        <p:spPr/>
        <p:txBody>
          <a:bodyPr rtlCol="0"/>
          <a:lstStyle/>
          <a:p>
            <a:r>
              <a:rPr lang="en-US" smtClean="0"/>
              <a:t>Osama Alkhoun – Web Application </a:t>
            </a:r>
            <a:endParaRPr lang="ar-J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D778D4E-FC81-4C60-A349-865047431AE2}" type="datetime8">
              <a:rPr lang="ar-JO" smtClean="0"/>
              <a:t>05 حزيران، 17</a:t>
            </a:fld>
            <a:endParaRPr lang="ar-JO"/>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Osama Alkhoun – Web Application </a:t>
            </a:r>
            <a:endParaRPr lang="ar-JO"/>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0809B0F-716C-45B4-85DB-AA4F49EF84D8}"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8F1AA8C-9711-4E3C-AD0D-903BF7F0D099}" type="datetime8">
              <a:rPr lang="ar-JO" smtClean="0"/>
              <a:t>05 حزيران، 17</a:t>
            </a:fld>
            <a:endParaRPr lang="ar-JO"/>
          </a:p>
        </p:txBody>
      </p:sp>
      <p:sp>
        <p:nvSpPr>
          <p:cNvPr id="6" name="Footer Placeholder 5"/>
          <p:cNvSpPr>
            <a:spLocks noGrp="1"/>
          </p:cNvSpPr>
          <p:nvPr>
            <p:ph type="ftr" sz="quarter" idx="11"/>
          </p:nvPr>
        </p:nvSpPr>
        <p:spPr/>
        <p:txBody>
          <a:bodyPr/>
          <a:lstStyle/>
          <a:p>
            <a:r>
              <a:rPr lang="en-US" smtClean="0"/>
              <a:t>Osama Alkhoun – Web Application </a:t>
            </a:r>
            <a:endParaRPr lang="ar-JO"/>
          </a:p>
        </p:txBody>
      </p:sp>
      <p:sp>
        <p:nvSpPr>
          <p:cNvPr id="7" name="Slide Number Placeholder 6"/>
          <p:cNvSpPr>
            <a:spLocks noGrp="1"/>
          </p:cNvSpPr>
          <p:nvPr>
            <p:ph type="sldNum" sz="quarter" idx="12"/>
          </p:nvPr>
        </p:nvSpPr>
        <p:spPr/>
        <p:txBody>
          <a:bodyPr/>
          <a:lstStyle/>
          <a:p>
            <a:fld id="{A0809B0F-716C-45B4-85DB-AA4F49EF84D8}" type="slidenum">
              <a:rPr lang="ar-JO" smtClean="0"/>
              <a:t>‹#›</a:t>
            </a:fld>
            <a:endParaRPr lang="ar-JO"/>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CBA12D8-A43E-4DEA-97A7-501A05352BF8}" type="datetime8">
              <a:rPr lang="ar-JO" smtClean="0"/>
              <a:t>05 حزيران، 17</a:t>
            </a:fld>
            <a:endParaRPr lang="ar-JO"/>
          </a:p>
        </p:txBody>
      </p:sp>
      <p:sp>
        <p:nvSpPr>
          <p:cNvPr id="8" name="Footer Placeholder 7"/>
          <p:cNvSpPr>
            <a:spLocks noGrp="1"/>
          </p:cNvSpPr>
          <p:nvPr>
            <p:ph type="ftr" sz="quarter" idx="11"/>
          </p:nvPr>
        </p:nvSpPr>
        <p:spPr/>
        <p:txBody>
          <a:bodyPr/>
          <a:lstStyle/>
          <a:p>
            <a:r>
              <a:rPr lang="en-US" smtClean="0"/>
              <a:t>Osama Alkhoun – Web Application </a:t>
            </a:r>
            <a:endParaRPr lang="ar-JO"/>
          </a:p>
        </p:txBody>
      </p:sp>
      <p:sp>
        <p:nvSpPr>
          <p:cNvPr id="9" name="Slide Number Placeholder 8"/>
          <p:cNvSpPr>
            <a:spLocks noGrp="1"/>
          </p:cNvSpPr>
          <p:nvPr>
            <p:ph type="sldNum" sz="quarter" idx="12"/>
          </p:nvPr>
        </p:nvSpPr>
        <p:spPr/>
        <p:txBody>
          <a:bodyPr/>
          <a:lstStyle/>
          <a:p>
            <a:fld id="{A0809B0F-716C-45B4-85DB-AA4F49EF84D8}" type="slidenum">
              <a:rPr lang="ar-JO" smtClean="0"/>
              <a:t>‹#›</a:t>
            </a:fld>
            <a:endParaRPr lang="ar-JO"/>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841F6F5-4FFB-449F-BEA2-D7A6656B1ED5}" type="datetime8">
              <a:rPr lang="ar-JO" smtClean="0"/>
              <a:t>05 حزيران، 17</a:t>
            </a:fld>
            <a:endParaRPr lang="ar-JO"/>
          </a:p>
        </p:txBody>
      </p:sp>
      <p:sp>
        <p:nvSpPr>
          <p:cNvPr id="7" name="Slide Number Placeholder 6"/>
          <p:cNvSpPr>
            <a:spLocks noGrp="1"/>
          </p:cNvSpPr>
          <p:nvPr>
            <p:ph type="sldNum" sz="quarter" idx="11"/>
          </p:nvPr>
        </p:nvSpPr>
        <p:spPr/>
        <p:txBody>
          <a:bodyPr rtlCol="0"/>
          <a:lstStyle/>
          <a:p>
            <a:fld id="{A0809B0F-716C-45B4-85DB-AA4F49EF84D8}" type="slidenum">
              <a:rPr lang="ar-JO" smtClean="0"/>
              <a:t>‹#›</a:t>
            </a:fld>
            <a:endParaRPr lang="ar-JO"/>
          </a:p>
        </p:txBody>
      </p:sp>
      <p:sp>
        <p:nvSpPr>
          <p:cNvPr id="8" name="Footer Placeholder 7"/>
          <p:cNvSpPr>
            <a:spLocks noGrp="1"/>
          </p:cNvSpPr>
          <p:nvPr>
            <p:ph type="ftr" sz="quarter" idx="12"/>
          </p:nvPr>
        </p:nvSpPr>
        <p:spPr/>
        <p:txBody>
          <a:bodyPr rtlCol="0"/>
          <a:lstStyle/>
          <a:p>
            <a:r>
              <a:rPr lang="en-US" smtClean="0"/>
              <a:t>Osama Alkhoun – Web Application </a:t>
            </a:r>
            <a:endParaRPr 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D14E7-F189-47B4-929F-E16000B66273}" type="datetime8">
              <a:rPr lang="ar-JO" smtClean="0"/>
              <a:t>05 حزيران، 17</a:t>
            </a:fld>
            <a:endParaRPr lang="ar-JO"/>
          </a:p>
        </p:txBody>
      </p:sp>
      <p:sp>
        <p:nvSpPr>
          <p:cNvPr id="3" name="Footer Placeholder 2"/>
          <p:cNvSpPr>
            <a:spLocks noGrp="1"/>
          </p:cNvSpPr>
          <p:nvPr>
            <p:ph type="ftr" sz="quarter" idx="11"/>
          </p:nvPr>
        </p:nvSpPr>
        <p:spPr/>
        <p:txBody>
          <a:bodyPr/>
          <a:lstStyle/>
          <a:p>
            <a:r>
              <a:rPr lang="en-US" smtClean="0"/>
              <a:t>Osama Alkhoun – Web Application </a:t>
            </a:r>
            <a:endParaRPr lang="ar-JO"/>
          </a:p>
        </p:txBody>
      </p:sp>
      <p:sp>
        <p:nvSpPr>
          <p:cNvPr id="4" name="Slide Number Placeholder 3"/>
          <p:cNvSpPr>
            <a:spLocks noGrp="1"/>
          </p:cNvSpPr>
          <p:nvPr>
            <p:ph type="sldNum" sz="quarter" idx="12"/>
          </p:nvPr>
        </p:nvSpPr>
        <p:spPr/>
        <p:txBody>
          <a:bodyPr/>
          <a:lstStyle/>
          <a:p>
            <a:fld id="{A0809B0F-716C-45B4-85DB-AA4F49EF84D8}" type="slidenum">
              <a:rPr lang="ar-JO" smtClean="0"/>
              <a:t>‹#›</a:t>
            </a:fld>
            <a:endParaRPr 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88B1601-BBEE-44A9-9439-BEC1C391D9D2}" type="datetime8">
              <a:rPr lang="ar-JO" smtClean="0"/>
              <a:t>05 حزيران، 17</a:t>
            </a:fld>
            <a:endParaRPr lang="ar-JO"/>
          </a:p>
        </p:txBody>
      </p:sp>
      <p:sp>
        <p:nvSpPr>
          <p:cNvPr id="22" name="Slide Number Placeholder 21"/>
          <p:cNvSpPr>
            <a:spLocks noGrp="1"/>
          </p:cNvSpPr>
          <p:nvPr>
            <p:ph type="sldNum" sz="quarter" idx="15"/>
          </p:nvPr>
        </p:nvSpPr>
        <p:spPr/>
        <p:txBody>
          <a:bodyPr rtlCol="0"/>
          <a:lstStyle/>
          <a:p>
            <a:fld id="{A0809B0F-716C-45B4-85DB-AA4F49EF84D8}" type="slidenum">
              <a:rPr lang="ar-JO" smtClean="0"/>
              <a:t>‹#›</a:t>
            </a:fld>
            <a:endParaRPr lang="ar-JO"/>
          </a:p>
        </p:txBody>
      </p:sp>
      <p:sp>
        <p:nvSpPr>
          <p:cNvPr id="23" name="Footer Placeholder 22"/>
          <p:cNvSpPr>
            <a:spLocks noGrp="1"/>
          </p:cNvSpPr>
          <p:nvPr>
            <p:ph type="ftr" sz="quarter" idx="16"/>
          </p:nvPr>
        </p:nvSpPr>
        <p:spPr/>
        <p:txBody>
          <a:bodyPr rtlCol="0"/>
          <a:lstStyle/>
          <a:p>
            <a:r>
              <a:rPr lang="en-US" smtClean="0"/>
              <a:t>Osama Alkhoun – Web Application </a:t>
            </a:r>
            <a:endParaRPr lang="ar-J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C05F9B3-2FBE-4CAD-8335-1CD8069C3BCB}" type="datetime8">
              <a:rPr lang="ar-JO" smtClean="0"/>
              <a:t>05 حزيران، 17</a:t>
            </a:fld>
            <a:endParaRPr lang="ar-JO"/>
          </a:p>
        </p:txBody>
      </p:sp>
      <p:sp>
        <p:nvSpPr>
          <p:cNvPr id="18" name="Slide Number Placeholder 17"/>
          <p:cNvSpPr>
            <a:spLocks noGrp="1"/>
          </p:cNvSpPr>
          <p:nvPr>
            <p:ph type="sldNum" sz="quarter" idx="11"/>
          </p:nvPr>
        </p:nvSpPr>
        <p:spPr/>
        <p:txBody>
          <a:bodyPr rtlCol="0"/>
          <a:lstStyle/>
          <a:p>
            <a:fld id="{A0809B0F-716C-45B4-85DB-AA4F49EF84D8}" type="slidenum">
              <a:rPr lang="ar-JO" smtClean="0"/>
              <a:t>‹#›</a:t>
            </a:fld>
            <a:endParaRPr lang="ar-JO"/>
          </a:p>
        </p:txBody>
      </p:sp>
      <p:sp>
        <p:nvSpPr>
          <p:cNvPr id="21" name="Footer Placeholder 20"/>
          <p:cNvSpPr>
            <a:spLocks noGrp="1"/>
          </p:cNvSpPr>
          <p:nvPr>
            <p:ph type="ftr" sz="quarter" idx="12"/>
          </p:nvPr>
        </p:nvSpPr>
        <p:spPr/>
        <p:txBody>
          <a:bodyPr rtlCol="0"/>
          <a:lstStyle/>
          <a:p>
            <a:r>
              <a:rPr lang="en-US" smtClean="0"/>
              <a:t>Osama Alkhoun – Web Application </a:t>
            </a:r>
            <a:endParaRPr lang="ar-J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dirty="0" smtClean="0"/>
              <a:t>Osama </a:t>
            </a:r>
            <a:r>
              <a:rPr lang="en-US" dirty="0" err="1" smtClean="0"/>
              <a:t>Alkhoun</a:t>
            </a:r>
            <a:r>
              <a:rPr lang="en-US" dirty="0" smtClean="0"/>
              <a:t> – Web Application </a:t>
            </a:r>
            <a:endParaRPr lang="ar-JO" dirty="0"/>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8FFD3DD-68A0-4429-825F-1EE0D49A79C0}" type="datetime8">
              <a:rPr lang="ar-JO" smtClean="0"/>
              <a:t>05 حزيران، 17</a:t>
            </a:fld>
            <a:endParaRPr lang="ar-JO"/>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Osama Alkhoun – Web Application </a:t>
            </a:r>
            <a:endParaRPr lang="ar-JO"/>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B81B0DA-3743-4A75-A3E8-B1E380CBDC29}" type="slidenum">
              <a:rPr lang="ar-JO" smtClean="0"/>
              <a:t>‹#›</a:t>
            </a:fld>
            <a:endParaRPr lang="ar-JO"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5000">
              <a:schemeClr val="accent1">
                <a:tint val="44500"/>
                <a:satMod val="160000"/>
              </a:schemeClr>
            </a:gs>
            <a:gs pos="51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404664"/>
            <a:ext cx="6172200" cy="1894362"/>
          </a:xfrm>
        </p:spPr>
        <p:txBody>
          <a:bodyPr>
            <a:normAutofit/>
          </a:bodyPr>
          <a:lstStyle/>
          <a:p>
            <a:r>
              <a:rPr lang="en-US" sz="8000" b="0" dirty="0"/>
              <a:t>HTML5 </a:t>
            </a:r>
            <a:endParaRPr lang="ar-JO" sz="8000" dirty="0"/>
          </a:p>
        </p:txBody>
      </p:sp>
      <p:sp>
        <p:nvSpPr>
          <p:cNvPr id="3" name="Subtitle 2"/>
          <p:cNvSpPr>
            <a:spLocks noGrp="1"/>
          </p:cNvSpPr>
          <p:nvPr>
            <p:ph type="subTitle" idx="1"/>
          </p:nvPr>
        </p:nvSpPr>
        <p:spPr>
          <a:xfrm>
            <a:off x="2195736" y="3573016"/>
            <a:ext cx="6172200" cy="1371600"/>
          </a:xfrm>
        </p:spPr>
        <p:txBody>
          <a:bodyPr>
            <a:normAutofit/>
          </a:bodyPr>
          <a:lstStyle/>
          <a:p>
            <a:pPr algn="ctr" rtl="0"/>
            <a:r>
              <a:rPr lang="en-US" sz="2800" dirty="0" smtClean="0"/>
              <a:t>Web Application Course</a:t>
            </a:r>
            <a:endParaRPr lang="ar-JO" sz="2800" dirty="0"/>
          </a:p>
        </p:txBody>
      </p:sp>
      <p:sp>
        <p:nvSpPr>
          <p:cNvPr id="4" name="Subtitle 2"/>
          <p:cNvSpPr txBox="1">
            <a:spLocks/>
          </p:cNvSpPr>
          <p:nvPr/>
        </p:nvSpPr>
        <p:spPr>
          <a:xfrm>
            <a:off x="2195736" y="5085184"/>
            <a:ext cx="6172200" cy="1371600"/>
          </a:xfrm>
          <a:prstGeom prst="rect">
            <a:avLst/>
          </a:prstGeom>
        </p:spPr>
        <p:txBody>
          <a:bodyPr vert="horz">
            <a:normAutofit/>
          </a:bodyPr>
          <a:lstStyle>
            <a:lvl1pPr marL="0" indent="0" algn="l" rtl="1" eaLnBrk="1" latinLnBrk="0" hangingPunct="1">
              <a:spcBef>
                <a:spcPts val="600"/>
              </a:spcBef>
              <a:buClr>
                <a:schemeClr val="accent1"/>
              </a:buClr>
              <a:buSzPct val="70000"/>
              <a:buFont typeface="Wingdings"/>
              <a:buNone/>
              <a:defRPr kumimoji="0" sz="1800" b="1" kern="1200" baseline="0">
                <a:solidFill>
                  <a:schemeClr val="tx2"/>
                </a:solidFill>
                <a:latin typeface="+mn-lt"/>
                <a:ea typeface="+mn-ea"/>
                <a:cs typeface="+mn-cs"/>
              </a:defRPr>
            </a:lvl1pPr>
            <a:lvl2pPr marL="457200" indent="0" algn="ctr" rtl="1"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1"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1"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1"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1"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1"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1"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1"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0"/>
            <a:r>
              <a:rPr lang="en-US" sz="2000" dirty="0" smtClean="0"/>
              <a:t>Instructor: Osama </a:t>
            </a:r>
            <a:r>
              <a:rPr lang="en-US" sz="2000" dirty="0" err="1" smtClean="0"/>
              <a:t>Alkhoun</a:t>
            </a:r>
            <a:endParaRPr lang="ar-JO" sz="2000" dirty="0"/>
          </a:p>
        </p:txBody>
      </p:sp>
    </p:spTree>
    <p:extLst>
      <p:ext uri="{BB962C8B-B14F-4D97-AF65-F5344CB8AC3E}">
        <p14:creationId xmlns:p14="http://schemas.microsoft.com/office/powerpoint/2010/main" val="70919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in Another Folder</a:t>
            </a:r>
          </a:p>
        </p:txBody>
      </p:sp>
      <p:sp>
        <p:nvSpPr>
          <p:cNvPr id="4" name="Slide Number Placeholder 3"/>
          <p:cNvSpPr>
            <a:spLocks noGrp="1"/>
          </p:cNvSpPr>
          <p:nvPr>
            <p:ph type="sldNum" sz="quarter" idx="15"/>
          </p:nvPr>
        </p:nvSpPr>
        <p:spPr/>
        <p:txBody>
          <a:bodyPr/>
          <a:lstStyle/>
          <a:p>
            <a:fld id="{FB7E85C8-8CDF-4CB3-8DCA-93209C4FA4D2}" type="slidenum">
              <a:rPr lang="ar-JO" smtClean="0"/>
              <a:t>10</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3" name="Content Placeholder 2"/>
          <p:cNvSpPr>
            <a:spLocks noGrp="1"/>
          </p:cNvSpPr>
          <p:nvPr>
            <p:ph sz="quarter" idx="1"/>
          </p:nvPr>
        </p:nvSpPr>
        <p:spPr/>
        <p:txBody>
          <a:bodyPr>
            <a:normAutofit/>
          </a:bodyPr>
          <a:lstStyle/>
          <a:p>
            <a:pPr algn="l" rtl="0">
              <a:lnSpc>
                <a:spcPct val="150000"/>
              </a:lnSpc>
            </a:pPr>
            <a:r>
              <a:rPr lang="en-US" dirty="0"/>
              <a:t>If not specified, the browser expects to find the image in the same folder as the web page.</a:t>
            </a:r>
          </a:p>
          <a:p>
            <a:pPr algn="l" rtl="0">
              <a:lnSpc>
                <a:spcPct val="150000"/>
              </a:lnSpc>
            </a:pPr>
            <a:r>
              <a:rPr lang="en-US" dirty="0"/>
              <a:t>However, it is common to store images in a sub-folder. You must then include the folder name in the </a:t>
            </a:r>
            <a:r>
              <a:rPr lang="en-US" dirty="0" err="1"/>
              <a:t>src</a:t>
            </a:r>
            <a:r>
              <a:rPr lang="en-US" dirty="0"/>
              <a:t> attribute</a:t>
            </a:r>
            <a:r>
              <a:rPr lang="en-US" dirty="0" smtClean="0"/>
              <a:t>:</a:t>
            </a:r>
          </a:p>
          <a:p>
            <a:pPr lvl="1" algn="l" rtl="0">
              <a:lnSpc>
                <a:spcPct val="150000"/>
              </a:lnSpc>
            </a:pPr>
            <a:r>
              <a:rPr lang="en-US" dirty="0"/>
              <a:t>&lt;</a:t>
            </a:r>
            <a:r>
              <a:rPr lang="en-US" dirty="0" err="1"/>
              <a:t>img</a:t>
            </a:r>
            <a:r>
              <a:rPr lang="en-US" dirty="0"/>
              <a:t> </a:t>
            </a:r>
            <a:r>
              <a:rPr lang="en-US" dirty="0" err="1"/>
              <a:t>src</a:t>
            </a:r>
            <a:r>
              <a:rPr lang="en-US" dirty="0"/>
              <a:t>="/images/html5.gif" alt="HTML5 Icon" style="width:128px;height:128px</a:t>
            </a:r>
            <a:r>
              <a:rPr lang="en-US" dirty="0" smtClean="0"/>
              <a:t>;"&gt;</a:t>
            </a:r>
            <a:endParaRPr lang="en-US" dirty="0"/>
          </a:p>
        </p:txBody>
      </p:sp>
    </p:spTree>
    <p:extLst>
      <p:ext uri="{BB962C8B-B14F-4D97-AF65-F5344CB8AC3E}">
        <p14:creationId xmlns:p14="http://schemas.microsoft.com/office/powerpoint/2010/main" val="380853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on Another Server</a:t>
            </a:r>
          </a:p>
        </p:txBody>
      </p:sp>
      <p:sp>
        <p:nvSpPr>
          <p:cNvPr id="4" name="Slide Number Placeholder 3"/>
          <p:cNvSpPr>
            <a:spLocks noGrp="1"/>
          </p:cNvSpPr>
          <p:nvPr>
            <p:ph type="sldNum" sz="quarter" idx="15"/>
          </p:nvPr>
        </p:nvSpPr>
        <p:spPr/>
        <p:txBody>
          <a:bodyPr/>
          <a:lstStyle/>
          <a:p>
            <a:fld id="{FB7E85C8-8CDF-4CB3-8DCA-93209C4FA4D2}" type="slidenum">
              <a:rPr lang="ar-JO" smtClean="0"/>
              <a:t>11</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3" name="Content Placeholder 2"/>
          <p:cNvSpPr>
            <a:spLocks noGrp="1"/>
          </p:cNvSpPr>
          <p:nvPr>
            <p:ph sz="quarter" idx="1"/>
          </p:nvPr>
        </p:nvSpPr>
        <p:spPr>
          <a:xfrm>
            <a:off x="457200" y="1600200"/>
            <a:ext cx="7643192" cy="4873752"/>
          </a:xfrm>
        </p:spPr>
        <p:txBody>
          <a:bodyPr>
            <a:normAutofit/>
          </a:bodyPr>
          <a:lstStyle/>
          <a:p>
            <a:pPr algn="l" rtl="0">
              <a:lnSpc>
                <a:spcPct val="150000"/>
              </a:lnSpc>
            </a:pPr>
            <a:r>
              <a:rPr lang="en-US" dirty="0"/>
              <a:t>Some web sites store their images on image servers.</a:t>
            </a:r>
          </a:p>
          <a:p>
            <a:pPr algn="l" rtl="0">
              <a:lnSpc>
                <a:spcPct val="150000"/>
              </a:lnSpc>
            </a:pPr>
            <a:r>
              <a:rPr lang="en-US" dirty="0"/>
              <a:t>Actually, you can access images from any web address in the world</a:t>
            </a:r>
            <a:r>
              <a:rPr lang="en-US" dirty="0" smtClean="0"/>
              <a:t>:</a:t>
            </a:r>
          </a:p>
          <a:p>
            <a:pPr lvl="1" algn="l" rtl="0">
              <a:lnSpc>
                <a:spcPct val="150000"/>
              </a:lnSpc>
            </a:pPr>
            <a:r>
              <a:rPr lang="en-US" dirty="0"/>
              <a:t>&lt;</a:t>
            </a:r>
            <a:r>
              <a:rPr lang="en-US" dirty="0" err="1"/>
              <a:t>img</a:t>
            </a:r>
            <a:r>
              <a:rPr lang="en-US" dirty="0"/>
              <a:t> </a:t>
            </a:r>
            <a:r>
              <a:rPr lang="en-US" dirty="0" err="1"/>
              <a:t>src</a:t>
            </a:r>
            <a:r>
              <a:rPr lang="en-US" dirty="0"/>
              <a:t>="https://</a:t>
            </a:r>
            <a:r>
              <a:rPr lang="en-US" dirty="0" smtClean="0"/>
              <a:t>www.otherSite.com/images/green.jpg</a:t>
            </a:r>
            <a:r>
              <a:rPr lang="en-US" dirty="0"/>
              <a:t>" alt</a:t>
            </a:r>
            <a:r>
              <a:rPr lang="en-US" dirty="0" smtClean="0"/>
              <a:t>=“otherServer.com"&gt;</a:t>
            </a:r>
            <a:endParaRPr lang="en-US" dirty="0"/>
          </a:p>
        </p:txBody>
      </p:sp>
    </p:spTree>
    <p:extLst>
      <p:ext uri="{BB962C8B-B14F-4D97-AF65-F5344CB8AC3E}">
        <p14:creationId xmlns:p14="http://schemas.microsoft.com/office/powerpoint/2010/main" val="380853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Image as a Link</a:t>
            </a:r>
          </a:p>
        </p:txBody>
      </p:sp>
      <p:sp>
        <p:nvSpPr>
          <p:cNvPr id="4" name="Slide Number Placeholder 3"/>
          <p:cNvSpPr>
            <a:spLocks noGrp="1"/>
          </p:cNvSpPr>
          <p:nvPr>
            <p:ph type="sldNum" sz="quarter" idx="15"/>
          </p:nvPr>
        </p:nvSpPr>
        <p:spPr/>
        <p:txBody>
          <a:bodyPr/>
          <a:lstStyle/>
          <a:p>
            <a:fld id="{FB7E85C8-8CDF-4CB3-8DCA-93209C4FA4D2}" type="slidenum">
              <a:rPr lang="ar-JO" smtClean="0"/>
              <a:t>12</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3" name="Content Placeholder 2"/>
          <p:cNvSpPr>
            <a:spLocks noGrp="1"/>
          </p:cNvSpPr>
          <p:nvPr>
            <p:ph sz="quarter" idx="1"/>
          </p:nvPr>
        </p:nvSpPr>
        <p:spPr/>
        <p:txBody>
          <a:bodyPr>
            <a:normAutofit/>
          </a:bodyPr>
          <a:lstStyle/>
          <a:p>
            <a:pPr algn="l" rtl="0">
              <a:lnSpc>
                <a:spcPct val="150000"/>
              </a:lnSpc>
            </a:pPr>
            <a:r>
              <a:rPr lang="en-US" dirty="0"/>
              <a:t> To use an image as a link, simply nest the &lt;</a:t>
            </a:r>
            <a:r>
              <a:rPr lang="en-US" dirty="0" err="1"/>
              <a:t>img</a:t>
            </a:r>
            <a:r>
              <a:rPr lang="en-US" dirty="0"/>
              <a:t>&gt; tag inside the &lt;a&gt; tag:</a:t>
            </a:r>
          </a:p>
          <a:p>
            <a:pPr lvl="1" algn="l" rtl="0">
              <a:lnSpc>
                <a:spcPct val="150000"/>
              </a:lnSpc>
            </a:pPr>
            <a:r>
              <a:rPr lang="en-US" dirty="0"/>
              <a:t>&lt;a </a:t>
            </a:r>
            <a:r>
              <a:rPr lang="en-US" dirty="0" err="1"/>
              <a:t>href</a:t>
            </a:r>
            <a:r>
              <a:rPr lang="en-US" dirty="0"/>
              <a:t>="default.asp"&gt;</a:t>
            </a:r>
            <a:r>
              <a:rPr lang="en-US" dirty="0"/>
              <a:t/>
            </a:r>
            <a:br>
              <a:rPr lang="en-US" dirty="0"/>
            </a:br>
            <a:r>
              <a:rPr lang="en-US" dirty="0"/>
              <a:t>  &lt;</a:t>
            </a:r>
            <a:r>
              <a:rPr lang="en-US" dirty="0" err="1"/>
              <a:t>img</a:t>
            </a:r>
            <a:r>
              <a:rPr lang="en-US" dirty="0"/>
              <a:t> </a:t>
            </a:r>
            <a:r>
              <a:rPr lang="en-US" dirty="0" err="1"/>
              <a:t>src</a:t>
            </a:r>
            <a:r>
              <a:rPr lang="en-US" dirty="0"/>
              <a:t>="smiley.gif" alt="HTML tutorial" style="width:42px;height:42px;border:0;"&gt;</a:t>
            </a:r>
            <a:r>
              <a:rPr lang="en-US" dirty="0"/>
              <a:t/>
            </a:r>
            <a:br>
              <a:rPr lang="en-US" dirty="0"/>
            </a:br>
            <a:r>
              <a:rPr lang="en-US" dirty="0"/>
              <a:t>&lt;/a</a:t>
            </a:r>
            <a:r>
              <a:rPr lang="en-US" dirty="0" smtClean="0"/>
              <a:t>&gt;</a:t>
            </a:r>
          </a:p>
          <a:p>
            <a:pPr algn="l" rtl="0">
              <a:lnSpc>
                <a:spcPct val="150000"/>
              </a:lnSpc>
            </a:pPr>
            <a:r>
              <a:rPr lang="en-US" b="1" dirty="0"/>
              <a:t>Note:</a:t>
            </a:r>
            <a:r>
              <a:rPr lang="en-US" dirty="0"/>
              <a:t> border:0; is added to prevent IE9 (and earlier) from displaying a border around the image (when the image is a link).</a:t>
            </a:r>
            <a:endParaRPr lang="ar-JO" dirty="0"/>
          </a:p>
        </p:txBody>
      </p:sp>
    </p:spTree>
    <p:extLst>
      <p:ext uri="{BB962C8B-B14F-4D97-AF65-F5344CB8AC3E}">
        <p14:creationId xmlns:p14="http://schemas.microsoft.com/office/powerpoint/2010/main" val="380853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Floating</a:t>
            </a:r>
          </a:p>
        </p:txBody>
      </p:sp>
      <p:sp>
        <p:nvSpPr>
          <p:cNvPr id="4" name="Slide Number Placeholder 3"/>
          <p:cNvSpPr>
            <a:spLocks noGrp="1"/>
          </p:cNvSpPr>
          <p:nvPr>
            <p:ph type="sldNum" sz="quarter" idx="15"/>
          </p:nvPr>
        </p:nvSpPr>
        <p:spPr/>
        <p:txBody>
          <a:bodyPr/>
          <a:lstStyle/>
          <a:p>
            <a:fld id="{FB7E85C8-8CDF-4CB3-8DCA-93209C4FA4D2}" type="slidenum">
              <a:rPr lang="ar-JO" smtClean="0"/>
              <a:t>13</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3" name="Content Placeholder 2"/>
          <p:cNvSpPr>
            <a:spLocks noGrp="1"/>
          </p:cNvSpPr>
          <p:nvPr>
            <p:ph sz="quarter" idx="1"/>
          </p:nvPr>
        </p:nvSpPr>
        <p:spPr/>
        <p:txBody>
          <a:bodyPr>
            <a:normAutofit/>
          </a:bodyPr>
          <a:lstStyle/>
          <a:p>
            <a:pPr algn="l" rtl="0">
              <a:lnSpc>
                <a:spcPct val="150000"/>
              </a:lnSpc>
            </a:pPr>
            <a:r>
              <a:rPr lang="en-US" dirty="0"/>
              <a:t>Use the CSS </a:t>
            </a:r>
            <a:r>
              <a:rPr lang="en-US" b="1" dirty="0"/>
              <a:t>float</a:t>
            </a:r>
            <a:r>
              <a:rPr lang="en-US" dirty="0"/>
              <a:t> property to let the image float to the right or to the left of a text</a:t>
            </a:r>
            <a:r>
              <a:rPr lang="en-US" dirty="0" smtClean="0"/>
              <a:t>:</a:t>
            </a:r>
          </a:p>
          <a:p>
            <a:pPr lvl="1" algn="l" rtl="0">
              <a:lnSpc>
                <a:spcPct val="150000"/>
              </a:lnSpc>
            </a:pPr>
            <a:r>
              <a:rPr lang="en-US" dirty="0"/>
              <a:t>&lt;p&gt;&lt;</a:t>
            </a:r>
            <a:r>
              <a:rPr lang="en-US" dirty="0" err="1"/>
              <a:t>img</a:t>
            </a:r>
            <a:r>
              <a:rPr lang="en-US" dirty="0"/>
              <a:t> </a:t>
            </a:r>
            <a:r>
              <a:rPr lang="en-US" dirty="0" err="1"/>
              <a:t>src</a:t>
            </a:r>
            <a:r>
              <a:rPr lang="en-US" dirty="0"/>
              <a:t>="smiley.gif" alt="Smiley face" style="float:right;width:42px;height:42px;"&gt;</a:t>
            </a:r>
            <a:r>
              <a:rPr lang="en-US" dirty="0"/>
              <a:t/>
            </a:r>
            <a:br>
              <a:rPr lang="en-US" dirty="0"/>
            </a:br>
            <a:r>
              <a:rPr lang="en-US" dirty="0"/>
              <a:t>The image will float to the right of the text.&lt;/p</a:t>
            </a:r>
            <a:r>
              <a:rPr lang="en-US" dirty="0" smtClean="0"/>
              <a:t>&gt;</a:t>
            </a:r>
            <a:r>
              <a:rPr lang="en-US" dirty="0"/>
              <a:t/>
            </a:r>
            <a:br>
              <a:rPr lang="en-US" dirty="0"/>
            </a:br>
            <a:r>
              <a:rPr lang="en-US" dirty="0"/>
              <a:t>&lt;p&gt;&lt;</a:t>
            </a:r>
            <a:r>
              <a:rPr lang="en-US" dirty="0" err="1"/>
              <a:t>img</a:t>
            </a:r>
            <a:r>
              <a:rPr lang="en-US" dirty="0"/>
              <a:t> </a:t>
            </a:r>
            <a:r>
              <a:rPr lang="en-US" dirty="0" err="1"/>
              <a:t>src</a:t>
            </a:r>
            <a:r>
              <a:rPr lang="en-US" dirty="0"/>
              <a:t>="smiley.gif" alt="Smiley face" style="float:left;width:42px;height:42px;"&gt;</a:t>
            </a:r>
            <a:r>
              <a:rPr lang="en-US" dirty="0"/>
              <a:t/>
            </a:r>
            <a:br>
              <a:rPr lang="en-US" dirty="0"/>
            </a:br>
            <a:r>
              <a:rPr lang="en-US" dirty="0"/>
              <a:t>The image will float to the left of the text.&lt;/p&gt;</a:t>
            </a:r>
            <a:endParaRPr lang="ar-JO" dirty="0"/>
          </a:p>
        </p:txBody>
      </p:sp>
    </p:spTree>
    <p:extLst>
      <p:ext uri="{BB962C8B-B14F-4D97-AF65-F5344CB8AC3E}">
        <p14:creationId xmlns:p14="http://schemas.microsoft.com/office/powerpoint/2010/main" val="380853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Maps</a:t>
            </a:r>
          </a:p>
        </p:txBody>
      </p:sp>
      <p:sp>
        <p:nvSpPr>
          <p:cNvPr id="4" name="Slide Number Placeholder 3"/>
          <p:cNvSpPr>
            <a:spLocks noGrp="1"/>
          </p:cNvSpPr>
          <p:nvPr>
            <p:ph type="sldNum" sz="quarter" idx="15"/>
          </p:nvPr>
        </p:nvSpPr>
        <p:spPr/>
        <p:txBody>
          <a:bodyPr/>
          <a:lstStyle/>
          <a:p>
            <a:fld id="{FB7E85C8-8CDF-4CB3-8DCA-93209C4FA4D2}" type="slidenum">
              <a:rPr lang="ar-JO" smtClean="0"/>
              <a:t>14</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3" name="Content Placeholder 2"/>
          <p:cNvSpPr>
            <a:spLocks noGrp="1"/>
          </p:cNvSpPr>
          <p:nvPr>
            <p:ph sz="quarter" idx="1"/>
          </p:nvPr>
        </p:nvSpPr>
        <p:spPr/>
        <p:txBody>
          <a:bodyPr>
            <a:normAutofit lnSpcReduction="10000"/>
          </a:bodyPr>
          <a:lstStyle/>
          <a:p>
            <a:pPr algn="l" rtl="0">
              <a:lnSpc>
                <a:spcPct val="150000"/>
              </a:lnSpc>
            </a:pPr>
            <a:r>
              <a:rPr lang="en-US" dirty="0"/>
              <a:t>Use the &lt;map&gt; tag to define an image-map. An image-map is an image with clickable areas.</a:t>
            </a:r>
          </a:p>
          <a:p>
            <a:pPr algn="l" rtl="0">
              <a:lnSpc>
                <a:spcPct val="150000"/>
              </a:lnSpc>
            </a:pPr>
            <a:r>
              <a:rPr lang="en-US" dirty="0"/>
              <a:t>The name attribute of the &lt;map&gt; tag is associated with the &lt;</a:t>
            </a:r>
            <a:r>
              <a:rPr lang="en-US" dirty="0" err="1"/>
              <a:t>img</a:t>
            </a:r>
            <a:r>
              <a:rPr lang="en-US" dirty="0"/>
              <a:t>&gt;'s </a:t>
            </a:r>
            <a:r>
              <a:rPr lang="en-US" dirty="0" err="1"/>
              <a:t>usemap</a:t>
            </a:r>
            <a:r>
              <a:rPr lang="en-US" dirty="0"/>
              <a:t> attribute and creates a relationship between the image and the map.</a:t>
            </a:r>
          </a:p>
          <a:p>
            <a:pPr algn="l" rtl="0">
              <a:lnSpc>
                <a:spcPct val="150000"/>
              </a:lnSpc>
            </a:pPr>
            <a:r>
              <a:rPr lang="en-US" dirty="0"/>
              <a:t>The &lt;map&gt; tag contains a number of &lt;area&gt; tags, that defines the clickable areas in the image-map:</a:t>
            </a:r>
          </a:p>
        </p:txBody>
      </p:sp>
    </p:spTree>
    <p:extLst>
      <p:ext uri="{BB962C8B-B14F-4D97-AF65-F5344CB8AC3E}">
        <p14:creationId xmlns:p14="http://schemas.microsoft.com/office/powerpoint/2010/main" val="380853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5"/>
          </p:nvPr>
        </p:nvSpPr>
        <p:spPr/>
        <p:txBody>
          <a:bodyPr/>
          <a:lstStyle/>
          <a:p>
            <a:fld id="{FB7E85C8-8CDF-4CB3-8DCA-93209C4FA4D2}" type="slidenum">
              <a:rPr lang="ar-JO" smtClean="0"/>
              <a:t>15</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3" name="Content Placeholder 2"/>
          <p:cNvSpPr>
            <a:spLocks noGrp="1"/>
          </p:cNvSpPr>
          <p:nvPr>
            <p:ph sz="quarter" idx="1"/>
          </p:nvPr>
        </p:nvSpPr>
        <p:spPr/>
        <p:txBody>
          <a:bodyPr>
            <a:normAutofit fontScale="85000" lnSpcReduction="10000"/>
          </a:bodyPr>
          <a:lstStyle/>
          <a:p>
            <a:pPr algn="l" rtl="0">
              <a:lnSpc>
                <a:spcPct val="150000"/>
              </a:lnSpc>
            </a:pPr>
            <a:r>
              <a:rPr lang="en-US" dirty="0"/>
              <a:t>&lt;</a:t>
            </a:r>
            <a:r>
              <a:rPr lang="en-US" dirty="0" err="1"/>
              <a:t>img</a:t>
            </a:r>
            <a:r>
              <a:rPr lang="en-US" dirty="0"/>
              <a:t> </a:t>
            </a:r>
            <a:r>
              <a:rPr lang="en-US" dirty="0" err="1"/>
              <a:t>src</a:t>
            </a:r>
            <a:r>
              <a:rPr lang="en-US" dirty="0"/>
              <a:t>="planets.gif" alt="Planets" </a:t>
            </a:r>
            <a:r>
              <a:rPr lang="en-US" dirty="0" err="1"/>
              <a:t>usemap</a:t>
            </a:r>
            <a:r>
              <a:rPr lang="en-US" dirty="0"/>
              <a:t>="#</a:t>
            </a:r>
            <a:r>
              <a:rPr lang="en-US" dirty="0" err="1"/>
              <a:t>planetmap</a:t>
            </a:r>
            <a:r>
              <a:rPr lang="en-US" dirty="0"/>
              <a:t>" style="width:145px;height:126px;"&gt;</a:t>
            </a:r>
            <a:r>
              <a:rPr lang="en-US" dirty="0"/>
              <a:t/>
            </a:r>
            <a:br>
              <a:rPr lang="en-US" dirty="0"/>
            </a:br>
            <a:r>
              <a:rPr lang="en-US" dirty="0"/>
              <a:t/>
            </a:r>
            <a:br>
              <a:rPr lang="en-US" dirty="0"/>
            </a:br>
            <a:r>
              <a:rPr lang="en-US" dirty="0"/>
              <a:t>&lt;map name="</a:t>
            </a:r>
            <a:r>
              <a:rPr lang="en-US" dirty="0" err="1"/>
              <a:t>planetmap</a:t>
            </a:r>
            <a:r>
              <a:rPr lang="en-US" dirty="0"/>
              <a:t>"&gt;</a:t>
            </a:r>
            <a:r>
              <a:rPr lang="en-US" dirty="0"/>
              <a:t/>
            </a:r>
            <a:br>
              <a:rPr lang="en-US" dirty="0"/>
            </a:br>
            <a:r>
              <a:rPr lang="en-US" dirty="0"/>
              <a:t>  &lt;area shape="</a:t>
            </a:r>
            <a:r>
              <a:rPr lang="en-US" dirty="0" err="1"/>
              <a:t>rect</a:t>
            </a:r>
            <a:r>
              <a:rPr lang="en-US" dirty="0"/>
              <a:t>" </a:t>
            </a:r>
            <a:r>
              <a:rPr lang="en-US" dirty="0" err="1"/>
              <a:t>coords</a:t>
            </a:r>
            <a:r>
              <a:rPr lang="en-US" dirty="0"/>
              <a:t>="0,0,82,126" alt="Sun" </a:t>
            </a:r>
            <a:r>
              <a:rPr lang="en-US" dirty="0" err="1"/>
              <a:t>href</a:t>
            </a:r>
            <a:r>
              <a:rPr lang="en-US" dirty="0"/>
              <a:t>="sun.htm"&gt;</a:t>
            </a:r>
            <a:r>
              <a:rPr lang="en-US" dirty="0"/>
              <a:t/>
            </a:r>
            <a:br>
              <a:rPr lang="en-US" dirty="0"/>
            </a:br>
            <a:r>
              <a:rPr lang="en-US" dirty="0"/>
              <a:t>  &lt;area shape="circle" </a:t>
            </a:r>
            <a:r>
              <a:rPr lang="en-US" dirty="0" err="1"/>
              <a:t>coords</a:t>
            </a:r>
            <a:r>
              <a:rPr lang="en-US" dirty="0"/>
              <a:t>="90,58,3" alt="Mercury" </a:t>
            </a:r>
            <a:r>
              <a:rPr lang="en-US" dirty="0" err="1"/>
              <a:t>href</a:t>
            </a:r>
            <a:r>
              <a:rPr lang="en-US" dirty="0"/>
              <a:t>="mercur.htm"&gt;</a:t>
            </a:r>
            <a:r>
              <a:rPr lang="en-US" dirty="0"/>
              <a:t/>
            </a:r>
            <a:br>
              <a:rPr lang="en-US" dirty="0"/>
            </a:br>
            <a:r>
              <a:rPr lang="en-US" dirty="0"/>
              <a:t>  &lt;area shape="circle" </a:t>
            </a:r>
            <a:r>
              <a:rPr lang="en-US" dirty="0" err="1"/>
              <a:t>coords</a:t>
            </a:r>
            <a:r>
              <a:rPr lang="en-US" dirty="0"/>
              <a:t>="124,58,8" alt="Venus" </a:t>
            </a:r>
            <a:r>
              <a:rPr lang="en-US" dirty="0" err="1"/>
              <a:t>href</a:t>
            </a:r>
            <a:r>
              <a:rPr lang="en-US" dirty="0"/>
              <a:t>="venus.htm"&gt;</a:t>
            </a:r>
            <a:r>
              <a:rPr lang="en-US" dirty="0"/>
              <a:t/>
            </a:r>
            <a:br>
              <a:rPr lang="en-US" dirty="0"/>
            </a:br>
            <a:r>
              <a:rPr lang="en-US" dirty="0"/>
              <a:t>&lt;/map&gt;</a:t>
            </a:r>
            <a:endParaRPr lang="ar-JO" dirty="0"/>
          </a:p>
        </p:txBody>
      </p:sp>
    </p:spTree>
    <p:extLst>
      <p:ext uri="{BB962C8B-B14F-4D97-AF65-F5344CB8AC3E}">
        <p14:creationId xmlns:p14="http://schemas.microsoft.com/office/powerpoint/2010/main" val="380853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4" name="Slide Number Placeholder 3"/>
          <p:cNvSpPr>
            <a:spLocks noGrp="1"/>
          </p:cNvSpPr>
          <p:nvPr>
            <p:ph type="sldNum" sz="quarter" idx="15"/>
          </p:nvPr>
        </p:nvSpPr>
        <p:spPr/>
        <p:txBody>
          <a:bodyPr/>
          <a:lstStyle/>
          <a:p>
            <a:fld id="{FB7E85C8-8CDF-4CB3-8DCA-93209C4FA4D2}" type="slidenum">
              <a:rPr lang="ar-JO" smtClean="0"/>
              <a:t>16</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3" name="Content Placeholder 2"/>
          <p:cNvSpPr>
            <a:spLocks noGrp="1"/>
          </p:cNvSpPr>
          <p:nvPr>
            <p:ph sz="quarter" idx="1"/>
          </p:nvPr>
        </p:nvSpPr>
        <p:spPr/>
        <p:txBody>
          <a:bodyPr>
            <a:normAutofit fontScale="85000" lnSpcReduction="10000"/>
          </a:bodyPr>
          <a:lstStyle/>
          <a:p>
            <a:pPr algn="l" rtl="0"/>
            <a:r>
              <a:rPr lang="en-US" dirty="0"/>
              <a:t>Use the HTML </a:t>
            </a:r>
            <a:r>
              <a:rPr lang="en-US" b="1" dirty="0"/>
              <a:t>&lt;</a:t>
            </a:r>
            <a:r>
              <a:rPr lang="en-US" b="1" dirty="0" err="1"/>
              <a:t>img</a:t>
            </a:r>
            <a:r>
              <a:rPr lang="en-US" b="1" dirty="0"/>
              <a:t>&gt;</a:t>
            </a:r>
            <a:r>
              <a:rPr lang="en-US" dirty="0"/>
              <a:t> element to define an image</a:t>
            </a:r>
          </a:p>
          <a:p>
            <a:pPr algn="l" rtl="0"/>
            <a:r>
              <a:rPr lang="en-US" dirty="0"/>
              <a:t>Use the HTML </a:t>
            </a:r>
            <a:r>
              <a:rPr lang="en-US" b="1" dirty="0" err="1"/>
              <a:t>src</a:t>
            </a:r>
            <a:r>
              <a:rPr lang="en-US" dirty="0"/>
              <a:t> attribute to define the URL of the image</a:t>
            </a:r>
          </a:p>
          <a:p>
            <a:pPr algn="l" rtl="0"/>
            <a:r>
              <a:rPr lang="en-US" dirty="0"/>
              <a:t>Use the HTML </a:t>
            </a:r>
            <a:r>
              <a:rPr lang="en-US" b="1" dirty="0"/>
              <a:t>alt</a:t>
            </a:r>
            <a:r>
              <a:rPr lang="en-US" dirty="0"/>
              <a:t> attribute to define an alternate text for an image, if it cannot be displayed</a:t>
            </a:r>
          </a:p>
          <a:p>
            <a:pPr algn="l" rtl="0"/>
            <a:r>
              <a:rPr lang="en-US" dirty="0"/>
              <a:t>Use the HTML </a:t>
            </a:r>
            <a:r>
              <a:rPr lang="en-US" b="1" dirty="0"/>
              <a:t>width</a:t>
            </a:r>
            <a:r>
              <a:rPr lang="en-US" dirty="0"/>
              <a:t> and </a:t>
            </a:r>
            <a:r>
              <a:rPr lang="en-US" b="1" dirty="0"/>
              <a:t>height</a:t>
            </a:r>
            <a:r>
              <a:rPr lang="en-US" dirty="0"/>
              <a:t> attributes to define the size of the image</a:t>
            </a:r>
          </a:p>
          <a:p>
            <a:pPr algn="l" rtl="0"/>
            <a:r>
              <a:rPr lang="en-US" dirty="0"/>
              <a:t>Use the CSS </a:t>
            </a:r>
            <a:r>
              <a:rPr lang="en-US" b="1" dirty="0"/>
              <a:t>width</a:t>
            </a:r>
            <a:r>
              <a:rPr lang="en-US" dirty="0"/>
              <a:t> and </a:t>
            </a:r>
            <a:r>
              <a:rPr lang="en-US" b="1" dirty="0"/>
              <a:t>height</a:t>
            </a:r>
            <a:r>
              <a:rPr lang="en-US" dirty="0"/>
              <a:t> properties to define the size of the image (alternatively)</a:t>
            </a:r>
          </a:p>
          <a:p>
            <a:pPr algn="l" rtl="0"/>
            <a:r>
              <a:rPr lang="en-US" dirty="0"/>
              <a:t>Use the CSS </a:t>
            </a:r>
            <a:r>
              <a:rPr lang="en-US" b="1" dirty="0"/>
              <a:t>float</a:t>
            </a:r>
            <a:r>
              <a:rPr lang="en-US" dirty="0"/>
              <a:t> property to let the image float</a:t>
            </a:r>
          </a:p>
          <a:p>
            <a:pPr algn="l" rtl="0"/>
            <a:r>
              <a:rPr lang="en-US" dirty="0"/>
              <a:t>Use the HTML </a:t>
            </a:r>
            <a:r>
              <a:rPr lang="en-US" b="1" dirty="0"/>
              <a:t>&lt;map&gt;</a:t>
            </a:r>
            <a:r>
              <a:rPr lang="en-US" dirty="0"/>
              <a:t> element to define an image-map</a:t>
            </a:r>
          </a:p>
          <a:p>
            <a:pPr algn="l" rtl="0"/>
            <a:r>
              <a:rPr lang="en-US" dirty="0"/>
              <a:t>Use the HTML </a:t>
            </a:r>
            <a:r>
              <a:rPr lang="en-US" b="1" dirty="0"/>
              <a:t>&lt;area&gt;</a:t>
            </a:r>
            <a:r>
              <a:rPr lang="en-US" dirty="0"/>
              <a:t> element to define the clickable areas in the image-map</a:t>
            </a:r>
          </a:p>
          <a:p>
            <a:pPr algn="l" rtl="0"/>
            <a:r>
              <a:rPr lang="en-US" dirty="0"/>
              <a:t>Use the HTML &lt;</a:t>
            </a:r>
            <a:r>
              <a:rPr lang="en-US" dirty="0" err="1"/>
              <a:t>img</a:t>
            </a:r>
            <a:r>
              <a:rPr lang="en-US" dirty="0"/>
              <a:t>&gt;'s element </a:t>
            </a:r>
            <a:r>
              <a:rPr lang="en-US" b="1" dirty="0" err="1"/>
              <a:t>usemap</a:t>
            </a:r>
            <a:r>
              <a:rPr lang="en-US" dirty="0"/>
              <a:t> attribute to point to an image-map</a:t>
            </a:r>
          </a:p>
        </p:txBody>
      </p:sp>
    </p:spTree>
    <p:extLst>
      <p:ext uri="{BB962C8B-B14F-4D97-AF65-F5344CB8AC3E}">
        <p14:creationId xmlns:p14="http://schemas.microsoft.com/office/powerpoint/2010/main" val="380853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0" dirty="0"/>
              <a:t>HTML5</a:t>
            </a:r>
            <a:r>
              <a:rPr lang="en-US" sz="4400" b="0" dirty="0"/>
              <a:t> </a:t>
            </a:r>
            <a:endParaRPr lang="ar-JO" sz="4400" dirty="0"/>
          </a:p>
        </p:txBody>
      </p:sp>
      <p:sp>
        <p:nvSpPr>
          <p:cNvPr id="3" name="Subtitle 2"/>
          <p:cNvSpPr>
            <a:spLocks noGrp="1"/>
          </p:cNvSpPr>
          <p:nvPr>
            <p:ph type="subTitle" idx="1"/>
          </p:nvPr>
        </p:nvSpPr>
        <p:spPr/>
        <p:txBody>
          <a:bodyPr>
            <a:normAutofit/>
          </a:bodyPr>
          <a:lstStyle/>
          <a:p>
            <a:pPr rtl="0"/>
            <a:r>
              <a:rPr lang="en-US" sz="2400" dirty="0" smtClean="0"/>
              <a:t>Chapter </a:t>
            </a:r>
            <a:r>
              <a:rPr lang="en-US" sz="2400" dirty="0" smtClean="0"/>
              <a:t>10</a:t>
            </a:r>
            <a:endParaRPr lang="ar-JO" sz="2400" dirty="0"/>
          </a:p>
        </p:txBody>
      </p:sp>
    </p:spTree>
    <p:extLst>
      <p:ext uri="{BB962C8B-B14F-4D97-AF65-F5344CB8AC3E}">
        <p14:creationId xmlns:p14="http://schemas.microsoft.com/office/powerpoint/2010/main" val="4206982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Images</a:t>
            </a:r>
          </a:p>
        </p:txBody>
      </p:sp>
      <p:sp>
        <p:nvSpPr>
          <p:cNvPr id="3" name="Content Placeholder 2"/>
          <p:cNvSpPr>
            <a:spLocks noGrp="1"/>
          </p:cNvSpPr>
          <p:nvPr>
            <p:ph sz="quarter" idx="1"/>
          </p:nvPr>
        </p:nvSpPr>
        <p:spPr/>
        <p:txBody>
          <a:bodyPr/>
          <a:lstStyle/>
          <a:p>
            <a:pPr algn="l" rtl="0">
              <a:lnSpc>
                <a:spcPct val="200000"/>
              </a:lnSpc>
            </a:pPr>
            <a:r>
              <a:rPr lang="en-US" dirty="0" smtClean="0"/>
              <a:t>Some types of images</a:t>
            </a:r>
          </a:p>
          <a:p>
            <a:pPr lvl="1" algn="l" rtl="0">
              <a:lnSpc>
                <a:spcPct val="200000"/>
              </a:lnSpc>
            </a:pPr>
            <a:r>
              <a:rPr lang="en-US" dirty="0" smtClean="0"/>
              <a:t>Jpg</a:t>
            </a:r>
          </a:p>
          <a:p>
            <a:pPr lvl="1" algn="l" rtl="0">
              <a:lnSpc>
                <a:spcPct val="200000"/>
              </a:lnSpc>
            </a:pPr>
            <a:r>
              <a:rPr lang="en-US" dirty="0" smtClean="0"/>
              <a:t>Gif</a:t>
            </a:r>
          </a:p>
          <a:p>
            <a:pPr lvl="1" algn="l" rtl="0">
              <a:lnSpc>
                <a:spcPct val="200000"/>
              </a:lnSpc>
            </a:pPr>
            <a:r>
              <a:rPr lang="en-US" dirty="0" err="1" smtClean="0"/>
              <a:t>Png</a:t>
            </a:r>
            <a:endParaRPr lang="en-US" dirty="0" smtClean="0"/>
          </a:p>
          <a:p>
            <a:pPr lvl="1" algn="l" rtl="0">
              <a:lnSpc>
                <a:spcPct val="200000"/>
              </a:lnSpc>
            </a:pPr>
            <a:r>
              <a:rPr lang="en-US" dirty="0" smtClean="0"/>
              <a:t>Tiff</a:t>
            </a:r>
          </a:p>
          <a:p>
            <a:pPr lvl="1" algn="l" rtl="0">
              <a:lnSpc>
                <a:spcPct val="200000"/>
              </a:lnSpc>
            </a:pPr>
            <a:r>
              <a:rPr lang="en-US" dirty="0" smtClean="0"/>
              <a:t>And others…</a:t>
            </a:r>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a:t>
            </a:fld>
            <a:endParaRPr lang="ar-JO" dirty="0"/>
          </a:p>
        </p:txBody>
      </p:sp>
    </p:spTree>
    <p:extLst>
      <p:ext uri="{BB962C8B-B14F-4D97-AF65-F5344CB8AC3E}">
        <p14:creationId xmlns:p14="http://schemas.microsoft.com/office/powerpoint/2010/main" val="3483624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Images Syntax</a:t>
            </a:r>
          </a:p>
        </p:txBody>
      </p:sp>
      <p:sp>
        <p:nvSpPr>
          <p:cNvPr id="3" name="Content Placeholder 2"/>
          <p:cNvSpPr>
            <a:spLocks noGrp="1"/>
          </p:cNvSpPr>
          <p:nvPr>
            <p:ph sz="quarter" idx="1"/>
          </p:nvPr>
        </p:nvSpPr>
        <p:spPr/>
        <p:txBody>
          <a:bodyPr>
            <a:normAutofit/>
          </a:bodyPr>
          <a:lstStyle/>
          <a:p>
            <a:pPr algn="l" rtl="0">
              <a:lnSpc>
                <a:spcPct val="150000"/>
              </a:lnSpc>
            </a:pPr>
            <a:r>
              <a:rPr lang="en-US" dirty="0"/>
              <a:t>In HTML, images are defined with the </a:t>
            </a:r>
            <a:r>
              <a:rPr lang="en-US" b="1" dirty="0"/>
              <a:t>&lt;</a:t>
            </a:r>
            <a:r>
              <a:rPr lang="en-US" b="1" dirty="0" err="1"/>
              <a:t>img</a:t>
            </a:r>
            <a:r>
              <a:rPr lang="en-US" b="1" dirty="0"/>
              <a:t>&gt;</a:t>
            </a:r>
            <a:r>
              <a:rPr lang="en-US" dirty="0"/>
              <a:t> tag.</a:t>
            </a:r>
          </a:p>
          <a:p>
            <a:pPr algn="l" rtl="0">
              <a:lnSpc>
                <a:spcPct val="150000"/>
              </a:lnSpc>
            </a:pPr>
            <a:r>
              <a:rPr lang="en-US" dirty="0"/>
              <a:t>The &lt;</a:t>
            </a:r>
            <a:r>
              <a:rPr lang="en-US" dirty="0" err="1"/>
              <a:t>img</a:t>
            </a:r>
            <a:r>
              <a:rPr lang="en-US" dirty="0"/>
              <a:t>&gt; tag is empty, it contains attributes only, and does not have a closing tag.</a:t>
            </a:r>
          </a:p>
          <a:p>
            <a:pPr algn="l" rtl="0">
              <a:lnSpc>
                <a:spcPct val="150000"/>
              </a:lnSpc>
            </a:pPr>
            <a:r>
              <a:rPr lang="en-US" dirty="0"/>
              <a:t>The </a:t>
            </a:r>
            <a:r>
              <a:rPr lang="en-US" dirty="0" err="1"/>
              <a:t>src</a:t>
            </a:r>
            <a:r>
              <a:rPr lang="en-US" dirty="0"/>
              <a:t> attribute specifies the URL (web address) of the image</a:t>
            </a:r>
            <a:r>
              <a:rPr lang="en-US" dirty="0" smtClean="0"/>
              <a:t>:</a:t>
            </a:r>
            <a:endParaRPr lang="ar-JO" dirty="0" smtClean="0"/>
          </a:p>
          <a:p>
            <a:pPr lvl="1" algn="l" rtl="0">
              <a:lnSpc>
                <a:spcPct val="150000"/>
              </a:lnSpc>
            </a:pPr>
            <a:r>
              <a:rPr lang="en-US" dirty="0"/>
              <a:t>&lt;</a:t>
            </a:r>
            <a:r>
              <a:rPr lang="en-US" dirty="0" err="1"/>
              <a:t>img</a:t>
            </a:r>
            <a:r>
              <a:rPr lang="en-US" dirty="0"/>
              <a:t> </a:t>
            </a:r>
            <a:r>
              <a:rPr lang="en-US" dirty="0" err="1"/>
              <a:t>src</a:t>
            </a:r>
            <a:r>
              <a:rPr lang="en-US" dirty="0"/>
              <a:t>="</a:t>
            </a:r>
            <a:r>
              <a:rPr lang="en-US" i="1" dirty="0" err="1"/>
              <a:t>url</a:t>
            </a:r>
            <a:r>
              <a:rPr lang="en-US" dirty="0"/>
              <a:t>" alt="</a:t>
            </a:r>
            <a:r>
              <a:rPr lang="en-US" i="1" dirty="0" err="1"/>
              <a:t>some_text</a:t>
            </a:r>
            <a:r>
              <a:rPr lang="en-US" dirty="0"/>
              <a:t>" style="</a:t>
            </a:r>
            <a:r>
              <a:rPr lang="en-US" dirty="0" err="1"/>
              <a:t>width:</a:t>
            </a:r>
            <a:r>
              <a:rPr lang="en-US" i="1" dirty="0" err="1"/>
              <a:t>width</a:t>
            </a:r>
            <a:r>
              <a:rPr lang="en-US" dirty="0" err="1"/>
              <a:t>;height:</a:t>
            </a:r>
            <a:r>
              <a:rPr lang="en-US" i="1" dirty="0" err="1"/>
              <a:t>height</a:t>
            </a:r>
            <a:r>
              <a:rPr lang="en-US" dirty="0" smtClean="0"/>
              <a:t>;"&gt;</a:t>
            </a:r>
            <a:endParaRPr lang="en-US"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4</a:t>
            </a:fld>
            <a:endParaRPr lang="ar-JO" dirty="0"/>
          </a:p>
        </p:txBody>
      </p:sp>
    </p:spTree>
    <p:extLst>
      <p:ext uri="{BB962C8B-B14F-4D97-AF65-F5344CB8AC3E}">
        <p14:creationId xmlns:p14="http://schemas.microsoft.com/office/powerpoint/2010/main" val="1318782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alt Attribute</a:t>
            </a:r>
          </a:p>
        </p:txBody>
      </p:sp>
      <p:sp>
        <p:nvSpPr>
          <p:cNvPr id="3" name="Content Placeholder 2"/>
          <p:cNvSpPr>
            <a:spLocks noGrp="1"/>
          </p:cNvSpPr>
          <p:nvPr>
            <p:ph sz="quarter" idx="1"/>
          </p:nvPr>
        </p:nvSpPr>
        <p:spPr/>
        <p:txBody>
          <a:bodyPr>
            <a:normAutofit/>
          </a:bodyPr>
          <a:lstStyle/>
          <a:p>
            <a:pPr algn="l" rtl="0">
              <a:lnSpc>
                <a:spcPct val="150000"/>
              </a:lnSpc>
            </a:pPr>
            <a:r>
              <a:rPr lang="en-US" dirty="0"/>
              <a:t>The alt attribute provides an alternate text for an image, if the user for some reason cannot view it (because of slow connection, an error in the </a:t>
            </a:r>
            <a:r>
              <a:rPr lang="en-US" dirty="0" err="1"/>
              <a:t>src</a:t>
            </a:r>
            <a:r>
              <a:rPr lang="en-US" dirty="0"/>
              <a:t> attribute, or if the user uses a screen reader).</a:t>
            </a:r>
          </a:p>
          <a:p>
            <a:pPr algn="l" rtl="0">
              <a:lnSpc>
                <a:spcPct val="150000"/>
              </a:lnSpc>
            </a:pPr>
            <a:r>
              <a:rPr lang="en-US" dirty="0"/>
              <a:t>If a browser cannot find an image, it will display the value of the alt attribute</a:t>
            </a:r>
            <a:r>
              <a:rPr lang="en-US" dirty="0" smtClean="0"/>
              <a:t>:</a:t>
            </a:r>
          </a:p>
          <a:p>
            <a:pPr lvl="1" algn="l" rtl="0">
              <a:lnSpc>
                <a:spcPct val="150000"/>
              </a:lnSpc>
            </a:pPr>
            <a:r>
              <a:rPr lang="en-US" dirty="0"/>
              <a:t>&lt;</a:t>
            </a:r>
            <a:r>
              <a:rPr lang="en-US" dirty="0" err="1"/>
              <a:t>img</a:t>
            </a:r>
            <a:r>
              <a:rPr lang="en-US" dirty="0"/>
              <a:t> </a:t>
            </a:r>
            <a:r>
              <a:rPr lang="en-US" dirty="0" err="1"/>
              <a:t>src</a:t>
            </a:r>
            <a:r>
              <a:rPr lang="en-US" dirty="0"/>
              <a:t>="wrongname.gif" alt="HTML5 Icon" style="width:128px;height:128px</a:t>
            </a:r>
            <a:r>
              <a:rPr lang="en-US" dirty="0" smtClean="0"/>
              <a:t>;"&gt;</a:t>
            </a:r>
            <a:endParaRPr lang="en-US"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5</a:t>
            </a:fld>
            <a:endParaRPr lang="ar-JO" dirty="0"/>
          </a:p>
        </p:txBody>
      </p:sp>
    </p:spTree>
    <p:extLst>
      <p:ext uri="{BB962C8B-B14F-4D97-AF65-F5344CB8AC3E}">
        <p14:creationId xmlns:p14="http://schemas.microsoft.com/office/powerpoint/2010/main" val="3971030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Screen Readers</a:t>
            </a:r>
          </a:p>
        </p:txBody>
      </p:sp>
      <p:sp>
        <p:nvSpPr>
          <p:cNvPr id="3" name="Content Placeholder 2"/>
          <p:cNvSpPr>
            <a:spLocks noGrp="1"/>
          </p:cNvSpPr>
          <p:nvPr>
            <p:ph sz="quarter" idx="1"/>
          </p:nvPr>
        </p:nvSpPr>
        <p:spPr/>
        <p:txBody>
          <a:bodyPr>
            <a:normAutofit/>
          </a:bodyPr>
          <a:lstStyle/>
          <a:p>
            <a:pPr algn="l" rtl="0">
              <a:lnSpc>
                <a:spcPct val="150000"/>
              </a:lnSpc>
            </a:pPr>
            <a:r>
              <a:rPr lang="en-US" dirty="0"/>
              <a:t>A screen reader is a software program that reads the HTML code, converts the text, and allows the user to "listen" to the content. Screen readers are useful for people who are blind, visually impaired, or learning disabled.</a:t>
            </a:r>
            <a:endParaRPr lang="en-US"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6</a:t>
            </a:fld>
            <a:endParaRPr lang="ar-JO" dirty="0"/>
          </a:p>
        </p:txBody>
      </p:sp>
    </p:spTree>
    <p:extLst>
      <p:ext uri="{BB962C8B-B14F-4D97-AF65-F5344CB8AC3E}">
        <p14:creationId xmlns:p14="http://schemas.microsoft.com/office/powerpoint/2010/main" val="2281609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Size - Width and Height</a:t>
            </a:r>
          </a:p>
        </p:txBody>
      </p:sp>
      <p:sp>
        <p:nvSpPr>
          <p:cNvPr id="3" name="Content Placeholder 2"/>
          <p:cNvSpPr>
            <a:spLocks noGrp="1"/>
          </p:cNvSpPr>
          <p:nvPr>
            <p:ph sz="quarter" idx="1"/>
          </p:nvPr>
        </p:nvSpPr>
        <p:spPr/>
        <p:txBody>
          <a:bodyPr>
            <a:normAutofit fontScale="85000" lnSpcReduction="10000"/>
          </a:bodyPr>
          <a:lstStyle/>
          <a:p>
            <a:pPr algn="l" rtl="0">
              <a:lnSpc>
                <a:spcPct val="150000"/>
              </a:lnSpc>
            </a:pPr>
            <a:r>
              <a:rPr lang="en-US" dirty="0"/>
              <a:t>You can use the </a:t>
            </a:r>
            <a:r>
              <a:rPr lang="en-US" b="1" dirty="0"/>
              <a:t>style</a:t>
            </a:r>
            <a:r>
              <a:rPr lang="en-US" dirty="0"/>
              <a:t> attribute to specify the width and height of an image.</a:t>
            </a:r>
          </a:p>
          <a:p>
            <a:pPr algn="l" rtl="0">
              <a:lnSpc>
                <a:spcPct val="150000"/>
              </a:lnSpc>
            </a:pPr>
            <a:r>
              <a:rPr lang="en-US" dirty="0"/>
              <a:t>The values are specified in pixels (use </a:t>
            </a:r>
            <a:r>
              <a:rPr lang="en-US" dirty="0" err="1"/>
              <a:t>px</a:t>
            </a:r>
            <a:r>
              <a:rPr lang="en-US" dirty="0"/>
              <a:t> after the value</a:t>
            </a:r>
            <a:r>
              <a:rPr lang="en-US" dirty="0" smtClean="0"/>
              <a:t>):</a:t>
            </a:r>
          </a:p>
          <a:p>
            <a:pPr lvl="1" algn="l" rtl="0">
              <a:lnSpc>
                <a:spcPct val="150000"/>
              </a:lnSpc>
            </a:pPr>
            <a:r>
              <a:rPr lang="en-US" dirty="0"/>
              <a:t>&lt;</a:t>
            </a:r>
            <a:r>
              <a:rPr lang="en-US" dirty="0" err="1"/>
              <a:t>img</a:t>
            </a:r>
            <a:r>
              <a:rPr lang="en-US" dirty="0"/>
              <a:t> </a:t>
            </a:r>
            <a:r>
              <a:rPr lang="en-US" dirty="0" err="1"/>
              <a:t>src</a:t>
            </a:r>
            <a:r>
              <a:rPr lang="en-US" dirty="0"/>
              <a:t>="html5.gif" alt="HTML5 Icon" style="</a:t>
            </a:r>
            <a:r>
              <a:rPr lang="en-US" dirty="0" smtClean="0"/>
              <a:t>width:128px;height:128px;"&gt;</a:t>
            </a:r>
          </a:p>
          <a:p>
            <a:pPr algn="l" rtl="0">
              <a:lnSpc>
                <a:spcPct val="150000"/>
              </a:lnSpc>
            </a:pPr>
            <a:r>
              <a:rPr lang="en-US" dirty="0"/>
              <a:t>Alternatively, you can use the </a:t>
            </a:r>
            <a:r>
              <a:rPr lang="en-US" b="1" dirty="0"/>
              <a:t>width</a:t>
            </a:r>
            <a:r>
              <a:rPr lang="en-US" dirty="0"/>
              <a:t> and </a:t>
            </a:r>
            <a:r>
              <a:rPr lang="en-US" b="1" dirty="0"/>
              <a:t>height</a:t>
            </a:r>
            <a:r>
              <a:rPr lang="en-US" dirty="0"/>
              <a:t> attributes. Here, the values are specified in pixels by default</a:t>
            </a:r>
            <a:r>
              <a:rPr lang="en-US" dirty="0" smtClean="0"/>
              <a:t>:</a:t>
            </a:r>
          </a:p>
          <a:p>
            <a:pPr lvl="1" algn="l" rtl="0">
              <a:lnSpc>
                <a:spcPct val="150000"/>
              </a:lnSpc>
            </a:pPr>
            <a:r>
              <a:rPr lang="en-US" dirty="0"/>
              <a:t>&lt;</a:t>
            </a:r>
            <a:r>
              <a:rPr lang="en-US" dirty="0" err="1"/>
              <a:t>img</a:t>
            </a:r>
            <a:r>
              <a:rPr lang="en-US" dirty="0"/>
              <a:t> </a:t>
            </a:r>
            <a:r>
              <a:rPr lang="en-US" dirty="0" err="1"/>
              <a:t>src</a:t>
            </a:r>
            <a:r>
              <a:rPr lang="en-US" dirty="0"/>
              <a:t>="html5.gif" alt="HTML5 Icon" width="128" height="128"&gt;</a:t>
            </a:r>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7</a:t>
            </a:fld>
            <a:endParaRPr lang="ar-JO" dirty="0"/>
          </a:p>
        </p:txBody>
      </p:sp>
    </p:spTree>
    <p:extLst>
      <p:ext uri="{BB962C8B-B14F-4D97-AF65-F5344CB8AC3E}">
        <p14:creationId xmlns:p14="http://schemas.microsoft.com/office/powerpoint/2010/main" val="4628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Width and Height, or Style?</a:t>
            </a:r>
          </a:p>
        </p:txBody>
      </p:sp>
      <p:sp>
        <p:nvSpPr>
          <p:cNvPr id="3" name="Content Placeholder 2"/>
          <p:cNvSpPr>
            <a:spLocks noGrp="1"/>
          </p:cNvSpPr>
          <p:nvPr>
            <p:ph sz="quarter" idx="1"/>
          </p:nvPr>
        </p:nvSpPr>
        <p:spPr>
          <a:xfrm>
            <a:off x="457200" y="1600200"/>
            <a:ext cx="7467600" cy="4637112"/>
          </a:xfrm>
        </p:spPr>
        <p:txBody>
          <a:bodyPr>
            <a:normAutofit/>
          </a:bodyPr>
          <a:lstStyle/>
          <a:p>
            <a:pPr algn="l" rtl="0">
              <a:lnSpc>
                <a:spcPct val="200000"/>
              </a:lnSpc>
            </a:pPr>
            <a:r>
              <a:rPr lang="en-US" dirty="0"/>
              <a:t>Both the width, height, and style attributes are valid in HTML5.</a:t>
            </a:r>
          </a:p>
          <a:p>
            <a:pPr algn="l" rtl="0">
              <a:lnSpc>
                <a:spcPct val="200000"/>
              </a:lnSpc>
            </a:pPr>
            <a:r>
              <a:rPr lang="en-US" dirty="0"/>
              <a:t>However, we suggest using the style attribute. It prevents internal or external styles sheets from changing the original size of images:</a:t>
            </a:r>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6" name="Slide Number Placeholder 5"/>
          <p:cNvSpPr>
            <a:spLocks noGrp="1"/>
          </p:cNvSpPr>
          <p:nvPr>
            <p:ph type="sldNum" sz="quarter" idx="15"/>
          </p:nvPr>
        </p:nvSpPr>
        <p:spPr/>
        <p:txBody>
          <a:bodyPr/>
          <a:lstStyle/>
          <a:p>
            <a:fld id="{FB7E85C8-8CDF-4CB3-8DCA-93209C4FA4D2}" type="slidenum">
              <a:rPr lang="ar-JO" smtClean="0"/>
              <a:t>8</a:t>
            </a:fld>
            <a:endParaRPr lang="ar-JO" dirty="0"/>
          </a:p>
        </p:txBody>
      </p:sp>
    </p:spTree>
    <p:extLst>
      <p:ext uri="{BB962C8B-B14F-4D97-AF65-F5344CB8AC3E}">
        <p14:creationId xmlns:p14="http://schemas.microsoft.com/office/powerpoint/2010/main" val="3105242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Width and Height, or Style?</a:t>
            </a:r>
            <a:endParaRPr lang="en-US" dirty="0"/>
          </a:p>
        </p:txBody>
      </p:sp>
      <p:sp>
        <p:nvSpPr>
          <p:cNvPr id="4" name="Slide Number Placeholder 3"/>
          <p:cNvSpPr>
            <a:spLocks noGrp="1"/>
          </p:cNvSpPr>
          <p:nvPr>
            <p:ph type="sldNum" sz="quarter" idx="15"/>
          </p:nvPr>
        </p:nvSpPr>
        <p:spPr/>
        <p:txBody>
          <a:bodyPr/>
          <a:lstStyle/>
          <a:p>
            <a:fld id="{FB7E85C8-8CDF-4CB3-8DCA-93209C4FA4D2}" type="slidenum">
              <a:rPr lang="ar-JO" smtClean="0"/>
              <a:t>9</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3" name="Content Placeholder 2"/>
          <p:cNvSpPr>
            <a:spLocks noGrp="1"/>
          </p:cNvSpPr>
          <p:nvPr>
            <p:ph sz="quarter" idx="1"/>
          </p:nvPr>
        </p:nvSpPr>
        <p:spPr/>
        <p:txBody>
          <a:bodyPr>
            <a:normAutofit fontScale="85000" lnSpcReduction="20000"/>
          </a:bodyPr>
          <a:lstStyle/>
          <a:p>
            <a:pPr algn="l" rtl="0"/>
            <a:r>
              <a:rPr lang="en-US" dirty="0"/>
              <a:t>&lt;!DOCTYPE html&gt;</a:t>
            </a:r>
            <a:r>
              <a:rPr lang="en-US" dirty="0"/>
              <a:t/>
            </a:r>
            <a:br>
              <a:rPr lang="en-US" dirty="0"/>
            </a:br>
            <a:r>
              <a:rPr lang="en-US" dirty="0"/>
              <a:t>&lt;html&gt;</a:t>
            </a:r>
            <a:r>
              <a:rPr lang="en-US" dirty="0"/>
              <a:t/>
            </a:r>
            <a:br>
              <a:rPr lang="en-US" dirty="0"/>
            </a:br>
            <a:r>
              <a:rPr lang="en-US" dirty="0"/>
              <a:t>&lt;head&gt;</a:t>
            </a:r>
            <a:r>
              <a:rPr lang="en-US" dirty="0"/>
              <a:t/>
            </a:r>
            <a:br>
              <a:rPr lang="en-US" dirty="0"/>
            </a:br>
            <a:r>
              <a:rPr lang="en-US" dirty="0"/>
              <a:t>&lt;style&gt;</a:t>
            </a:r>
            <a:br>
              <a:rPr lang="en-US" dirty="0"/>
            </a:br>
            <a:r>
              <a:rPr lang="en-US" dirty="0" err="1"/>
              <a:t>img</a:t>
            </a:r>
            <a:r>
              <a:rPr lang="en-US" dirty="0"/>
              <a:t> { </a:t>
            </a:r>
            <a:br>
              <a:rPr lang="en-US" dirty="0"/>
            </a:br>
            <a:r>
              <a:rPr lang="en-US" dirty="0"/>
              <a:t>    width:100%; </a:t>
            </a:r>
            <a:br>
              <a:rPr lang="en-US" dirty="0"/>
            </a:br>
            <a:r>
              <a:rPr lang="en-US" dirty="0"/>
              <a:t>}</a:t>
            </a:r>
            <a:br>
              <a:rPr lang="en-US" dirty="0"/>
            </a:br>
            <a:r>
              <a:rPr lang="en-US" dirty="0"/>
              <a:t>&lt;/style&gt;</a:t>
            </a:r>
            <a:r>
              <a:rPr lang="en-US" dirty="0"/>
              <a:t/>
            </a:r>
            <a:br>
              <a:rPr lang="en-US" dirty="0"/>
            </a:br>
            <a:r>
              <a:rPr lang="en-US" dirty="0"/>
              <a:t>&lt;/head&gt;</a:t>
            </a:r>
            <a:r>
              <a:rPr lang="en-US" dirty="0"/>
              <a:t/>
            </a:r>
            <a:br>
              <a:rPr lang="en-US" dirty="0"/>
            </a:br>
            <a:r>
              <a:rPr lang="en-US" dirty="0"/>
              <a:t>&lt;body&gt;</a:t>
            </a:r>
            <a:r>
              <a:rPr lang="en-US" dirty="0"/>
              <a:t/>
            </a:r>
            <a:br>
              <a:rPr lang="en-US" dirty="0"/>
            </a:br>
            <a:r>
              <a:rPr lang="en-US" dirty="0"/>
              <a:t/>
            </a:r>
            <a:br>
              <a:rPr lang="en-US" dirty="0"/>
            </a:br>
            <a:r>
              <a:rPr lang="en-US" dirty="0"/>
              <a:t>&lt;</a:t>
            </a:r>
            <a:r>
              <a:rPr lang="en-US" dirty="0" err="1"/>
              <a:t>img</a:t>
            </a:r>
            <a:r>
              <a:rPr lang="en-US" dirty="0"/>
              <a:t> </a:t>
            </a:r>
            <a:r>
              <a:rPr lang="en-US" dirty="0" err="1"/>
              <a:t>src</a:t>
            </a:r>
            <a:r>
              <a:rPr lang="en-US" dirty="0"/>
              <a:t>="html5.gif" alt="HTML5 Icon" style="width:128px;height:128px;"&gt;</a:t>
            </a:r>
            <a:r>
              <a:rPr lang="en-US" dirty="0"/>
              <a:t/>
            </a:r>
            <a:br>
              <a:rPr lang="en-US" dirty="0"/>
            </a:br>
            <a:r>
              <a:rPr lang="en-US" dirty="0"/>
              <a:t>&lt;</a:t>
            </a:r>
            <a:r>
              <a:rPr lang="en-US" dirty="0" err="1"/>
              <a:t>img</a:t>
            </a:r>
            <a:r>
              <a:rPr lang="en-US" dirty="0"/>
              <a:t> </a:t>
            </a:r>
            <a:r>
              <a:rPr lang="en-US" dirty="0" err="1"/>
              <a:t>src</a:t>
            </a:r>
            <a:r>
              <a:rPr lang="en-US" dirty="0"/>
              <a:t>="html5.gif" alt="HTML5 Icon" width="128" height="128"&gt;</a:t>
            </a:r>
            <a:r>
              <a:rPr lang="en-US" dirty="0"/>
              <a:t/>
            </a:r>
            <a:br>
              <a:rPr lang="en-US" dirty="0"/>
            </a:br>
            <a:r>
              <a:rPr lang="en-US" dirty="0"/>
              <a:t/>
            </a:r>
            <a:br>
              <a:rPr lang="en-US" dirty="0"/>
            </a:br>
            <a:r>
              <a:rPr lang="en-US" dirty="0"/>
              <a:t>&lt;/body&gt;</a:t>
            </a:r>
            <a:r>
              <a:rPr lang="en-US" dirty="0"/>
              <a:t/>
            </a:r>
            <a:br>
              <a:rPr lang="en-US" dirty="0"/>
            </a:br>
            <a:r>
              <a:rPr lang="en-US" dirty="0"/>
              <a:t>&lt;/html&gt;</a:t>
            </a:r>
            <a:endParaRPr lang="ar-JO" dirty="0"/>
          </a:p>
        </p:txBody>
      </p:sp>
    </p:spTree>
    <p:extLst>
      <p:ext uri="{BB962C8B-B14F-4D97-AF65-F5344CB8AC3E}">
        <p14:creationId xmlns:p14="http://schemas.microsoft.com/office/powerpoint/2010/main" val="2016168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268</TotalTime>
  <Words>478</Words>
  <Application>Microsoft Office PowerPoint</Application>
  <PresentationFormat>On-screen Show (4:3)</PresentationFormat>
  <Paragraphs>101</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HTML5 </vt:lpstr>
      <vt:lpstr>HTML5 </vt:lpstr>
      <vt:lpstr>HTML Images</vt:lpstr>
      <vt:lpstr>HTML Images Syntax</vt:lpstr>
      <vt:lpstr>The alt Attribute</vt:lpstr>
      <vt:lpstr>HTML Screen Readers</vt:lpstr>
      <vt:lpstr>Image Size - Width and Height</vt:lpstr>
      <vt:lpstr>Width and Height, or Style?</vt:lpstr>
      <vt:lpstr>Width and Height, or Style?</vt:lpstr>
      <vt:lpstr>Images in Another Folder</vt:lpstr>
      <vt:lpstr>Images on Another Server</vt:lpstr>
      <vt:lpstr>Using an Image as a Link</vt:lpstr>
      <vt:lpstr>Image Floating</vt:lpstr>
      <vt:lpstr>Image Maps</vt:lpstr>
      <vt:lpstr>example</vt:lpstr>
      <vt:lpstr>Chapter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Admin</dc:creator>
  <cp:lastModifiedBy>Admin</cp:lastModifiedBy>
  <cp:revision>33</cp:revision>
  <dcterms:created xsi:type="dcterms:W3CDTF">2017-05-30T23:53:11Z</dcterms:created>
  <dcterms:modified xsi:type="dcterms:W3CDTF">2017-06-05T00:39:17Z</dcterms:modified>
</cp:coreProperties>
</file>