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 algn="l" rtl="0"/>
            <a:r>
              <a:rPr lang="ar-JO" dirty="0" smtClean="0"/>
              <a:t>00962-796484613</a:t>
            </a:r>
            <a:r>
              <a:rPr lang="en-US" dirty="0" smtClean="0"/>
              <a:t>, 00962-785764063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0E50BE-2C91-4CC4-9781-5A1084D18765}" type="datetimeFigureOut">
              <a:rPr lang="ar-JO" smtClean="0"/>
              <a:t>16/09/1438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/>
              <a:t>Osama </a:t>
            </a:r>
            <a:r>
              <a:rPr lang="en-US" dirty="0" err="1"/>
              <a:t>Alkhoun</a:t>
            </a:r>
            <a:r>
              <a:rPr lang="en-US" dirty="0"/>
              <a:t> – Web Application </a:t>
            </a:r>
            <a:endParaRPr lang="ar-JO" dirty="0"/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753376-94DE-4DDE-9B98-C25697A3EF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1737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05EECD-7E7B-46CB-B07B-6F3DD9E35785}" type="datetimeFigureOut">
              <a:rPr lang="ar-JO" smtClean="0"/>
              <a:t>16/09/1438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8B9079-ADCE-4DF1-B72F-616A9995C78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132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157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97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2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746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7205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 rtl="0">
              <a:defRPr b="1"/>
            </a:lvl1pPr>
          </a:lstStyle>
          <a:p>
            <a:r>
              <a:rPr kumimoji="0" lang="en-US" dirty="0" smtClean="0"/>
              <a:t>HTML5 Course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Web Application Course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411931" y="1526786"/>
            <a:ext cx="2991379" cy="381000"/>
          </a:xfrm>
        </p:spPr>
        <p:txBody>
          <a:bodyPr/>
          <a:lstStyle/>
          <a:p>
            <a:fld id="{02659D03-1BAC-417F-8D33-0645BC391290}" type="datetime8">
              <a:rPr lang="ar-JO" smtClean="0"/>
              <a:t>10 حزيران، 17</a:t>
            </a:fld>
            <a:endParaRPr lang="ar-JO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447314" y="4551714"/>
            <a:ext cx="2917509" cy="384048"/>
          </a:xfrm>
        </p:spPr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87D0-32F5-406F-AF09-3F1043E54023}" type="datetime8">
              <a:rPr lang="ar-JO" smtClean="0"/>
              <a:t>10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00EF-481E-4F46-99AE-B8E33564CE0D}" type="datetime8">
              <a:rPr lang="ar-JO" smtClean="0"/>
              <a:t>10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60AA27-D875-45F9-98A6-E2AF10FEC668}" type="datetime8">
              <a:rPr lang="ar-JO" smtClean="0"/>
              <a:t>10 حزيران، 17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85C8-8CDF-4CB3-8DCA-93209C4FA4D2}" type="slidenum">
              <a:rPr lang="ar-JO" smtClean="0"/>
              <a:t>‹#›</a:t>
            </a:fld>
            <a:endParaRPr lang="ar-J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778D4E-FC81-4C60-A349-865047431AE2}" type="datetime8">
              <a:rPr lang="ar-JO" smtClean="0"/>
              <a:t>10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AA8C-9711-4E3C-AD0D-903BF7F0D099}" type="datetime8">
              <a:rPr lang="ar-JO" smtClean="0"/>
              <a:t>10 حزيران، 17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2D8-A43E-4DEA-97A7-501A05352BF8}" type="datetime8">
              <a:rPr lang="ar-JO" smtClean="0"/>
              <a:t>10 حزيران، 17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1F6F5-4FFB-449F-BEA2-D7A6656B1ED5}" type="datetime8">
              <a:rPr lang="ar-JO" smtClean="0"/>
              <a:t>10 حزيران، 17</a:t>
            </a:fld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14E7-F189-47B4-929F-E16000B66273}" type="datetime8">
              <a:rPr lang="ar-JO" smtClean="0"/>
              <a:t>10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8B1601-BBEE-44A9-9439-BEC1C391D9D2}" type="datetime8">
              <a:rPr lang="ar-JO" smtClean="0"/>
              <a:t>10 حزيران، 17</a:t>
            </a:fld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5F9B3-2FBE-4CAD-8335-1CD8069C3BCB}" type="datetime8">
              <a:rPr lang="ar-JO" smtClean="0"/>
              <a:t>10 حزيران، 17</a:t>
            </a:fld>
            <a:endParaRPr lang="ar-J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D3DD-68A0-4429-825F-1EE0D49A79C0}" type="datetime8">
              <a:rPr lang="ar-JO" smtClean="0"/>
              <a:t>10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81B0DA-3743-4A75-A3E8-B1E380CBDC29}" type="slidenum">
              <a:rPr lang="ar-JO" smtClean="0"/>
              <a:t>‹#›</a:t>
            </a:fld>
            <a:endParaRPr lang="ar-J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5000">
              <a:schemeClr val="accent1">
                <a:tint val="44500"/>
                <a:satMod val="160000"/>
              </a:schemeClr>
            </a:gs>
            <a:gs pos="5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b="0" dirty="0"/>
              <a:t>HTML5 </a:t>
            </a:r>
            <a:endParaRPr lang="ar-J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6172200" cy="13716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 smtClean="0"/>
              <a:t>Web Application Course</a:t>
            </a:r>
            <a:endParaRPr lang="ar-JO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50851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dirty="0" smtClean="0"/>
              <a:t>Instructor: Osama </a:t>
            </a:r>
            <a:r>
              <a:rPr lang="en-US" sz="2000" dirty="0" err="1" smtClean="0"/>
              <a:t>Alkhoun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7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Cells that Span Many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10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dirty="0"/>
              <a:t>To make a cell span more than one column, use the </a:t>
            </a:r>
            <a:r>
              <a:rPr lang="en-US" b="1" dirty="0" err="1"/>
              <a:t>colspan</a:t>
            </a:r>
            <a:r>
              <a:rPr lang="en-US" dirty="0"/>
              <a:t> attribute:</a:t>
            </a:r>
          </a:p>
          <a:p>
            <a:pPr lvl="1" algn="l" rtl="0">
              <a:lnSpc>
                <a:spcPct val="170000"/>
              </a:lnSpc>
            </a:pPr>
            <a:r>
              <a:rPr lang="en-US" dirty="0" smtClean="0"/>
              <a:t>&lt;</a:t>
            </a:r>
            <a:r>
              <a:rPr lang="en-US" dirty="0"/>
              <a:t>table style="width:100%"&gt;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colspan</a:t>
            </a:r>
            <a:r>
              <a:rPr lang="en-US" dirty="0"/>
              <a:t>="2</a:t>
            </a:r>
            <a:r>
              <a:rPr lang="en-US" dirty="0" smtClean="0"/>
              <a:t>"&gt;phone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&lt;td&gt;Osama </a:t>
            </a:r>
            <a:r>
              <a:rPr lang="en-US" dirty="0" err="1" smtClean="0"/>
              <a:t>Alkhoun</a:t>
            </a:r>
            <a:r>
              <a:rPr lang="en-US" dirty="0" smtClean="0"/>
              <a:t>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smtClean="0"/>
              <a:t>td&gt;0796484613&lt;/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smtClean="0"/>
              <a:t>td&gt;0785764063&lt;/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8085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Cells that Span Many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11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752"/>
          </a:xfrm>
        </p:spPr>
        <p:txBody>
          <a:bodyPr>
            <a:normAutofit fontScale="70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To make a cell span more than one row, use the </a:t>
            </a:r>
            <a:r>
              <a:rPr lang="en-US" b="1" dirty="0" err="1"/>
              <a:t>rowspan</a:t>
            </a:r>
            <a:r>
              <a:rPr lang="en-US" dirty="0"/>
              <a:t> attribute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&lt;table style="width:100%"&gt;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smtClean="0"/>
              <a:t>td&gt;Osama </a:t>
            </a:r>
            <a:r>
              <a:rPr lang="en-US" dirty="0" err="1" smtClean="0"/>
              <a:t>Alkhoun</a:t>
            </a:r>
            <a:r>
              <a:rPr lang="en-US" dirty="0" smtClean="0"/>
              <a:t>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rowspan</a:t>
            </a:r>
            <a:r>
              <a:rPr lang="en-US" dirty="0"/>
              <a:t>="2</a:t>
            </a:r>
            <a:r>
              <a:rPr lang="en-US" dirty="0" smtClean="0"/>
              <a:t>"&gt;phone</a:t>
            </a:r>
            <a:r>
              <a:rPr lang="en-US" dirty="0"/>
              <a:t>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smtClean="0"/>
              <a:t>td&gt;0796484613&lt;/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smtClean="0"/>
              <a:t>td&gt;0785764063&lt;/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8085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Adding a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12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To add a caption to a table, use the </a:t>
            </a:r>
            <a:r>
              <a:rPr lang="en-US" b="1" dirty="0"/>
              <a:t>&lt;caption&gt;</a:t>
            </a:r>
            <a:r>
              <a:rPr lang="en-US" dirty="0"/>
              <a:t> tag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&lt;table style="width:100%"&gt;</a:t>
            </a:r>
            <a:br>
              <a:rPr lang="en-US" dirty="0"/>
            </a:br>
            <a:r>
              <a:rPr lang="en-US" dirty="0"/>
              <a:t>  &lt;caption&gt;Monthly savings&lt;/caption&gt;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&gt;Month&lt;/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&gt;Savings&lt;/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&lt;td&gt;January&lt;/td&gt;</a:t>
            </a:r>
            <a:br>
              <a:rPr lang="en-US" dirty="0"/>
            </a:br>
            <a:r>
              <a:rPr lang="en-US" dirty="0"/>
              <a:t>    &lt;td&gt;$100&lt;/td&gt;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&lt;td&gt;February&lt;/td&gt;</a:t>
            </a:r>
            <a:br>
              <a:rPr lang="en-US" dirty="0"/>
            </a:br>
            <a:r>
              <a:rPr lang="en-US" dirty="0"/>
              <a:t>    &lt;td&gt;$50&lt;/td&gt;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&lt;/</a:t>
            </a:r>
            <a:r>
              <a:rPr lang="en-US" dirty="0"/>
              <a:t>table</a:t>
            </a:r>
            <a:r>
              <a:rPr lang="en-US" dirty="0" smtClean="0"/>
              <a:t>&gt;</a:t>
            </a:r>
          </a:p>
          <a:p>
            <a:pPr algn="l" rtl="0"/>
            <a:r>
              <a:rPr lang="en-US" b="1" dirty="0"/>
              <a:t>Note:</a:t>
            </a:r>
            <a:r>
              <a:rPr lang="en-US" dirty="0"/>
              <a:t> The &lt;caption&gt; tag must be inserted immediately after the &lt;table&gt; </a:t>
            </a:r>
            <a:r>
              <a:rPr lang="en-US" dirty="0" smtClean="0"/>
              <a:t>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Style for One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13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To define a special style for a special table, add an </a:t>
            </a:r>
            <a:r>
              <a:rPr lang="en-US" b="1" dirty="0"/>
              <a:t>id</a:t>
            </a:r>
            <a:r>
              <a:rPr lang="en-US" dirty="0"/>
              <a:t> attribute to the table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&lt;table id="t01"&gt;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 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&lt;td&gt;Eve&lt;/td&gt;</a:t>
            </a:r>
            <a:br>
              <a:rPr lang="en-US" dirty="0"/>
            </a:br>
            <a:r>
              <a:rPr lang="en-US" dirty="0"/>
              <a:t>    &lt;td&gt;Jackson&lt;/td&gt; </a:t>
            </a:r>
            <a:br>
              <a:rPr lang="en-US" dirty="0"/>
            </a:br>
            <a:r>
              <a:rPr lang="en-US" dirty="0"/>
              <a:t>    &lt;td&gt;94&lt;/td&gt;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8085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you can define a special style for this table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14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table#t01 {</a:t>
            </a:r>
            <a:br>
              <a:rPr lang="en-US" dirty="0"/>
            </a:br>
            <a:r>
              <a:rPr lang="en-US" dirty="0"/>
              <a:t>    width: 100%; </a:t>
            </a:r>
            <a:br>
              <a:rPr lang="en-US" dirty="0"/>
            </a:br>
            <a:r>
              <a:rPr lang="en-US" dirty="0"/>
              <a:t>    background-color: #f1f1c1;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And add more styles: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table#t01 </a:t>
            </a:r>
            <a:r>
              <a:rPr lang="en-US" dirty="0" err="1"/>
              <a:t>tr:nth-child</a:t>
            </a:r>
            <a:r>
              <a:rPr lang="en-US" dirty="0"/>
              <a:t>(even) {</a:t>
            </a:r>
            <a:br>
              <a:rPr lang="en-US" dirty="0"/>
            </a:br>
            <a:r>
              <a:rPr lang="en-US" dirty="0"/>
              <a:t>    background-color: #</a:t>
            </a:r>
            <a:r>
              <a:rPr lang="en-US" dirty="0" err="1"/>
              <a:t>eee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table#t01 </a:t>
            </a:r>
            <a:r>
              <a:rPr lang="en-US" dirty="0" err="1"/>
              <a:t>tr:nth-child</a:t>
            </a:r>
            <a:r>
              <a:rPr lang="en-US" dirty="0"/>
              <a:t>(odd) {</a:t>
            </a:r>
            <a:br>
              <a:rPr lang="en-US" dirty="0"/>
            </a:br>
            <a:r>
              <a:rPr lang="en-US" dirty="0"/>
              <a:t>    background-color: #</a:t>
            </a:r>
            <a:r>
              <a:rPr lang="en-US" dirty="0" err="1"/>
              <a:t>fff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table#t01 </a:t>
            </a:r>
            <a:r>
              <a:rPr lang="en-US" dirty="0" err="1"/>
              <a:t>th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 color: white;</a:t>
            </a:r>
            <a:br>
              <a:rPr lang="en-US" dirty="0"/>
            </a:br>
            <a:r>
              <a:rPr lang="en-US" dirty="0"/>
              <a:t>    background-color: black;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5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15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dirty="0"/>
              <a:t>Use the HTML </a:t>
            </a:r>
            <a:r>
              <a:rPr lang="en-US" b="1" dirty="0"/>
              <a:t>&lt;table&gt;</a:t>
            </a:r>
            <a:r>
              <a:rPr lang="en-US" dirty="0"/>
              <a:t> element to define a table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 HTML </a:t>
            </a:r>
            <a:r>
              <a:rPr lang="en-US" b="1" dirty="0"/>
              <a:t>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  <a:r>
              <a:rPr lang="en-US" dirty="0"/>
              <a:t> element to define a table row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 HTML </a:t>
            </a:r>
            <a:r>
              <a:rPr lang="en-US" b="1" dirty="0"/>
              <a:t>&lt;td&gt;</a:t>
            </a:r>
            <a:r>
              <a:rPr lang="en-US" dirty="0"/>
              <a:t> element to define a table data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 HTML </a:t>
            </a: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  <a:r>
              <a:rPr lang="en-US" dirty="0"/>
              <a:t> element to define a table heading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 HTML </a:t>
            </a:r>
            <a:r>
              <a:rPr lang="en-US" b="1" dirty="0"/>
              <a:t>&lt;caption&gt;</a:t>
            </a:r>
            <a:r>
              <a:rPr lang="en-US" dirty="0"/>
              <a:t> element to define a table caption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 CSS </a:t>
            </a:r>
            <a:r>
              <a:rPr lang="en-US" b="1" dirty="0"/>
              <a:t>border</a:t>
            </a:r>
            <a:r>
              <a:rPr lang="en-US" dirty="0"/>
              <a:t> property to define a border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 CSS </a:t>
            </a:r>
            <a:r>
              <a:rPr lang="en-US" b="1" dirty="0"/>
              <a:t>border-collapse</a:t>
            </a:r>
            <a:r>
              <a:rPr lang="en-US" dirty="0"/>
              <a:t> property to collapse cell borders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 CSS </a:t>
            </a:r>
            <a:r>
              <a:rPr lang="en-US" b="1" dirty="0"/>
              <a:t>padding</a:t>
            </a:r>
            <a:r>
              <a:rPr lang="en-US" dirty="0"/>
              <a:t> property to add padding to cells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 CSS </a:t>
            </a:r>
            <a:r>
              <a:rPr lang="en-US" b="1" dirty="0"/>
              <a:t>text-align</a:t>
            </a:r>
            <a:r>
              <a:rPr lang="en-US" dirty="0"/>
              <a:t> property to align cell text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 CSS </a:t>
            </a:r>
            <a:r>
              <a:rPr lang="en-US" b="1" dirty="0"/>
              <a:t>border-spacing</a:t>
            </a:r>
            <a:r>
              <a:rPr lang="en-US" dirty="0"/>
              <a:t> property to set the spacing between cells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 </a:t>
            </a:r>
            <a:r>
              <a:rPr lang="en-US" b="1" dirty="0" err="1"/>
              <a:t>colspan</a:t>
            </a:r>
            <a:r>
              <a:rPr lang="en-US" dirty="0"/>
              <a:t> attribute to make a cell span many columns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 </a:t>
            </a:r>
            <a:r>
              <a:rPr lang="en-US" b="1" dirty="0" err="1"/>
              <a:t>rowspan</a:t>
            </a:r>
            <a:r>
              <a:rPr lang="en-US" dirty="0"/>
              <a:t> attribute to make a cell span many rows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Use the </a:t>
            </a:r>
            <a:r>
              <a:rPr lang="en-US" b="1" dirty="0"/>
              <a:t>id</a:t>
            </a:r>
            <a:r>
              <a:rPr lang="en-US" dirty="0"/>
              <a:t> attribute to uniquely define one </a:t>
            </a:r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HTML5</a:t>
            </a:r>
            <a:r>
              <a:rPr lang="en-US" sz="4400" b="0" dirty="0"/>
              <a:t> </a:t>
            </a:r>
            <a:endParaRPr lang="ar-J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Chapter 11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4206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 smtClean="0"/>
              <a:t>Table Example</a:t>
            </a:r>
          </a:p>
          <a:p>
            <a:pPr algn="l" rtl="0"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3</a:t>
            </a:fld>
            <a:endParaRPr lang="ar-JO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02189"/>
              </p:ext>
            </p:extLst>
          </p:nvPr>
        </p:nvGraphicFramePr>
        <p:xfrm>
          <a:off x="457200" y="2246131"/>
          <a:ext cx="7467600" cy="3434534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397207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Topic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Duration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207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HTML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1 Month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Learn</a:t>
                      </a:r>
                      <a:r>
                        <a:rPr lang="en-US" sz="1700" baseline="0" dirty="0" smtClean="0">
                          <a:effectLst/>
                        </a:rPr>
                        <a:t> about Web pages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654064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CSS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2 Weeks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More about Design 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207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JavaScript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2</a:t>
                      </a:r>
                      <a:r>
                        <a:rPr lang="en-US" sz="1700" baseline="0" dirty="0" smtClean="0">
                          <a:effectLst/>
                        </a:rPr>
                        <a:t> Weeks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Validation of Inputs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654064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MySQL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1</a:t>
                      </a:r>
                      <a:r>
                        <a:rPr lang="en-US" sz="1700" baseline="0" dirty="0" smtClean="0">
                          <a:effectLst/>
                        </a:rPr>
                        <a:t> Month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Learn about database programming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654064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PHP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1 Month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</a:rPr>
                        <a:t>Dynamic pages with users</a:t>
                      </a:r>
                      <a:endParaRPr lang="en-US" sz="1700" dirty="0">
                        <a:effectLst/>
                      </a:endParaRPr>
                    </a:p>
                  </a:txBody>
                  <a:tcPr marL="70783" marR="70783" marT="70783" marB="707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HTML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An HTML table is defined with the </a:t>
            </a:r>
            <a:r>
              <a:rPr lang="en-US" b="1" dirty="0"/>
              <a:t>&lt;table&gt;</a:t>
            </a:r>
            <a:r>
              <a:rPr lang="en-US" dirty="0"/>
              <a:t> tag.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Each table row is defined with the </a:t>
            </a:r>
            <a:r>
              <a:rPr lang="en-US" b="1" dirty="0"/>
              <a:t>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  <a:r>
              <a:rPr lang="en-US" dirty="0"/>
              <a:t> tag. </a:t>
            </a:r>
            <a:endParaRPr lang="en-US" dirty="0" smtClean="0"/>
          </a:p>
          <a:p>
            <a:pPr algn="l" rtl="0"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dirty="0"/>
              <a:t>table header is defined with the </a:t>
            </a: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  <a:r>
              <a:rPr lang="en-US" dirty="0"/>
              <a:t> tag. </a:t>
            </a:r>
            <a:endParaRPr lang="en-US" dirty="0" smtClean="0"/>
          </a:p>
          <a:p>
            <a:pPr lvl="1" algn="l" rtl="0">
              <a:lnSpc>
                <a:spcPct val="200000"/>
              </a:lnSpc>
            </a:pPr>
            <a:r>
              <a:rPr lang="en-US" dirty="0" smtClean="0"/>
              <a:t>By </a:t>
            </a:r>
            <a:r>
              <a:rPr lang="en-US" dirty="0"/>
              <a:t>default, table headings are bold and centered. </a:t>
            </a:r>
            <a:endParaRPr lang="en-US" dirty="0" smtClean="0"/>
          </a:p>
          <a:p>
            <a:pPr algn="l" rtl="0"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dirty="0"/>
              <a:t>table data/cell is defined with the </a:t>
            </a:r>
            <a:r>
              <a:rPr lang="en-US" b="1" dirty="0"/>
              <a:t>&lt;td&gt;</a:t>
            </a:r>
            <a:r>
              <a:rPr lang="en-US" dirty="0"/>
              <a:t> tag.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4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18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Adding a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If you do not specify a border for the table, it will be displayed without borders.</a:t>
            </a:r>
          </a:p>
          <a:p>
            <a:pPr marL="274320" lvl="1" algn="l" rtl="0">
              <a:lnSpc>
                <a:spcPct val="20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/>
              <a:t>A border is </a:t>
            </a:r>
            <a:r>
              <a:rPr lang="en-US" dirty="0" smtClean="0"/>
              <a:t>s</a:t>
            </a:r>
            <a:r>
              <a:rPr lang="en-US" dirty="0"/>
              <a:t>et using the CSS </a:t>
            </a:r>
            <a:r>
              <a:rPr lang="en-US" b="1" dirty="0"/>
              <a:t>border</a:t>
            </a:r>
            <a:r>
              <a:rPr lang="en-US" dirty="0"/>
              <a:t> property:</a:t>
            </a:r>
          </a:p>
          <a:p>
            <a:pPr lvl="1" algn="l" rtl="0">
              <a:lnSpc>
                <a:spcPct val="200000"/>
              </a:lnSpc>
            </a:pPr>
            <a:r>
              <a:rPr lang="en-US" dirty="0" smtClean="0"/>
              <a:t>table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   border: 1px solid black;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5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71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Collapsed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If you want the borders to collapse into one border, add the CSS </a:t>
            </a:r>
            <a:r>
              <a:rPr lang="en-US" b="1" dirty="0"/>
              <a:t>border-collapse</a:t>
            </a:r>
            <a:r>
              <a:rPr lang="en-US" dirty="0"/>
              <a:t> property:</a:t>
            </a:r>
          </a:p>
          <a:p>
            <a:pPr lvl="1" algn="l" rtl="0">
              <a:lnSpc>
                <a:spcPct val="200000"/>
              </a:lnSpc>
            </a:pPr>
            <a:r>
              <a:rPr lang="en-US" dirty="0" smtClean="0"/>
              <a:t>table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   border: 1px solid black;</a:t>
            </a:r>
            <a:br>
              <a:rPr lang="en-US" dirty="0"/>
            </a:br>
            <a:r>
              <a:rPr lang="en-US" dirty="0"/>
              <a:t>    border-collapse: collapse;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6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81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Adding Cell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Cell padding specifies the space between the cell content and its borders.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If you do not specify a padding, the table cells will be displayed without padding.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To set the padding, use the CSS </a:t>
            </a:r>
            <a:r>
              <a:rPr lang="en-US" b="1" dirty="0"/>
              <a:t>padding</a:t>
            </a:r>
            <a:r>
              <a:rPr lang="en-US" dirty="0"/>
              <a:t> property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200000"/>
              </a:lnSpc>
            </a:pPr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   padding: 15px;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7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6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Left-align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By default, table headings are bold and centered.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To left-align the table headings, use the CSS </a:t>
            </a:r>
            <a:r>
              <a:rPr lang="en-US" b="1" dirty="0"/>
              <a:t>text-align</a:t>
            </a:r>
            <a:r>
              <a:rPr lang="en-US" dirty="0"/>
              <a:t> property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200000"/>
              </a:lnSpc>
            </a:pPr>
            <a:r>
              <a:rPr lang="en-US" dirty="0" err="1"/>
              <a:t>th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 text-align: left;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8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1052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Adding Border Spacing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9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Border spacing specifies the space between the cells.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To set the border spacing for a table, use the CSS </a:t>
            </a:r>
            <a:r>
              <a:rPr lang="en-US" b="1" dirty="0"/>
              <a:t>border-spacing</a:t>
            </a:r>
            <a:r>
              <a:rPr lang="en-US" dirty="0"/>
              <a:t> property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table {</a:t>
            </a:r>
            <a:br>
              <a:rPr lang="en-US" dirty="0"/>
            </a:br>
            <a:r>
              <a:rPr lang="en-US" dirty="0"/>
              <a:t>    border-spacing: 5px;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algn="l" rtl="0">
              <a:lnSpc>
                <a:spcPct val="200000"/>
              </a:lnSpc>
            </a:pPr>
            <a:r>
              <a:rPr lang="en-US" b="1" dirty="0" smtClean="0"/>
              <a:t>Important Note</a:t>
            </a:r>
            <a:r>
              <a:rPr lang="en-US" b="1" dirty="0"/>
              <a:t>:</a:t>
            </a:r>
            <a:r>
              <a:rPr lang="en-US" dirty="0"/>
              <a:t> If the table has collapsed borders, border-spacing has no effect.</a:t>
            </a:r>
          </a:p>
        </p:txBody>
      </p:sp>
    </p:spTree>
    <p:extLst>
      <p:ext uri="{BB962C8B-B14F-4D97-AF65-F5344CB8AC3E}">
        <p14:creationId xmlns:p14="http://schemas.microsoft.com/office/powerpoint/2010/main" val="20161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328</TotalTime>
  <Words>383</Words>
  <Application>Microsoft Office PowerPoint</Application>
  <PresentationFormat>On-screen Show (4:3)</PresentationFormat>
  <Paragraphs>117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HTML5 </vt:lpstr>
      <vt:lpstr>HTML5 </vt:lpstr>
      <vt:lpstr>HTML Tables</vt:lpstr>
      <vt:lpstr>Defining an HTML Table</vt:lpstr>
      <vt:lpstr>HTML Table - Adding a Border</vt:lpstr>
      <vt:lpstr>HTML Table - Collapsed Borders</vt:lpstr>
      <vt:lpstr>HTML Table - Adding Cell Padding</vt:lpstr>
      <vt:lpstr>HTML Table - Left-align Headings</vt:lpstr>
      <vt:lpstr>HTML Table - Adding Border Spacing</vt:lpstr>
      <vt:lpstr>HTML Table - Cells that Span Many Columns</vt:lpstr>
      <vt:lpstr>HTML Table - Cells that Span Many Rows</vt:lpstr>
      <vt:lpstr>HTML Table - Adding a Caption</vt:lpstr>
      <vt:lpstr>A Special Style for One Table</vt:lpstr>
      <vt:lpstr>Now you can define a special style for this table:</vt:lpstr>
      <vt:lpstr>Chapter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</dc:title>
  <dc:creator>Admin</dc:creator>
  <cp:lastModifiedBy>Admin</cp:lastModifiedBy>
  <cp:revision>38</cp:revision>
  <dcterms:created xsi:type="dcterms:W3CDTF">2017-05-30T23:53:11Z</dcterms:created>
  <dcterms:modified xsi:type="dcterms:W3CDTF">2017-06-10T10:43:47Z</dcterms:modified>
</cp:coreProperties>
</file>