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59" r:id="rId5"/>
    <p:sldId id="260" r:id="rId6"/>
    <p:sldId id="274" r:id="rId7"/>
    <p:sldId id="261" r:id="rId8"/>
    <p:sldId id="262" r:id="rId9"/>
    <p:sldId id="263" r:id="rId10"/>
    <p:sldId id="265" r:id="rId11"/>
    <p:sldId id="275" r:id="rId12"/>
    <p:sldId id="273" r:id="rId13"/>
    <p:sldId id="266" r:id="rId14"/>
    <p:sldId id="272" r:id="rId15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64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 algn="l" rtl="0"/>
            <a:r>
              <a:rPr lang="ar-JO" dirty="0" smtClean="0"/>
              <a:t>00962-796484613</a:t>
            </a:r>
            <a:r>
              <a:rPr lang="en-US" dirty="0" smtClean="0"/>
              <a:t>, 00962-785764063</a:t>
            </a:r>
            <a:endParaRPr lang="ar-JO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00E50BE-2C91-4CC4-9781-5A1084D18765}" type="datetimeFigureOut">
              <a:rPr lang="ar-JO" smtClean="0"/>
              <a:t>17/09/1438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en-US" dirty="0"/>
              <a:t>Osama </a:t>
            </a:r>
            <a:r>
              <a:rPr lang="en-US" dirty="0" err="1"/>
              <a:t>Alkhoun</a:t>
            </a:r>
            <a:r>
              <a:rPr lang="en-US" dirty="0"/>
              <a:t> – Web Application </a:t>
            </a:r>
            <a:endParaRPr lang="ar-JO" dirty="0"/>
          </a:p>
          <a:p>
            <a:endParaRPr lang="ar-J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E753376-94DE-4DDE-9B98-C25697A3EFB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17379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705EECD-7E7B-46CB-B07B-6F3DD9E35785}" type="datetimeFigureOut">
              <a:rPr lang="ar-JO" smtClean="0"/>
              <a:t>17/09/1438</a:t>
            </a:fld>
            <a:endParaRPr lang="ar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08B9079-ADCE-4DF1-B72F-616A9995C78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11322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1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651575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list-style-type: none; counter-reset: item; margin: 0; padding: 0; }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li { display: table; counter-increment: item; margin-bottom: 0.6em; }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li:before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content: counters(item, ".") ". "; display: table-cell; padding-right: 0.6em; } li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li { margin: 0; } li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li:before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content: counters(item, ".") " "; }</a:t>
            </a:r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11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81954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2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58107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3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59973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4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29321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5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33999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6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339991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7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77461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8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772051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9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5329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 algn="ctr" rtl="0">
              <a:defRPr b="1"/>
            </a:lvl1pPr>
          </a:lstStyle>
          <a:p>
            <a:r>
              <a:rPr kumimoji="0" lang="en-US" dirty="0" smtClean="0"/>
              <a:t>HTML5 Course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Web Application Course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411931" y="1526786"/>
            <a:ext cx="2991379" cy="381000"/>
          </a:xfrm>
        </p:spPr>
        <p:txBody>
          <a:bodyPr/>
          <a:lstStyle/>
          <a:p>
            <a:fld id="{02659D03-1BAC-417F-8D33-0645BC391290}" type="datetime8">
              <a:rPr lang="ar-JO" smtClean="0"/>
              <a:t>11 حزيران، 17</a:t>
            </a:fld>
            <a:endParaRPr lang="ar-JO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447314" y="4551714"/>
            <a:ext cx="2917509" cy="384048"/>
          </a:xfrm>
        </p:spPr>
        <p:txBody>
          <a:bodyPr/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87D0-32F5-406F-AF09-3F1043E54023}" type="datetime8">
              <a:rPr lang="ar-JO" smtClean="0"/>
              <a:t>11 حزيران،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00EF-481E-4F46-99AE-B8E33564CE0D}" type="datetime8">
              <a:rPr lang="ar-JO" smtClean="0"/>
              <a:t>11 حزيران،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B60AA27-D875-45F9-98A6-E2AF10FEC668}" type="datetime8">
              <a:rPr lang="ar-JO" smtClean="0"/>
              <a:t>11 حزيران، 17</a:t>
            </a:fld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7E85C8-8CDF-4CB3-8DCA-93209C4FA4D2}" type="slidenum">
              <a:rPr lang="ar-JO" smtClean="0"/>
              <a:t>‹#›</a:t>
            </a:fld>
            <a:endParaRPr lang="ar-JO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778D4E-FC81-4C60-A349-865047431AE2}" type="datetime8">
              <a:rPr lang="ar-JO" smtClean="0"/>
              <a:t>11 حزيران،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AA8C-9711-4E3C-AD0D-903BF7F0D099}" type="datetime8">
              <a:rPr lang="ar-JO" smtClean="0"/>
              <a:t>11 حزيران، 17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12D8-A43E-4DEA-97A7-501A05352BF8}" type="datetime8">
              <a:rPr lang="ar-JO" smtClean="0"/>
              <a:t>11 حزيران، 17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41F6F5-4FFB-449F-BEA2-D7A6656B1ED5}" type="datetime8">
              <a:rPr lang="ar-JO" smtClean="0"/>
              <a:t>11 حزيران، 17</a:t>
            </a:fld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14E7-F189-47B4-929F-E16000B66273}" type="datetime8">
              <a:rPr lang="ar-JO" smtClean="0"/>
              <a:t>11 حزيران، 17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8B1601-BBEE-44A9-9439-BEC1C391D9D2}" type="datetime8">
              <a:rPr lang="ar-JO" smtClean="0"/>
              <a:t>11 حزيران، 17</a:t>
            </a:fld>
            <a:endParaRPr lang="ar-J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05F9B3-2FBE-4CAD-8335-1CD8069C3BCB}" type="datetime8">
              <a:rPr lang="ar-JO" smtClean="0"/>
              <a:t>11 حزيران، 17</a:t>
            </a:fld>
            <a:endParaRPr lang="ar-J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8FFD3DD-68A0-4429-825F-1EE0D49A79C0}" type="datetime8">
              <a:rPr lang="ar-JO" smtClean="0"/>
              <a:t>11 حزيران، 17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81B0DA-3743-4A75-A3E8-B1E380CBDC29}" type="slidenum">
              <a:rPr lang="ar-JO" smtClean="0"/>
              <a:t>‹#›</a:t>
            </a:fld>
            <a:endParaRPr lang="ar-J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35000">
              <a:schemeClr val="accent1">
                <a:tint val="44500"/>
                <a:satMod val="160000"/>
              </a:schemeClr>
            </a:gs>
            <a:gs pos="51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404664"/>
            <a:ext cx="6172200" cy="1894362"/>
          </a:xfrm>
        </p:spPr>
        <p:txBody>
          <a:bodyPr>
            <a:normAutofit/>
          </a:bodyPr>
          <a:lstStyle/>
          <a:p>
            <a:r>
              <a:rPr lang="en-US" sz="8000" b="0" dirty="0"/>
              <a:t>HTML5 </a:t>
            </a:r>
            <a:endParaRPr lang="ar-JO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3573016"/>
            <a:ext cx="6172200" cy="1371600"/>
          </a:xfrm>
        </p:spPr>
        <p:txBody>
          <a:bodyPr>
            <a:normAutofit/>
          </a:bodyPr>
          <a:lstStyle/>
          <a:p>
            <a:pPr algn="ctr" rtl="0"/>
            <a:r>
              <a:rPr lang="en-US" sz="2800" dirty="0" smtClean="0"/>
              <a:t>Web Application Course</a:t>
            </a:r>
            <a:endParaRPr lang="ar-JO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95736" y="5085184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1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1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1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1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2000" dirty="0" smtClean="0"/>
              <a:t>Instructor: Osama </a:t>
            </a:r>
            <a:r>
              <a:rPr lang="en-US" sz="2000" dirty="0" err="1" smtClean="0"/>
              <a:t>Alkhoun</a:t>
            </a:r>
            <a:endParaRPr lang="ar-JO" sz="2000" dirty="0"/>
          </a:p>
        </p:txBody>
      </p:sp>
    </p:spTree>
    <p:extLst>
      <p:ext uri="{BB962C8B-B14F-4D97-AF65-F5344CB8AC3E}">
        <p14:creationId xmlns:p14="http://schemas.microsoft.com/office/powerpoint/2010/main" val="709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HTML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10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List can be nested (lists inside lists</a:t>
            </a:r>
            <a:r>
              <a:rPr lang="en-US" dirty="0" smtClean="0"/>
              <a:t>):</a:t>
            </a:r>
          </a:p>
          <a:p>
            <a:pPr lvl="1" algn="l" rtl="0"/>
            <a:r>
              <a:rPr lang="it-IT" dirty="0"/>
              <a:t>&lt;ul&gt;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</a:t>
            </a:r>
            <a:br>
              <a:rPr lang="it-IT" dirty="0"/>
            </a:br>
            <a:r>
              <a:rPr lang="it-IT" dirty="0"/>
              <a:t>    &lt;ul&gt;</a:t>
            </a:r>
            <a:br>
              <a:rPr lang="it-IT" dirty="0"/>
            </a:br>
            <a:r>
              <a:rPr lang="it-IT" dirty="0"/>
              <a:t>      &lt;li&gt;Black tea&lt;/li&gt;</a:t>
            </a:r>
            <a:br>
              <a:rPr lang="it-IT" dirty="0"/>
            </a:br>
            <a:r>
              <a:rPr lang="it-IT" dirty="0"/>
              <a:t>      &lt;li&gt;Green tea&lt;/li&gt;</a:t>
            </a:r>
            <a:br>
              <a:rPr lang="it-IT" dirty="0"/>
            </a:br>
            <a:r>
              <a:rPr lang="it-IT" dirty="0"/>
              <a:t>    &lt;/ul&gt;</a:t>
            </a:r>
            <a:br>
              <a:rPr lang="it-IT" dirty="0"/>
            </a:br>
            <a:r>
              <a:rPr lang="it-IT" dirty="0"/>
              <a:t>  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 smtClean="0"/>
              <a:t>&lt;/ul&gt;</a:t>
            </a:r>
          </a:p>
          <a:p>
            <a:pPr algn="l" rtl="0"/>
            <a:r>
              <a:rPr lang="en-US" b="1" dirty="0"/>
              <a:t>Note:</a:t>
            </a:r>
            <a:r>
              <a:rPr lang="en-US" dirty="0"/>
              <a:t> List items can contain new list, and other HTML elements, like images and links,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6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level HTML ordered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11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List can be </a:t>
            </a:r>
            <a:r>
              <a:rPr lang="en-US" dirty="0" smtClean="0"/>
              <a:t>sub levels (lists by style):</a:t>
            </a:r>
            <a:endParaRPr lang="en-US" dirty="0" smtClean="0"/>
          </a:p>
          <a:p>
            <a:pPr lvl="1" algn="l" rtl="0">
              <a:lnSpc>
                <a:spcPct val="150000"/>
              </a:lnSpc>
            </a:pPr>
            <a:r>
              <a:rPr lang="en-US" dirty="0" err="1"/>
              <a:t>ol</a:t>
            </a:r>
            <a:r>
              <a:rPr lang="en-US" dirty="0"/>
              <a:t> { counter-reset: item }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</a:t>
            </a:r>
            <a:r>
              <a:rPr lang="en-US" dirty="0"/>
              <a:t>{ display: block }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li:before</a:t>
            </a:r>
            <a:r>
              <a:rPr lang="en-US" dirty="0" smtClean="0"/>
              <a:t> </a:t>
            </a:r>
            <a:r>
              <a:rPr lang="en-US" dirty="0"/>
              <a:t>{ content: counters(item, ".") " ";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counter-increment</a:t>
            </a:r>
            <a:r>
              <a:rPr lang="en-US" dirty="0"/>
              <a:t>: item </a:t>
            </a:r>
            <a:r>
              <a:rPr lang="en-US" dirty="0" smtClean="0"/>
              <a:t>}</a:t>
            </a:r>
          </a:p>
          <a:p>
            <a:pPr lvl="2" algn="l" rtl="0">
              <a:lnSpc>
                <a:spcPct val="150000"/>
              </a:lnSpc>
            </a:pPr>
            <a:r>
              <a:rPr lang="it-IT" dirty="0"/>
              <a:t>&lt;ol&gt; &lt;li&gt;li element &lt;ol&gt; &lt;li&gt;sub li element&lt;/li&gt; &lt;li&gt;sub li element&lt;/li&gt; &lt;li&gt;sub li element&lt;/li&gt; &lt;/ol&gt; &lt;/li&gt; &lt;li&gt;li element&lt;/li&gt; &lt;li&gt;li element &lt;ol&gt; &lt;li&gt;sub li element&lt;/li&gt; &lt;li&gt;sub li element&lt;/li&gt; &lt;li&gt;sub li element&lt;/li&gt; &lt;/ol&gt; &lt;/li&gt; &lt;/ol&gt;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472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12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HTML lists can be styled in many different ways with CSS.</a:t>
            </a:r>
          </a:p>
          <a:p>
            <a:pPr algn="l" rtl="0"/>
            <a:r>
              <a:rPr lang="en-US" dirty="0"/>
              <a:t>One popular way is to style a list horizontally, to create a menu</a:t>
            </a:r>
            <a:r>
              <a:rPr lang="en-US" dirty="0" smtClean="0"/>
              <a:t>:</a:t>
            </a:r>
          </a:p>
          <a:p>
            <a:pPr algn="l" rtl="0"/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&lt;style&gt;</a:t>
            </a:r>
            <a:br>
              <a:rPr lang="en-US" dirty="0"/>
            </a:br>
            <a:r>
              <a:rPr lang="en-US" dirty="0" err="1"/>
              <a:t>ul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 list-style-type: none;</a:t>
            </a:r>
            <a:br>
              <a:rPr lang="en-US" dirty="0"/>
            </a:br>
            <a:r>
              <a:rPr lang="en-US" dirty="0"/>
              <a:t>    margin: 0;</a:t>
            </a:r>
            <a:br>
              <a:rPr lang="en-US" dirty="0"/>
            </a:br>
            <a:r>
              <a:rPr lang="en-US" dirty="0"/>
              <a:t>    padding: 0;</a:t>
            </a:r>
            <a:br>
              <a:rPr lang="en-US" dirty="0"/>
            </a:br>
            <a:r>
              <a:rPr lang="en-US" dirty="0"/>
              <a:t>    overflow: hidden;</a:t>
            </a:r>
            <a:br>
              <a:rPr lang="en-US" dirty="0"/>
            </a:br>
            <a:r>
              <a:rPr lang="en-US" dirty="0"/>
              <a:t>    background-color: #333333;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li {</a:t>
            </a:r>
            <a:br>
              <a:rPr lang="en-US" dirty="0"/>
            </a:br>
            <a:r>
              <a:rPr lang="en-US" dirty="0"/>
              <a:t>    float: left;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1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ar-JO" dirty="0" smtClean="0"/>
              <a:t> </a:t>
            </a:r>
            <a:r>
              <a:rPr lang="en-US" dirty="0" smtClean="0"/>
              <a:t>Horizontal Lists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13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l" rtl="0"/>
            <a:r>
              <a:rPr lang="en-US" dirty="0" smtClean="0"/>
              <a:t>li </a:t>
            </a:r>
            <a:r>
              <a:rPr lang="en-US" dirty="0"/>
              <a:t>a {</a:t>
            </a:r>
            <a:br>
              <a:rPr lang="en-US" dirty="0"/>
            </a:br>
            <a:r>
              <a:rPr lang="en-US" dirty="0"/>
              <a:t>    display: block;</a:t>
            </a:r>
            <a:br>
              <a:rPr lang="en-US" dirty="0"/>
            </a:br>
            <a:r>
              <a:rPr lang="en-US" dirty="0"/>
              <a:t>    color: white;</a:t>
            </a:r>
            <a:br>
              <a:rPr lang="en-US" dirty="0"/>
            </a:br>
            <a:r>
              <a:rPr lang="en-US" dirty="0"/>
              <a:t>    text-align: center;</a:t>
            </a:r>
            <a:br>
              <a:rPr lang="en-US" dirty="0"/>
            </a:br>
            <a:r>
              <a:rPr lang="en-US" dirty="0"/>
              <a:t>    padding: 16px;</a:t>
            </a:r>
            <a:br>
              <a:rPr lang="en-US" dirty="0"/>
            </a:br>
            <a:r>
              <a:rPr lang="en-US" dirty="0"/>
              <a:t>    text-decoration: none;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li a:hover {</a:t>
            </a:r>
            <a:br>
              <a:rPr lang="en-US" dirty="0"/>
            </a:br>
            <a:r>
              <a:rPr lang="en-US" dirty="0"/>
              <a:t>    background-color: #111111;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&lt;li&gt;&lt;a </a:t>
            </a:r>
            <a:r>
              <a:rPr lang="en-US" dirty="0" err="1"/>
              <a:t>href</a:t>
            </a:r>
            <a:r>
              <a:rPr lang="en-US" dirty="0"/>
              <a:t>="#home"&gt;Home&lt;/a&gt;&lt;/li&gt;</a:t>
            </a:r>
            <a:br>
              <a:rPr lang="en-US" dirty="0"/>
            </a:br>
            <a:r>
              <a:rPr lang="en-US" dirty="0"/>
              <a:t>  &lt;li&gt;&lt;a </a:t>
            </a:r>
            <a:r>
              <a:rPr lang="en-US" dirty="0" err="1"/>
              <a:t>href</a:t>
            </a:r>
            <a:r>
              <a:rPr lang="en-US" dirty="0"/>
              <a:t>="#news"&gt;News&lt;/a&gt;&lt;/li&gt;</a:t>
            </a:r>
            <a:br>
              <a:rPr lang="en-US" dirty="0"/>
            </a:br>
            <a:r>
              <a:rPr lang="en-US" dirty="0"/>
              <a:t>  &lt;li&gt;&lt;a </a:t>
            </a:r>
            <a:r>
              <a:rPr lang="en-US" dirty="0" err="1"/>
              <a:t>href</a:t>
            </a:r>
            <a:r>
              <a:rPr lang="en-US" dirty="0"/>
              <a:t>="#contact"&gt;Contact&lt;/a&gt;&lt;/li&gt;</a:t>
            </a:r>
            <a:br>
              <a:rPr lang="en-US" dirty="0"/>
            </a:br>
            <a:r>
              <a:rPr lang="en-US" dirty="0"/>
              <a:t>  &lt;li&gt;&lt;a </a:t>
            </a:r>
            <a:r>
              <a:rPr lang="en-US" dirty="0" err="1"/>
              <a:t>href</a:t>
            </a:r>
            <a:r>
              <a:rPr lang="en-US" dirty="0"/>
              <a:t>="#about"&gt;About&lt;/a&gt;&lt;/li&gt;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  <a:endParaRPr lang="ar-JO" dirty="0" smtClean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3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14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160000"/>
              </a:lnSpc>
            </a:pPr>
            <a:r>
              <a:rPr lang="en-US" dirty="0"/>
              <a:t>Use the HTML </a:t>
            </a:r>
            <a:r>
              <a:rPr lang="en-US" b="1" dirty="0"/>
              <a:t>&lt;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  <a:r>
              <a:rPr lang="en-US" dirty="0"/>
              <a:t> element to define an unordered list</a:t>
            </a:r>
          </a:p>
          <a:p>
            <a:pPr algn="l" rtl="0">
              <a:lnSpc>
                <a:spcPct val="160000"/>
              </a:lnSpc>
            </a:pPr>
            <a:r>
              <a:rPr lang="en-US" dirty="0"/>
              <a:t>Use the CSS</a:t>
            </a:r>
            <a:r>
              <a:rPr lang="en-US" b="1" dirty="0"/>
              <a:t> list-style-type</a:t>
            </a:r>
            <a:r>
              <a:rPr lang="en-US" dirty="0"/>
              <a:t> property to define the list item marker</a:t>
            </a:r>
          </a:p>
          <a:p>
            <a:pPr algn="l" rtl="0">
              <a:lnSpc>
                <a:spcPct val="160000"/>
              </a:lnSpc>
            </a:pPr>
            <a:r>
              <a:rPr lang="en-US" dirty="0"/>
              <a:t>Use the HTML </a:t>
            </a:r>
            <a:r>
              <a:rPr lang="en-US" b="1" dirty="0"/>
              <a:t>&lt;</a:t>
            </a:r>
            <a:r>
              <a:rPr lang="en-US" b="1" dirty="0" err="1"/>
              <a:t>ol</a:t>
            </a:r>
            <a:r>
              <a:rPr lang="en-US" b="1" dirty="0"/>
              <a:t>&gt;</a:t>
            </a:r>
            <a:r>
              <a:rPr lang="en-US" dirty="0"/>
              <a:t> element to define an ordered list</a:t>
            </a:r>
          </a:p>
          <a:p>
            <a:pPr algn="l" rtl="0">
              <a:lnSpc>
                <a:spcPct val="160000"/>
              </a:lnSpc>
            </a:pPr>
            <a:r>
              <a:rPr lang="en-US" dirty="0"/>
              <a:t>Use the HTML </a:t>
            </a:r>
            <a:r>
              <a:rPr lang="en-US" b="1" dirty="0"/>
              <a:t>type</a:t>
            </a:r>
            <a:r>
              <a:rPr lang="en-US" dirty="0"/>
              <a:t> attribute to define the numbering type</a:t>
            </a:r>
          </a:p>
          <a:p>
            <a:pPr algn="l" rtl="0">
              <a:lnSpc>
                <a:spcPct val="160000"/>
              </a:lnSpc>
            </a:pPr>
            <a:r>
              <a:rPr lang="en-US" dirty="0"/>
              <a:t>Use the HTML </a:t>
            </a:r>
            <a:r>
              <a:rPr lang="en-US" b="1" dirty="0"/>
              <a:t>&lt;li&gt;</a:t>
            </a:r>
            <a:r>
              <a:rPr lang="en-US" dirty="0"/>
              <a:t> element to define a list item</a:t>
            </a:r>
          </a:p>
          <a:p>
            <a:pPr algn="l" rtl="0">
              <a:lnSpc>
                <a:spcPct val="160000"/>
              </a:lnSpc>
            </a:pPr>
            <a:r>
              <a:rPr lang="en-US" dirty="0"/>
              <a:t>Use the HTML </a:t>
            </a:r>
            <a:r>
              <a:rPr lang="en-US" b="1" dirty="0"/>
              <a:t>&lt;dl&gt;</a:t>
            </a:r>
            <a:r>
              <a:rPr lang="en-US" dirty="0"/>
              <a:t> element to define a description list</a:t>
            </a:r>
          </a:p>
          <a:p>
            <a:pPr algn="l" rtl="0">
              <a:lnSpc>
                <a:spcPct val="160000"/>
              </a:lnSpc>
            </a:pPr>
            <a:r>
              <a:rPr lang="en-US" dirty="0"/>
              <a:t>Use the HTML </a:t>
            </a:r>
            <a:r>
              <a:rPr lang="en-US" b="1" dirty="0"/>
              <a:t>&lt;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 element to define the description term</a:t>
            </a:r>
          </a:p>
          <a:p>
            <a:pPr algn="l" rtl="0">
              <a:lnSpc>
                <a:spcPct val="160000"/>
              </a:lnSpc>
            </a:pPr>
            <a:r>
              <a:rPr lang="en-US" dirty="0"/>
              <a:t>Use the HTML </a:t>
            </a:r>
            <a:r>
              <a:rPr lang="en-US" b="1" dirty="0"/>
              <a:t>&lt;</a:t>
            </a:r>
            <a:r>
              <a:rPr lang="en-US" b="1" dirty="0" err="1"/>
              <a:t>dd</a:t>
            </a:r>
            <a:r>
              <a:rPr lang="en-US" b="1" dirty="0"/>
              <a:t>&gt;</a:t>
            </a:r>
            <a:r>
              <a:rPr lang="en-US" dirty="0"/>
              <a:t> element to describe the term in a description list</a:t>
            </a:r>
          </a:p>
          <a:p>
            <a:pPr algn="l" rtl="0">
              <a:lnSpc>
                <a:spcPct val="160000"/>
              </a:lnSpc>
            </a:pPr>
            <a:r>
              <a:rPr lang="en-US" dirty="0"/>
              <a:t>Lists can be nested inside lists</a:t>
            </a:r>
          </a:p>
          <a:p>
            <a:pPr algn="l" rtl="0">
              <a:lnSpc>
                <a:spcPct val="160000"/>
              </a:lnSpc>
            </a:pPr>
            <a:r>
              <a:rPr lang="en-US" dirty="0"/>
              <a:t>List items can contain other HTML elements</a:t>
            </a:r>
          </a:p>
          <a:p>
            <a:pPr algn="l" rtl="0">
              <a:lnSpc>
                <a:spcPct val="160000"/>
              </a:lnSpc>
            </a:pPr>
            <a:r>
              <a:rPr lang="en-US" dirty="0"/>
              <a:t>Use the CSS property </a:t>
            </a:r>
            <a:r>
              <a:rPr lang="en-US" b="1" dirty="0" err="1"/>
              <a:t>float:left</a:t>
            </a:r>
            <a:r>
              <a:rPr lang="en-US" dirty="0"/>
              <a:t> or </a:t>
            </a:r>
            <a:r>
              <a:rPr lang="en-US" b="1" dirty="0" err="1"/>
              <a:t>display:inline</a:t>
            </a:r>
            <a:r>
              <a:rPr lang="en-US" b="1" dirty="0"/>
              <a:t> </a:t>
            </a:r>
            <a:r>
              <a:rPr lang="en-US" dirty="0"/>
              <a:t>to display a list horizontally</a:t>
            </a:r>
          </a:p>
        </p:txBody>
      </p:sp>
    </p:spTree>
    <p:extLst>
      <p:ext uri="{BB962C8B-B14F-4D97-AF65-F5344CB8AC3E}">
        <p14:creationId xmlns:p14="http://schemas.microsoft.com/office/powerpoint/2010/main" val="380853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dirty="0"/>
              <a:t>HTML5</a:t>
            </a:r>
            <a:r>
              <a:rPr lang="en-US" sz="4400" b="0" dirty="0"/>
              <a:t> </a:t>
            </a:r>
            <a:endParaRPr lang="ar-JO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2400" dirty="0" smtClean="0"/>
              <a:t>Chapter 12</a:t>
            </a:r>
            <a:endParaRPr lang="ar-JO" sz="2400" dirty="0"/>
          </a:p>
        </p:txBody>
      </p:sp>
    </p:spTree>
    <p:extLst>
      <p:ext uri="{BB962C8B-B14F-4D97-AF65-F5344CB8AC3E}">
        <p14:creationId xmlns:p14="http://schemas.microsoft.com/office/powerpoint/2010/main" val="42069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HTML List </a:t>
            </a:r>
            <a:r>
              <a:rPr lang="en-US" dirty="0" smtClean="0"/>
              <a:t>Example</a:t>
            </a:r>
          </a:p>
          <a:p>
            <a:pPr lvl="1" algn="l" rtl="0"/>
            <a:r>
              <a:rPr lang="en-US" dirty="0"/>
              <a:t>An Unordered List:</a:t>
            </a:r>
          </a:p>
          <a:p>
            <a:pPr lvl="2" algn="l" rtl="0"/>
            <a:r>
              <a:rPr lang="en-US" dirty="0"/>
              <a:t>Item</a:t>
            </a:r>
          </a:p>
          <a:p>
            <a:pPr lvl="2" algn="l" rtl="0"/>
            <a:r>
              <a:rPr lang="en-US" dirty="0"/>
              <a:t>Item</a:t>
            </a:r>
          </a:p>
          <a:p>
            <a:pPr lvl="2" algn="l" rtl="0"/>
            <a:r>
              <a:rPr lang="en-US" dirty="0"/>
              <a:t>Item</a:t>
            </a:r>
          </a:p>
          <a:p>
            <a:pPr lvl="2" algn="l" rtl="0"/>
            <a:r>
              <a:rPr lang="en-US" dirty="0"/>
              <a:t>Item</a:t>
            </a:r>
          </a:p>
          <a:p>
            <a:pPr lvl="1" algn="l" rtl="0"/>
            <a:r>
              <a:rPr lang="en-US" dirty="0"/>
              <a:t>An Ordered List:</a:t>
            </a:r>
          </a:p>
          <a:p>
            <a:pPr marL="1074420" lvl="2" indent="-342900" algn="l" rtl="0">
              <a:buFont typeface="+mj-lt"/>
              <a:buAutoNum type="arabicPeriod"/>
            </a:pPr>
            <a:r>
              <a:rPr lang="en-US" dirty="0"/>
              <a:t>First item</a:t>
            </a:r>
          </a:p>
          <a:p>
            <a:pPr marL="1074420" lvl="2" indent="-342900" algn="l" rtl="0">
              <a:buFont typeface="+mj-lt"/>
              <a:buAutoNum type="arabicPeriod"/>
            </a:pPr>
            <a:r>
              <a:rPr lang="en-US" dirty="0"/>
              <a:t>Second item</a:t>
            </a:r>
          </a:p>
          <a:p>
            <a:pPr marL="1074420" lvl="2" indent="-342900" algn="l" rtl="0">
              <a:buFont typeface="+mj-lt"/>
              <a:buAutoNum type="arabicPeriod"/>
            </a:pPr>
            <a:r>
              <a:rPr lang="en-US" dirty="0"/>
              <a:t>Third item</a:t>
            </a:r>
          </a:p>
          <a:p>
            <a:pPr marL="1074420" lvl="2" indent="-342900" algn="l" rtl="0">
              <a:buFont typeface="+mj-lt"/>
              <a:buAutoNum type="arabicPeriod"/>
            </a:pPr>
            <a:r>
              <a:rPr lang="en-US" dirty="0"/>
              <a:t>Fourth item</a:t>
            </a:r>
          </a:p>
          <a:p>
            <a:pPr algn="l" rt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3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4836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HTML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An unordered list starts with the </a:t>
            </a:r>
            <a:r>
              <a:rPr lang="en-US" b="1" dirty="0"/>
              <a:t>&lt;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  <a:r>
              <a:rPr lang="en-US" dirty="0"/>
              <a:t> tag. Each list item starts with the </a:t>
            </a:r>
            <a:r>
              <a:rPr lang="en-US" b="1" dirty="0"/>
              <a:t>&lt;li&gt;</a:t>
            </a:r>
            <a:r>
              <a:rPr lang="en-US" dirty="0"/>
              <a:t> tag.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The list items will be marked with bullets (small black circles) by default</a:t>
            </a:r>
            <a:r>
              <a:rPr lang="en-US" dirty="0" smtClean="0"/>
              <a:t>:</a:t>
            </a:r>
          </a:p>
          <a:p>
            <a:pPr lvl="1" algn="l" rtl="0">
              <a:lnSpc>
                <a:spcPct val="150000"/>
              </a:lnSpc>
            </a:pPr>
            <a:r>
              <a:rPr lang="it-IT" dirty="0"/>
              <a:t>&lt;ul&gt;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&lt;/ul&gt;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4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3187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HTML List - Choose List Item Marker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The CSS </a:t>
            </a:r>
            <a:r>
              <a:rPr lang="en-US" b="1" dirty="0"/>
              <a:t>list-style-type</a:t>
            </a:r>
            <a:r>
              <a:rPr lang="en-US" dirty="0"/>
              <a:t> property is used to define the style of the list item marker</a:t>
            </a:r>
            <a:r>
              <a:rPr lang="en-US" dirty="0" smtClean="0"/>
              <a:t>:</a:t>
            </a:r>
          </a:p>
          <a:p>
            <a:pPr algn="l" rtl="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5</a:t>
            </a:fld>
            <a:endParaRPr lang="ar-JO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588621"/>
              </p:ext>
            </p:extLst>
          </p:nvPr>
        </p:nvGraphicFramePr>
        <p:xfrm>
          <a:off x="457200" y="2976522"/>
          <a:ext cx="7467600" cy="3044764"/>
        </p:xfrm>
        <a:graphic>
          <a:graphicData uri="http://schemas.openxmlformats.org/drawingml/2006/table">
            <a:tbl>
              <a:tblPr/>
              <a:tblGrid>
                <a:gridCol w="3733800"/>
                <a:gridCol w="3733800"/>
              </a:tblGrid>
              <a:tr h="53894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Value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898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disc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Sets the list item marker to a bullet (default)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3894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circle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Sets the list item marker to a circle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94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square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Sets the list item marker to a square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3894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none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The list items will not be marked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0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HTML List - Choose List Item Marker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The CSS </a:t>
            </a:r>
            <a:r>
              <a:rPr lang="en-US" b="1" dirty="0"/>
              <a:t>list-style-type</a:t>
            </a:r>
            <a:r>
              <a:rPr lang="en-US" dirty="0"/>
              <a:t> property is used to define the style of the list item marker</a:t>
            </a:r>
            <a:r>
              <a:rPr lang="en-US" dirty="0" smtClean="0"/>
              <a:t>:</a:t>
            </a:r>
          </a:p>
          <a:p>
            <a:pPr algn="l" rtl="0">
              <a:lnSpc>
                <a:spcPct val="150000"/>
              </a:lnSpc>
            </a:pPr>
            <a:r>
              <a:rPr lang="it-IT" smtClean="0"/>
              <a:t>Ecample</a:t>
            </a:r>
          </a:p>
          <a:p>
            <a:pPr lvl="1" algn="l" rtl="0">
              <a:lnSpc>
                <a:spcPct val="150000"/>
              </a:lnSpc>
            </a:pPr>
            <a:r>
              <a:rPr lang="it-IT" dirty="0" smtClean="0"/>
              <a:t>&lt;ul</a:t>
            </a:r>
            <a:r>
              <a:rPr lang="it-IT" dirty="0"/>
              <a:t> style="list-style-type:disc"&gt;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&lt;/ul&gt;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6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3547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HTML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An ordered list starts with the </a:t>
            </a:r>
            <a:r>
              <a:rPr lang="en-US" b="1" dirty="0"/>
              <a:t>&lt;</a:t>
            </a:r>
            <a:r>
              <a:rPr lang="en-US" b="1" dirty="0" err="1"/>
              <a:t>ol</a:t>
            </a:r>
            <a:r>
              <a:rPr lang="en-US" b="1" dirty="0"/>
              <a:t>&gt;</a:t>
            </a:r>
            <a:r>
              <a:rPr lang="en-US" dirty="0"/>
              <a:t> tag. Each list item starts with the </a:t>
            </a:r>
            <a:r>
              <a:rPr lang="en-US" b="1" dirty="0"/>
              <a:t>&lt;li&gt;</a:t>
            </a:r>
            <a:r>
              <a:rPr lang="en-US" dirty="0"/>
              <a:t> tag.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The list items will be marked with numbers by default</a:t>
            </a:r>
            <a:r>
              <a:rPr lang="en-US" dirty="0" smtClean="0"/>
              <a:t>:</a:t>
            </a:r>
          </a:p>
          <a:p>
            <a:pPr lvl="1" algn="l" rtl="0">
              <a:lnSpc>
                <a:spcPct val="150000"/>
              </a:lnSpc>
            </a:pPr>
            <a:r>
              <a:rPr lang="it-IT" dirty="0"/>
              <a:t>&lt;ol&gt;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&lt;/ol&gt;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7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2816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HTML List - The Type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The </a:t>
            </a:r>
            <a:r>
              <a:rPr lang="en-US" b="1" dirty="0"/>
              <a:t>type</a:t>
            </a:r>
            <a:r>
              <a:rPr lang="en-US" dirty="0"/>
              <a:t> attribute of the &lt;</a:t>
            </a:r>
            <a:r>
              <a:rPr lang="en-US" dirty="0" err="1"/>
              <a:t>ol</a:t>
            </a:r>
            <a:r>
              <a:rPr lang="en-US" dirty="0"/>
              <a:t>&gt; tag, defines the type of the list item marker</a:t>
            </a:r>
            <a:r>
              <a:rPr lang="en-US" dirty="0" smtClean="0"/>
              <a:t>:</a:t>
            </a:r>
          </a:p>
          <a:p>
            <a:pPr algn="l" rtl="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8</a:t>
            </a:fld>
            <a:endParaRPr lang="ar-JO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70869"/>
              </p:ext>
            </p:extLst>
          </p:nvPr>
        </p:nvGraphicFramePr>
        <p:xfrm>
          <a:off x="457200" y="2564904"/>
          <a:ext cx="7427168" cy="3471768"/>
        </p:xfrm>
        <a:graphic>
          <a:graphicData uri="http://schemas.openxmlformats.org/drawingml/2006/table">
            <a:tbl>
              <a:tblPr/>
              <a:tblGrid>
                <a:gridCol w="3713584"/>
                <a:gridCol w="3713584"/>
              </a:tblGrid>
              <a:tr h="34690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Type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2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type="1"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list items will be numbered with numbers (default)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72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type="A"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The list items will be numbered with uppercase letters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2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type="a"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list items will be numbered with lowercase letters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72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type="I"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list items will be numbered with uppercase roman numbers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2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type="i"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The list items will be numbered with lowercase roman numbers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Description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637112"/>
          </a:xfrm>
        </p:spPr>
        <p:txBody>
          <a:bodyPr>
            <a:normAutofit fontScale="77500" lnSpcReduction="20000"/>
          </a:bodyPr>
          <a:lstStyle/>
          <a:p>
            <a:pPr algn="l" rtl="0">
              <a:lnSpc>
                <a:spcPct val="160000"/>
              </a:lnSpc>
            </a:pPr>
            <a:r>
              <a:rPr lang="en-US" dirty="0"/>
              <a:t>HTML also supports description lists.</a:t>
            </a:r>
          </a:p>
          <a:p>
            <a:pPr algn="l" rtl="0">
              <a:lnSpc>
                <a:spcPct val="160000"/>
              </a:lnSpc>
            </a:pPr>
            <a:r>
              <a:rPr lang="en-US" dirty="0"/>
              <a:t>A description list is a list of terms, with a description of each term.</a:t>
            </a:r>
          </a:p>
          <a:p>
            <a:pPr algn="l" rtl="0">
              <a:lnSpc>
                <a:spcPct val="160000"/>
              </a:lnSpc>
            </a:pPr>
            <a:r>
              <a:rPr lang="en-US" dirty="0"/>
              <a:t>The </a:t>
            </a:r>
            <a:r>
              <a:rPr lang="en-US" b="1" dirty="0"/>
              <a:t>&lt;dl&gt;</a:t>
            </a:r>
            <a:r>
              <a:rPr lang="en-US" dirty="0"/>
              <a:t> tag defines the description list, the </a:t>
            </a:r>
            <a:r>
              <a:rPr lang="en-US" b="1" dirty="0"/>
              <a:t>&lt;</a:t>
            </a:r>
            <a:r>
              <a:rPr lang="en-US" b="1" dirty="0" err="1"/>
              <a:t>dt</a:t>
            </a:r>
            <a:r>
              <a:rPr lang="en-US" b="1" dirty="0"/>
              <a:t>&gt;</a:t>
            </a:r>
            <a:r>
              <a:rPr lang="en-US" dirty="0"/>
              <a:t> tag defines the term (name), and the </a:t>
            </a:r>
            <a:r>
              <a:rPr lang="en-US" b="1" dirty="0"/>
              <a:t>&lt;</a:t>
            </a:r>
            <a:r>
              <a:rPr lang="en-US" b="1" dirty="0" err="1"/>
              <a:t>dd</a:t>
            </a:r>
            <a:r>
              <a:rPr lang="en-US" b="1" dirty="0"/>
              <a:t>&gt;</a:t>
            </a:r>
            <a:r>
              <a:rPr lang="en-US" dirty="0"/>
              <a:t> tag describes each term: </a:t>
            </a:r>
            <a:endParaRPr lang="en-US" dirty="0" smtClean="0"/>
          </a:p>
          <a:p>
            <a:pPr lvl="1" algn="l" rtl="0">
              <a:lnSpc>
                <a:spcPct val="160000"/>
              </a:lnSpc>
            </a:pPr>
            <a:r>
              <a:rPr lang="en-US" dirty="0"/>
              <a:t>&lt;dl&gt;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dt</a:t>
            </a:r>
            <a:r>
              <a:rPr lang="en-US" dirty="0"/>
              <a:t>&gt;Coffee&lt;/</a:t>
            </a:r>
            <a:r>
              <a:rPr lang="en-US" dirty="0" err="1"/>
              <a:t>dt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dd</a:t>
            </a:r>
            <a:r>
              <a:rPr lang="en-US" dirty="0"/>
              <a:t>&gt;- black hot drink&lt;/</a:t>
            </a:r>
            <a:r>
              <a:rPr lang="en-US" dirty="0" err="1"/>
              <a:t>dd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dt</a:t>
            </a:r>
            <a:r>
              <a:rPr lang="en-US" dirty="0"/>
              <a:t>&gt;Milk&lt;/</a:t>
            </a:r>
            <a:r>
              <a:rPr lang="en-US" dirty="0" err="1"/>
              <a:t>dt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dd</a:t>
            </a:r>
            <a:r>
              <a:rPr lang="en-US" dirty="0"/>
              <a:t>&gt;- white cold drink&lt;/</a:t>
            </a:r>
            <a:r>
              <a:rPr lang="en-US" dirty="0" err="1"/>
              <a:t>dd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&lt;/dl&gt;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9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1052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278</TotalTime>
  <Words>461</Words>
  <Application>Microsoft Office PowerPoint</Application>
  <PresentationFormat>On-screen Show (4:3)</PresentationFormat>
  <Paragraphs>122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HTML5 </vt:lpstr>
      <vt:lpstr>HTML5 </vt:lpstr>
      <vt:lpstr>HTML List</vt:lpstr>
      <vt:lpstr>Unordered HTML List</vt:lpstr>
      <vt:lpstr>Unordered HTML List - Choose List Item Marker</vt:lpstr>
      <vt:lpstr>Unordered HTML List - Choose List Item Marker</vt:lpstr>
      <vt:lpstr>Ordered HTML List</vt:lpstr>
      <vt:lpstr>Ordered HTML List - The Type Attribute</vt:lpstr>
      <vt:lpstr>HTML Description Lists</vt:lpstr>
      <vt:lpstr>Nested HTML Lists</vt:lpstr>
      <vt:lpstr>Sub level HTML ordered Lists</vt:lpstr>
      <vt:lpstr>Horizontal Lists</vt:lpstr>
      <vt:lpstr> Horizontal Lists (cont.)</vt:lpstr>
      <vt:lpstr>Chapter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 </dc:title>
  <dc:creator>Admin</dc:creator>
  <cp:lastModifiedBy>Admin</cp:lastModifiedBy>
  <cp:revision>36</cp:revision>
  <dcterms:created xsi:type="dcterms:W3CDTF">2017-05-30T23:53:11Z</dcterms:created>
  <dcterms:modified xsi:type="dcterms:W3CDTF">2017-06-11T09:18:43Z</dcterms:modified>
</cp:coreProperties>
</file>