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tl="1" saveSubsetFonts="1">
  <p:sldMasterIdLst>
    <p:sldMasterId id="2147483672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ar-JO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 scaleToFitPaper="1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380"/>
    <p:restoredTop sz="94660"/>
  </p:normalViewPr>
  <p:slideViewPr>
    <p:cSldViewPr>
      <p:cViewPr varScale="1">
        <p:scale>
          <a:sx n="66" d="100"/>
          <a:sy n="66" d="100"/>
        </p:scale>
        <p:origin x="-1506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pPr algn="l" rtl="0"/>
            <a:r>
              <a:rPr lang="ar-JO" dirty="0" smtClean="0"/>
              <a:t>00962-796484613</a:t>
            </a:r>
            <a:r>
              <a:rPr lang="en-US" dirty="0" smtClean="0"/>
              <a:t>, 00962-785764063</a:t>
            </a:r>
            <a:endParaRPr lang="ar-JO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D00E50BE-2C91-4CC4-9781-5A1084D18765}" type="datetimeFigureOut">
              <a:rPr lang="ar-JO" smtClean="0"/>
              <a:t>17/09/1438</a:t>
            </a:fld>
            <a:endParaRPr lang="ar-J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r>
              <a:rPr lang="en-US" dirty="0"/>
              <a:t>Osama </a:t>
            </a:r>
            <a:r>
              <a:rPr lang="en-US" dirty="0" err="1"/>
              <a:t>Alkhoun</a:t>
            </a:r>
            <a:r>
              <a:rPr lang="en-US" dirty="0"/>
              <a:t> – Web Application </a:t>
            </a:r>
            <a:endParaRPr lang="ar-JO" dirty="0"/>
          </a:p>
          <a:p>
            <a:endParaRPr lang="ar-JO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3E753376-94DE-4DDE-9B98-C25697A3EFB7}" type="slidenum">
              <a:rPr lang="ar-JO" smtClean="0"/>
              <a:t>‹#›</a:t>
            </a:fld>
            <a:endParaRPr lang="ar-JO"/>
          </a:p>
        </p:txBody>
      </p:sp>
    </p:spTree>
    <p:extLst>
      <p:ext uri="{BB962C8B-B14F-4D97-AF65-F5344CB8AC3E}">
        <p14:creationId xmlns:p14="http://schemas.microsoft.com/office/powerpoint/2010/main" val="15173795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ar-J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5705EECD-7E7B-46CB-B07B-6F3DD9E35785}" type="datetimeFigureOut">
              <a:rPr lang="ar-JO" smtClean="0"/>
              <a:t>17/09/1438</a:t>
            </a:fld>
            <a:endParaRPr lang="ar-J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ar-J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J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ar-J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308B9079-ADCE-4DF1-B72F-616A9995C78A}" type="slidenum">
              <a:rPr lang="ar-JO" smtClean="0"/>
              <a:t>‹#›</a:t>
            </a:fld>
            <a:endParaRPr lang="ar-JO"/>
          </a:p>
        </p:txBody>
      </p:sp>
    </p:spTree>
    <p:extLst>
      <p:ext uri="{BB962C8B-B14F-4D97-AF65-F5344CB8AC3E}">
        <p14:creationId xmlns:p14="http://schemas.microsoft.com/office/powerpoint/2010/main" val="1113227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8B9079-ADCE-4DF1-B72F-616A9995C78A}" type="slidenum">
              <a:rPr lang="ar-JO" smtClean="0"/>
              <a:t>1</a:t>
            </a:fld>
            <a:endParaRPr lang="ar-JO"/>
          </a:p>
        </p:txBody>
      </p:sp>
    </p:spTree>
    <p:extLst>
      <p:ext uri="{BB962C8B-B14F-4D97-AF65-F5344CB8AC3E}">
        <p14:creationId xmlns:p14="http://schemas.microsoft.com/office/powerpoint/2010/main" val="16515752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8B9079-ADCE-4DF1-B72F-616A9995C78A}" type="slidenum">
              <a:rPr lang="ar-JO" smtClean="0"/>
              <a:t>10</a:t>
            </a:fld>
            <a:endParaRPr lang="ar-JO"/>
          </a:p>
        </p:txBody>
      </p:sp>
    </p:spTree>
    <p:extLst>
      <p:ext uri="{BB962C8B-B14F-4D97-AF65-F5344CB8AC3E}">
        <p14:creationId xmlns:p14="http://schemas.microsoft.com/office/powerpoint/2010/main" val="19532986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8B9079-ADCE-4DF1-B72F-616A9995C78A}" type="slidenum">
              <a:rPr lang="ar-JO" smtClean="0"/>
              <a:t>11</a:t>
            </a:fld>
            <a:endParaRPr lang="ar-JO"/>
          </a:p>
        </p:txBody>
      </p:sp>
    </p:spTree>
    <p:extLst>
      <p:ext uri="{BB962C8B-B14F-4D97-AF65-F5344CB8AC3E}">
        <p14:creationId xmlns:p14="http://schemas.microsoft.com/office/powerpoint/2010/main" val="19532986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8B9079-ADCE-4DF1-B72F-616A9995C78A}" type="slidenum">
              <a:rPr lang="ar-JO" smtClean="0"/>
              <a:t>12</a:t>
            </a:fld>
            <a:endParaRPr lang="ar-JO"/>
          </a:p>
        </p:txBody>
      </p:sp>
    </p:spTree>
    <p:extLst>
      <p:ext uri="{BB962C8B-B14F-4D97-AF65-F5344CB8AC3E}">
        <p14:creationId xmlns:p14="http://schemas.microsoft.com/office/powerpoint/2010/main" val="19532986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8B9079-ADCE-4DF1-B72F-616A9995C78A}" type="slidenum">
              <a:rPr lang="ar-JO" smtClean="0"/>
              <a:t>13</a:t>
            </a:fld>
            <a:endParaRPr lang="ar-JO"/>
          </a:p>
        </p:txBody>
      </p:sp>
    </p:spTree>
    <p:extLst>
      <p:ext uri="{BB962C8B-B14F-4D97-AF65-F5344CB8AC3E}">
        <p14:creationId xmlns:p14="http://schemas.microsoft.com/office/powerpoint/2010/main" val="19532986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8B9079-ADCE-4DF1-B72F-616A9995C78A}" type="slidenum">
              <a:rPr lang="ar-JO" smtClean="0"/>
              <a:t>2</a:t>
            </a:fld>
            <a:endParaRPr lang="ar-JO"/>
          </a:p>
        </p:txBody>
      </p:sp>
    </p:spTree>
    <p:extLst>
      <p:ext uri="{BB962C8B-B14F-4D97-AF65-F5344CB8AC3E}">
        <p14:creationId xmlns:p14="http://schemas.microsoft.com/office/powerpoint/2010/main" val="15581076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8B9079-ADCE-4DF1-B72F-616A9995C78A}" type="slidenum">
              <a:rPr lang="ar-JO" smtClean="0"/>
              <a:t>3</a:t>
            </a:fld>
            <a:endParaRPr lang="ar-JO"/>
          </a:p>
        </p:txBody>
      </p:sp>
    </p:spTree>
    <p:extLst>
      <p:ext uri="{BB962C8B-B14F-4D97-AF65-F5344CB8AC3E}">
        <p14:creationId xmlns:p14="http://schemas.microsoft.com/office/powerpoint/2010/main" val="5997399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8B9079-ADCE-4DF1-B72F-616A9995C78A}" type="slidenum">
              <a:rPr lang="ar-JO" smtClean="0"/>
              <a:t>4</a:t>
            </a:fld>
            <a:endParaRPr lang="ar-JO"/>
          </a:p>
        </p:txBody>
      </p:sp>
    </p:spTree>
    <p:extLst>
      <p:ext uri="{BB962C8B-B14F-4D97-AF65-F5344CB8AC3E}">
        <p14:creationId xmlns:p14="http://schemas.microsoft.com/office/powerpoint/2010/main" val="19293211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8B9079-ADCE-4DF1-B72F-616A9995C78A}" type="slidenum">
              <a:rPr lang="ar-JO" smtClean="0"/>
              <a:t>5</a:t>
            </a:fld>
            <a:endParaRPr lang="ar-JO"/>
          </a:p>
        </p:txBody>
      </p:sp>
    </p:spTree>
    <p:extLst>
      <p:ext uri="{BB962C8B-B14F-4D97-AF65-F5344CB8AC3E}">
        <p14:creationId xmlns:p14="http://schemas.microsoft.com/office/powerpoint/2010/main" val="33399917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8B9079-ADCE-4DF1-B72F-616A9995C78A}" type="slidenum">
              <a:rPr lang="ar-JO" smtClean="0"/>
              <a:t>6</a:t>
            </a:fld>
            <a:endParaRPr lang="ar-JO"/>
          </a:p>
        </p:txBody>
      </p:sp>
    </p:spTree>
    <p:extLst>
      <p:ext uri="{BB962C8B-B14F-4D97-AF65-F5344CB8AC3E}">
        <p14:creationId xmlns:p14="http://schemas.microsoft.com/office/powerpoint/2010/main" val="774619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8B9079-ADCE-4DF1-B72F-616A9995C78A}" type="slidenum">
              <a:rPr lang="ar-JO" smtClean="0"/>
              <a:t>7</a:t>
            </a:fld>
            <a:endParaRPr lang="ar-JO"/>
          </a:p>
        </p:txBody>
      </p:sp>
    </p:spTree>
    <p:extLst>
      <p:ext uri="{BB962C8B-B14F-4D97-AF65-F5344CB8AC3E}">
        <p14:creationId xmlns:p14="http://schemas.microsoft.com/office/powerpoint/2010/main" val="17720510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8B9079-ADCE-4DF1-B72F-616A9995C78A}" type="slidenum">
              <a:rPr lang="ar-JO" smtClean="0"/>
              <a:t>8</a:t>
            </a:fld>
            <a:endParaRPr lang="ar-JO"/>
          </a:p>
        </p:txBody>
      </p:sp>
    </p:spTree>
    <p:extLst>
      <p:ext uri="{BB962C8B-B14F-4D97-AF65-F5344CB8AC3E}">
        <p14:creationId xmlns:p14="http://schemas.microsoft.com/office/powerpoint/2010/main" val="19532986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8B9079-ADCE-4DF1-B72F-616A9995C78A}" type="slidenum">
              <a:rPr lang="ar-JO" smtClean="0"/>
              <a:t>9</a:t>
            </a:fld>
            <a:endParaRPr lang="ar-JO"/>
          </a:p>
        </p:txBody>
      </p:sp>
    </p:spTree>
    <p:extLst>
      <p:ext uri="{BB962C8B-B14F-4D97-AF65-F5344CB8AC3E}">
        <p14:creationId xmlns:p14="http://schemas.microsoft.com/office/powerpoint/2010/main" val="19532986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 hasCustomPrompt="1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 algn="ctr" rtl="0">
              <a:defRPr b="1"/>
            </a:lvl1pPr>
          </a:lstStyle>
          <a:p>
            <a:r>
              <a:rPr kumimoji="0" lang="en-US" dirty="0" smtClean="0"/>
              <a:t>HTML5 Course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 hasCustomPrompt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dirty="0" smtClean="0"/>
              <a:t>Web Application Course</a:t>
            </a:r>
            <a:endParaRPr kumimoji="0"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411931" y="1526786"/>
            <a:ext cx="2991379" cy="381000"/>
          </a:xfrm>
        </p:spPr>
        <p:txBody>
          <a:bodyPr/>
          <a:lstStyle/>
          <a:p>
            <a:fld id="{02659D03-1BAC-417F-8D33-0645BC391290}" type="datetime8">
              <a:rPr lang="ar-JO" smtClean="0"/>
              <a:t>11 حزيران، 17</a:t>
            </a:fld>
            <a:endParaRPr lang="ar-JO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447314" y="4551714"/>
            <a:ext cx="2917509" cy="384048"/>
          </a:xfrm>
        </p:spPr>
        <p:txBody>
          <a:bodyPr/>
          <a:lstStyle/>
          <a:p>
            <a:r>
              <a:rPr lang="en-US" dirty="0" smtClean="0"/>
              <a:t>Osama </a:t>
            </a:r>
            <a:r>
              <a:rPr lang="en-US" dirty="0" err="1" smtClean="0"/>
              <a:t>Alkhoun</a:t>
            </a:r>
            <a:r>
              <a:rPr lang="en-US" dirty="0" smtClean="0"/>
              <a:t> – Web Application </a:t>
            </a:r>
            <a:endParaRPr lang="ar-JO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A0809B0F-716C-45B4-85DB-AA4F49EF84D8}" type="slidenum">
              <a:rPr lang="ar-JO" smtClean="0"/>
              <a:t>‹#›</a:t>
            </a:fld>
            <a:endParaRPr lang="ar-JO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287D0-32F5-406F-AF09-3F1043E54023}" type="datetime8">
              <a:rPr lang="ar-JO" smtClean="0"/>
              <a:t>11 حزيران، 17</a:t>
            </a:fld>
            <a:endParaRPr lang="ar-J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Osama Alkhoun – Web Application </a:t>
            </a:r>
            <a:endParaRPr lang="ar-J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09B0F-716C-45B4-85DB-AA4F49EF84D8}" type="slidenum">
              <a:rPr lang="ar-JO" smtClean="0"/>
              <a:t>‹#›</a:t>
            </a:fld>
            <a:endParaRPr lang="ar-J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100EF-481E-4F46-99AE-B8E33564CE0D}" type="datetime8">
              <a:rPr lang="ar-JO" smtClean="0"/>
              <a:t>11 حزيران، 17</a:t>
            </a:fld>
            <a:endParaRPr lang="ar-J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Osama Alkhoun – Web Application </a:t>
            </a:r>
            <a:endParaRPr lang="ar-J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09B0F-716C-45B4-85DB-AA4F49EF84D8}" type="slidenum">
              <a:rPr lang="ar-JO" smtClean="0"/>
              <a:t>‹#›</a:t>
            </a:fld>
            <a:endParaRPr lang="ar-J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Osama </a:t>
            </a:r>
            <a:r>
              <a:rPr lang="en-US" dirty="0" err="1" smtClean="0"/>
              <a:t>Alkhoun</a:t>
            </a:r>
            <a:r>
              <a:rPr lang="en-US" dirty="0" smtClean="0"/>
              <a:t> – Web Application </a:t>
            </a:r>
            <a:endParaRPr lang="ar-JO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AB60AA27-D875-45F9-98A6-E2AF10FEC668}" type="datetime8">
              <a:rPr lang="ar-JO" smtClean="0"/>
              <a:t>11 حزيران، 17</a:t>
            </a:fld>
            <a:endParaRPr lang="ar-J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FB7E85C8-8CDF-4CB3-8DCA-93209C4FA4D2}" type="slidenum">
              <a:rPr lang="ar-JO" smtClean="0"/>
              <a:t>‹#›</a:t>
            </a:fld>
            <a:endParaRPr lang="ar-JO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r>
              <a:rPr lang="en-US" smtClean="0"/>
              <a:t>Osama Alkhoun – Web Application </a:t>
            </a:r>
            <a:endParaRPr lang="ar-J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9D778D4E-FC81-4C60-A349-865047431AE2}" type="datetime8">
              <a:rPr lang="ar-JO" smtClean="0"/>
              <a:t>11 حزيران، 17</a:t>
            </a:fld>
            <a:endParaRPr lang="ar-J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r>
              <a:rPr lang="en-US" smtClean="0"/>
              <a:t>Osama Alkhoun – Web Application </a:t>
            </a:r>
            <a:endParaRPr lang="ar-JO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A0809B0F-716C-45B4-85DB-AA4F49EF84D8}" type="slidenum">
              <a:rPr lang="ar-JO" smtClean="0"/>
              <a:t>‹#›</a:t>
            </a:fld>
            <a:endParaRPr lang="ar-JO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1AA8C-9711-4E3C-AD0D-903BF7F0D099}" type="datetime8">
              <a:rPr lang="ar-JO" smtClean="0"/>
              <a:t>11 حزيران، 17</a:t>
            </a:fld>
            <a:endParaRPr lang="ar-J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Osama Alkhoun – Web Application </a:t>
            </a:r>
            <a:endParaRPr lang="ar-J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09B0F-716C-45B4-85DB-AA4F49EF84D8}" type="slidenum">
              <a:rPr lang="ar-JO" smtClean="0"/>
              <a:t>‹#›</a:t>
            </a:fld>
            <a:endParaRPr lang="ar-JO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A12D8-A43E-4DEA-97A7-501A05352BF8}" type="datetime8">
              <a:rPr lang="ar-JO" smtClean="0"/>
              <a:t>11 حزيران، 17</a:t>
            </a:fld>
            <a:endParaRPr lang="ar-J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Osama Alkhoun – Web Application </a:t>
            </a:r>
            <a:endParaRPr lang="ar-J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09B0F-716C-45B4-85DB-AA4F49EF84D8}" type="slidenum">
              <a:rPr lang="ar-JO" smtClean="0"/>
              <a:t>‹#›</a:t>
            </a:fld>
            <a:endParaRPr lang="ar-JO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841F6F5-4FFB-449F-BEA2-D7A6656B1ED5}" type="datetime8">
              <a:rPr lang="ar-JO" smtClean="0"/>
              <a:t>11 حزيران، 17</a:t>
            </a:fld>
            <a:endParaRPr lang="ar-J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A0809B0F-716C-45B4-85DB-AA4F49EF84D8}" type="slidenum">
              <a:rPr lang="ar-JO" smtClean="0"/>
              <a:t>‹#›</a:t>
            </a:fld>
            <a:endParaRPr lang="ar-J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en-US" smtClean="0"/>
              <a:t>Osama Alkhoun – Web Application </a:t>
            </a:r>
            <a:endParaRPr lang="ar-J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D14E7-F189-47B4-929F-E16000B66273}" type="datetime8">
              <a:rPr lang="ar-JO" smtClean="0"/>
              <a:t>11 حزيران، 17</a:t>
            </a:fld>
            <a:endParaRPr lang="ar-J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Osama Alkhoun – Web Application </a:t>
            </a:r>
            <a:endParaRPr lang="ar-J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09B0F-716C-45B4-85DB-AA4F49EF84D8}" type="slidenum">
              <a:rPr lang="ar-JO" smtClean="0"/>
              <a:t>‹#›</a:t>
            </a:fld>
            <a:endParaRPr lang="ar-J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E88B1601-BBEE-44A9-9439-BEC1C391D9D2}" type="datetime8">
              <a:rPr lang="ar-JO" smtClean="0"/>
              <a:t>11 حزيران، 17</a:t>
            </a:fld>
            <a:endParaRPr lang="ar-JO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A0809B0F-716C-45B4-85DB-AA4F49EF84D8}" type="slidenum">
              <a:rPr lang="ar-JO" smtClean="0"/>
              <a:t>‹#›</a:t>
            </a:fld>
            <a:endParaRPr lang="ar-JO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r>
              <a:rPr lang="en-US" smtClean="0"/>
              <a:t>Osama Alkhoun – Web Application </a:t>
            </a:r>
            <a:endParaRPr lang="ar-JO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C05F9B3-2FBE-4CAD-8335-1CD8069C3BCB}" type="datetime8">
              <a:rPr lang="ar-JO" smtClean="0"/>
              <a:t>11 حزيران، 17</a:t>
            </a:fld>
            <a:endParaRPr lang="ar-JO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A0809B0F-716C-45B4-85DB-AA4F49EF84D8}" type="slidenum">
              <a:rPr lang="ar-JO" smtClean="0"/>
              <a:t>‹#›</a:t>
            </a:fld>
            <a:endParaRPr lang="ar-JO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en-US" smtClean="0"/>
              <a:t>Osama Alkhoun – Web Application </a:t>
            </a:r>
            <a:endParaRPr lang="ar-J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en-US" dirty="0" smtClean="0"/>
              <a:t>Osama </a:t>
            </a:r>
            <a:r>
              <a:rPr lang="en-US" dirty="0" err="1" smtClean="0"/>
              <a:t>Alkhoun</a:t>
            </a:r>
            <a:r>
              <a:rPr lang="en-US" dirty="0" smtClean="0"/>
              <a:t> – Web Application </a:t>
            </a:r>
            <a:endParaRPr lang="ar-JO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78FFD3DD-68A0-4429-825F-1EE0D49A79C0}" type="datetime8">
              <a:rPr lang="ar-JO" smtClean="0"/>
              <a:t>11 حزيران، 17</a:t>
            </a:fld>
            <a:endParaRPr lang="ar-J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Osama Alkhoun – Web Application </a:t>
            </a:r>
            <a:endParaRPr lang="ar-JO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4B81B0DA-3743-4A75-A3E8-B1E380CBDC29}" type="slidenum">
              <a:rPr lang="ar-JO" smtClean="0"/>
              <a:t>‹#›</a:t>
            </a:fld>
            <a:endParaRPr lang="ar-JO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rtl="1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r" rtl="1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r" rtl="1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r" rtl="1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r" rtl="1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r" rtl="1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r" rtl="1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r" rtl="1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r" rtl="1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r" rtl="1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35000">
              <a:schemeClr val="accent1">
                <a:tint val="44500"/>
                <a:satMod val="160000"/>
              </a:schemeClr>
            </a:gs>
            <a:gs pos="51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95736" y="404664"/>
            <a:ext cx="6172200" cy="1894362"/>
          </a:xfrm>
        </p:spPr>
        <p:txBody>
          <a:bodyPr>
            <a:normAutofit/>
          </a:bodyPr>
          <a:lstStyle/>
          <a:p>
            <a:r>
              <a:rPr lang="en-US" sz="8000" b="0" dirty="0"/>
              <a:t>HTML5 </a:t>
            </a:r>
            <a:endParaRPr lang="ar-JO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95736" y="3573016"/>
            <a:ext cx="6172200" cy="1371600"/>
          </a:xfrm>
        </p:spPr>
        <p:txBody>
          <a:bodyPr>
            <a:normAutofit/>
          </a:bodyPr>
          <a:lstStyle/>
          <a:p>
            <a:pPr algn="ctr" rtl="0"/>
            <a:r>
              <a:rPr lang="en-US" sz="2800" dirty="0" smtClean="0"/>
              <a:t>Web Application Course</a:t>
            </a:r>
            <a:endParaRPr lang="ar-JO" sz="2800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2195736" y="5085184"/>
            <a:ext cx="6172200" cy="13716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l" rtl="1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None/>
              <a:defRPr kumimoji="0" sz="18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1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1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1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1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1" eaLnBrk="1" latinLnBrk="0" hangingPunct="1">
              <a:spcBef>
                <a:spcPct val="20000"/>
              </a:spcBef>
              <a:buClr>
                <a:schemeClr val="accent1"/>
              </a:buClr>
              <a:buNone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1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1" eaLnBrk="1" latinLnBrk="0" hangingPunct="1">
              <a:spcBef>
                <a:spcPct val="20000"/>
              </a:spcBef>
              <a:buClr>
                <a:schemeClr val="accent2"/>
              </a:buClr>
              <a:buNone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1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en-US" sz="2000" dirty="0" smtClean="0"/>
              <a:t>Instructor: Osama </a:t>
            </a:r>
            <a:r>
              <a:rPr lang="en-US" sz="2000" dirty="0" err="1" smtClean="0"/>
              <a:t>Alkhoun</a:t>
            </a:r>
            <a:endParaRPr lang="ar-JO" sz="2000" dirty="0"/>
          </a:p>
        </p:txBody>
      </p:sp>
    </p:spTree>
    <p:extLst>
      <p:ext uri="{BB962C8B-B14F-4D97-AF65-F5344CB8AC3E}">
        <p14:creationId xmlns:p14="http://schemas.microsoft.com/office/powerpoint/2010/main" val="70919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637112"/>
          </a:xfrm>
        </p:spPr>
        <p:txBody>
          <a:bodyPr>
            <a:normAutofit fontScale="77500" lnSpcReduction="20000"/>
          </a:bodyPr>
          <a:lstStyle/>
          <a:p>
            <a:pPr algn="l" rtl="0">
              <a:lnSpc>
                <a:spcPct val="200000"/>
              </a:lnSpc>
            </a:pPr>
            <a:r>
              <a:rPr lang="en-US" dirty="0" smtClean="0"/>
              <a:t>CSS</a:t>
            </a:r>
          </a:p>
          <a:p>
            <a:pPr lvl="1" algn="l" rtl="0">
              <a:lnSpc>
                <a:spcPct val="200000"/>
              </a:lnSpc>
            </a:pPr>
            <a:r>
              <a:rPr lang="en-US" dirty="0"/>
              <a:t>&lt;style&gt;</a:t>
            </a:r>
            <a:br>
              <a:rPr lang="en-US" dirty="0"/>
            </a:br>
            <a:r>
              <a:rPr lang="en-US" dirty="0" err="1"/>
              <a:t>div.cities</a:t>
            </a:r>
            <a:r>
              <a:rPr lang="en-US" dirty="0"/>
              <a:t> {</a:t>
            </a:r>
            <a:br>
              <a:rPr lang="en-US" dirty="0"/>
            </a:br>
            <a:r>
              <a:rPr lang="en-US" dirty="0"/>
              <a:t>    background-color: black;</a:t>
            </a:r>
            <a:br>
              <a:rPr lang="en-US" dirty="0"/>
            </a:br>
            <a:r>
              <a:rPr lang="en-US" dirty="0"/>
              <a:t>    color: white;</a:t>
            </a:r>
            <a:br>
              <a:rPr lang="en-US" dirty="0"/>
            </a:br>
            <a:r>
              <a:rPr lang="en-US" dirty="0"/>
              <a:t>    margin: 20px 0 20px 0;</a:t>
            </a:r>
            <a:br>
              <a:rPr lang="en-US" dirty="0"/>
            </a:br>
            <a:r>
              <a:rPr lang="en-US" dirty="0"/>
              <a:t>    padding: 20px;</a:t>
            </a:r>
            <a:br>
              <a:rPr lang="en-US" dirty="0"/>
            </a:br>
            <a:r>
              <a:rPr lang="en-US" dirty="0"/>
              <a:t>} </a:t>
            </a:r>
            <a:br>
              <a:rPr lang="en-US" dirty="0"/>
            </a:br>
            <a:r>
              <a:rPr lang="en-US" dirty="0"/>
              <a:t>&lt;/style&gt;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Osama Alkhoun – Web Application </a:t>
            </a:r>
            <a:endParaRPr lang="ar-J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B7E85C8-8CDF-4CB3-8DCA-93209C4FA4D2}" type="slidenum">
              <a:rPr lang="ar-JO" smtClean="0"/>
              <a:t>10</a:t>
            </a:fld>
            <a:endParaRPr lang="ar-JO" dirty="0"/>
          </a:p>
        </p:txBody>
      </p:sp>
    </p:spTree>
    <p:extLst>
      <p:ext uri="{BB962C8B-B14F-4D97-AF65-F5344CB8AC3E}">
        <p14:creationId xmlns:p14="http://schemas.microsoft.com/office/powerpoint/2010/main" val="740509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JO" dirty="0" smtClean="0"/>
              <a:t> </a:t>
            </a: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637112"/>
          </a:xfrm>
        </p:spPr>
        <p:txBody>
          <a:bodyPr>
            <a:normAutofit fontScale="92500"/>
          </a:bodyPr>
          <a:lstStyle/>
          <a:p>
            <a:pPr algn="l" rtl="0">
              <a:lnSpc>
                <a:spcPct val="200000"/>
              </a:lnSpc>
            </a:pPr>
            <a:r>
              <a:rPr lang="en-US" dirty="0"/>
              <a:t>&lt;div class="cities"&gt;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&lt;h2&gt;London&lt;/h2&gt;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&lt;p&gt;London is the capital of England. It is the most populous city in the United Kingdom, with a metropolitan area of over 13 million inhabitants.&lt;/p&gt;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&lt;/div&gt;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Osama Alkhoun – Web Application </a:t>
            </a:r>
            <a:endParaRPr lang="ar-J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B7E85C8-8CDF-4CB3-8DCA-93209C4FA4D2}" type="slidenum">
              <a:rPr lang="ar-JO" smtClean="0"/>
              <a:t>11</a:t>
            </a:fld>
            <a:endParaRPr lang="ar-JO" dirty="0"/>
          </a:p>
        </p:txBody>
      </p:sp>
    </p:spTree>
    <p:extLst>
      <p:ext uri="{BB962C8B-B14F-4D97-AF65-F5344CB8AC3E}">
        <p14:creationId xmlns:p14="http://schemas.microsoft.com/office/powerpoint/2010/main" val="1702572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637112"/>
          </a:xfrm>
        </p:spPr>
        <p:txBody>
          <a:bodyPr>
            <a:normAutofit fontScale="92500" lnSpcReduction="10000"/>
          </a:bodyPr>
          <a:lstStyle/>
          <a:p>
            <a:pPr algn="l" rtl="0">
              <a:lnSpc>
                <a:spcPct val="200000"/>
              </a:lnSpc>
            </a:pPr>
            <a:r>
              <a:rPr lang="en-US" dirty="0"/>
              <a:t>&lt;div class="cities"&gt;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&lt;h2&gt;Tokyo&lt;/h2&gt;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&lt;p&gt;Tokyo is the capital of Japan, the center of the Greater Tokyo Area,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and the most populous metropolitan area in the world.&lt;/p&gt;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&lt;/div&gt;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Osama Alkhoun – Web Application </a:t>
            </a:r>
            <a:endParaRPr lang="ar-J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B7E85C8-8CDF-4CB3-8DCA-93209C4FA4D2}" type="slidenum">
              <a:rPr lang="ar-JO" smtClean="0"/>
              <a:t>12</a:t>
            </a:fld>
            <a:endParaRPr lang="ar-JO" dirty="0"/>
          </a:p>
        </p:txBody>
      </p:sp>
    </p:spTree>
    <p:extLst>
      <p:ext uri="{BB962C8B-B14F-4D97-AF65-F5344CB8AC3E}">
        <p14:creationId xmlns:p14="http://schemas.microsoft.com/office/powerpoint/2010/main" val="1702572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637112"/>
          </a:xfrm>
        </p:spPr>
        <p:txBody>
          <a:bodyPr>
            <a:normAutofit/>
          </a:bodyPr>
          <a:lstStyle/>
          <a:p>
            <a:pPr algn="l" rtl="0">
              <a:lnSpc>
                <a:spcPct val="200000"/>
              </a:lnSpc>
            </a:pPr>
            <a:r>
              <a:rPr lang="en-US" dirty="0"/>
              <a:t>&lt;div class="cities"&gt;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&lt;h2&gt;Paris&lt;/h2&gt;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&lt;p&gt;Paris is the capital and most populous city of France.&lt;/p&gt;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&lt;/div&gt;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Osama Alkhoun – Web Application </a:t>
            </a:r>
            <a:endParaRPr lang="ar-J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B7E85C8-8CDF-4CB3-8DCA-93209C4FA4D2}" type="slidenum">
              <a:rPr lang="ar-JO" smtClean="0"/>
              <a:t>13</a:t>
            </a:fld>
            <a:endParaRPr lang="ar-JO" dirty="0"/>
          </a:p>
        </p:txBody>
      </p:sp>
    </p:spTree>
    <p:extLst>
      <p:ext uri="{BB962C8B-B14F-4D97-AF65-F5344CB8AC3E}">
        <p14:creationId xmlns:p14="http://schemas.microsoft.com/office/powerpoint/2010/main" val="1702572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0" dirty="0"/>
              <a:t>HTML5</a:t>
            </a:r>
            <a:r>
              <a:rPr lang="en-US" sz="4400" b="0" dirty="0"/>
              <a:t> </a:t>
            </a:r>
            <a:endParaRPr lang="ar-JO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rtl="0"/>
            <a:r>
              <a:rPr lang="en-US" sz="2400" dirty="0" smtClean="0"/>
              <a:t>Chapter 13</a:t>
            </a:r>
            <a:endParaRPr lang="ar-JO" sz="2400" dirty="0"/>
          </a:p>
        </p:txBody>
      </p:sp>
    </p:spTree>
    <p:extLst>
      <p:ext uri="{BB962C8B-B14F-4D97-AF65-F5344CB8AC3E}">
        <p14:creationId xmlns:p14="http://schemas.microsoft.com/office/powerpoint/2010/main" val="4206982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 Block and Inline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l" rtl="0">
              <a:lnSpc>
                <a:spcPct val="200000"/>
              </a:lnSpc>
            </a:pPr>
            <a:r>
              <a:rPr lang="en-US" dirty="0"/>
              <a:t>Every HTML element has a default display value depending on what type of element it is. The default display value for most elements is block or inline.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Osama Alkhoun – Web Application </a:t>
            </a:r>
            <a:endParaRPr lang="ar-J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B7E85C8-8CDF-4CB3-8DCA-93209C4FA4D2}" type="slidenum">
              <a:rPr lang="ar-JO" smtClean="0"/>
              <a:t>3</a:t>
            </a:fld>
            <a:endParaRPr lang="ar-JO" dirty="0"/>
          </a:p>
        </p:txBody>
      </p:sp>
    </p:spTree>
    <p:extLst>
      <p:ext uri="{BB962C8B-B14F-4D97-AF65-F5344CB8AC3E}">
        <p14:creationId xmlns:p14="http://schemas.microsoft.com/office/powerpoint/2010/main" val="3483624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Block-level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l" rtl="0">
              <a:lnSpc>
                <a:spcPct val="150000"/>
              </a:lnSpc>
            </a:pPr>
            <a:r>
              <a:rPr lang="en-US" dirty="0"/>
              <a:t>A block-level element always starts on a new line and takes up the full width available (stretches out to the left and right as far as it can</a:t>
            </a:r>
            <a:r>
              <a:rPr lang="en-US" dirty="0" smtClean="0"/>
              <a:t>).</a:t>
            </a:r>
          </a:p>
          <a:p>
            <a:pPr lvl="1" algn="l" rtl="0">
              <a:lnSpc>
                <a:spcPct val="150000"/>
              </a:lnSpc>
            </a:pPr>
            <a:r>
              <a:rPr lang="en-US" dirty="0"/>
              <a:t>The &lt;div&gt; element is a block-level element</a:t>
            </a:r>
            <a:r>
              <a:rPr lang="en-US" dirty="0" smtClean="0"/>
              <a:t>.</a:t>
            </a:r>
          </a:p>
          <a:p>
            <a:pPr algn="l" rtl="0"/>
            <a:r>
              <a:rPr lang="en-US" dirty="0"/>
              <a:t>Examples of block-level elements:</a:t>
            </a:r>
          </a:p>
          <a:p>
            <a:pPr lvl="1" algn="l" rtl="0"/>
            <a:r>
              <a:rPr lang="en-US" dirty="0"/>
              <a:t>&lt;div&gt;</a:t>
            </a:r>
          </a:p>
          <a:p>
            <a:pPr lvl="1" algn="l" rtl="0"/>
            <a:r>
              <a:rPr lang="en-US" dirty="0"/>
              <a:t>&lt;h1&gt; - &lt;h6&gt;</a:t>
            </a:r>
          </a:p>
          <a:p>
            <a:pPr lvl="1" algn="l" rtl="0"/>
            <a:r>
              <a:rPr lang="en-US" dirty="0"/>
              <a:t>&lt;p&gt;</a:t>
            </a:r>
          </a:p>
          <a:p>
            <a:pPr lvl="1" algn="l" rtl="0"/>
            <a:r>
              <a:rPr lang="en-US" dirty="0"/>
              <a:t>&lt;form&gt;</a:t>
            </a:r>
          </a:p>
          <a:p>
            <a:pPr lvl="1" algn="l" rtl="0">
              <a:lnSpc>
                <a:spcPct val="150000"/>
              </a:lnSpc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Osama Alkhoun – Web Application </a:t>
            </a:r>
            <a:endParaRPr lang="ar-J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B7E85C8-8CDF-4CB3-8DCA-93209C4FA4D2}" type="slidenum">
              <a:rPr lang="ar-JO" smtClean="0"/>
              <a:t>4</a:t>
            </a:fld>
            <a:endParaRPr lang="ar-JO" dirty="0"/>
          </a:p>
        </p:txBody>
      </p:sp>
    </p:spTree>
    <p:extLst>
      <p:ext uri="{BB962C8B-B14F-4D97-AF65-F5344CB8AC3E}">
        <p14:creationId xmlns:p14="http://schemas.microsoft.com/office/powerpoint/2010/main" val="1318782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Inline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l" rtl="0">
              <a:lnSpc>
                <a:spcPct val="150000"/>
              </a:lnSpc>
            </a:pPr>
            <a:r>
              <a:rPr lang="en-US" dirty="0"/>
              <a:t>An inline element does not start on a new line and only takes up as much width as necessary.</a:t>
            </a:r>
          </a:p>
          <a:p>
            <a:pPr algn="l" rtl="0">
              <a:lnSpc>
                <a:spcPct val="150000"/>
              </a:lnSpc>
            </a:pPr>
            <a:r>
              <a:rPr lang="en-US" dirty="0"/>
              <a:t>This is </a:t>
            </a:r>
            <a:r>
              <a:rPr lang="en-US" u="sng" dirty="0"/>
              <a:t>an inline &lt;span&gt; element inside</a:t>
            </a:r>
            <a:r>
              <a:rPr lang="en-US" dirty="0"/>
              <a:t> a paragraph</a:t>
            </a:r>
            <a:r>
              <a:rPr lang="en-US" dirty="0" smtClean="0"/>
              <a:t>.</a:t>
            </a:r>
          </a:p>
          <a:p>
            <a:pPr algn="l" rtl="0">
              <a:lnSpc>
                <a:spcPct val="150000"/>
              </a:lnSpc>
            </a:pPr>
            <a:r>
              <a:rPr lang="en-US" dirty="0"/>
              <a:t>Examples of inline elements:</a:t>
            </a:r>
          </a:p>
          <a:p>
            <a:pPr lvl="1" algn="l" rtl="0">
              <a:lnSpc>
                <a:spcPct val="150000"/>
              </a:lnSpc>
            </a:pPr>
            <a:r>
              <a:rPr lang="en-US" dirty="0"/>
              <a:t>&lt;span&gt;</a:t>
            </a:r>
          </a:p>
          <a:p>
            <a:pPr lvl="1" algn="l" rtl="0">
              <a:lnSpc>
                <a:spcPct val="150000"/>
              </a:lnSpc>
            </a:pPr>
            <a:r>
              <a:rPr lang="en-US" dirty="0"/>
              <a:t>&lt;a&gt;</a:t>
            </a:r>
          </a:p>
          <a:p>
            <a:pPr lvl="1" algn="l" rtl="0">
              <a:lnSpc>
                <a:spcPct val="150000"/>
              </a:lnSpc>
            </a:pPr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Osama Alkhoun – Web Application </a:t>
            </a:r>
            <a:endParaRPr lang="ar-J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B7E85C8-8CDF-4CB3-8DCA-93209C4FA4D2}" type="slidenum">
              <a:rPr lang="ar-JO" smtClean="0"/>
              <a:t>5</a:t>
            </a:fld>
            <a:endParaRPr lang="ar-JO" dirty="0"/>
          </a:p>
        </p:txBody>
      </p:sp>
    </p:spTree>
    <p:extLst>
      <p:ext uri="{BB962C8B-B14F-4D97-AF65-F5344CB8AC3E}">
        <p14:creationId xmlns:p14="http://schemas.microsoft.com/office/powerpoint/2010/main" val="3971030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&lt;div&gt; Element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algn="l" rtl="0">
              <a:lnSpc>
                <a:spcPct val="150000"/>
              </a:lnSpc>
            </a:pPr>
            <a:r>
              <a:rPr lang="en-US" dirty="0"/>
              <a:t>The &lt;div&gt; element is often used as a container for other HTML elements.</a:t>
            </a:r>
          </a:p>
          <a:p>
            <a:pPr algn="l" rtl="0">
              <a:lnSpc>
                <a:spcPct val="150000"/>
              </a:lnSpc>
            </a:pPr>
            <a:r>
              <a:rPr lang="en-US" dirty="0"/>
              <a:t>The &lt;div&gt; element has no required attributes, but both </a:t>
            </a:r>
            <a:r>
              <a:rPr lang="en-US" b="1" dirty="0"/>
              <a:t>style</a:t>
            </a:r>
            <a:r>
              <a:rPr lang="en-US" dirty="0"/>
              <a:t> and </a:t>
            </a:r>
            <a:r>
              <a:rPr lang="en-US" b="1" dirty="0"/>
              <a:t>class</a:t>
            </a:r>
            <a:r>
              <a:rPr lang="en-US" dirty="0"/>
              <a:t> are common.</a:t>
            </a:r>
          </a:p>
          <a:p>
            <a:pPr algn="l" rtl="0">
              <a:lnSpc>
                <a:spcPct val="150000"/>
              </a:lnSpc>
            </a:pPr>
            <a:r>
              <a:rPr lang="en-US" dirty="0"/>
              <a:t>When used together with CSS, the &lt;div&gt; element can be used to style blocks of content</a:t>
            </a:r>
            <a:r>
              <a:rPr lang="en-US" dirty="0" smtClean="0"/>
              <a:t>:</a:t>
            </a:r>
          </a:p>
          <a:p>
            <a:pPr lvl="1" algn="l" rtl="0">
              <a:lnSpc>
                <a:spcPct val="150000"/>
              </a:lnSpc>
            </a:pPr>
            <a:r>
              <a:rPr lang="en-US" dirty="0"/>
              <a:t>&lt;div style="background-color:black;color:white;padding:20px;"&gt;</a:t>
            </a:r>
            <a:br>
              <a:rPr lang="en-US" dirty="0"/>
            </a:br>
            <a:r>
              <a:rPr lang="en-US" dirty="0"/>
              <a:t>  &lt;h2&gt;London&lt;/h2&gt;</a:t>
            </a:r>
            <a:br>
              <a:rPr lang="en-US" dirty="0"/>
            </a:br>
            <a:r>
              <a:rPr lang="en-US" dirty="0"/>
              <a:t>  </a:t>
            </a:r>
            <a:r>
              <a:rPr lang="en-US" dirty="0" smtClean="0"/>
              <a:t>&lt;p&gt;It </a:t>
            </a:r>
            <a:r>
              <a:rPr lang="en-US" dirty="0"/>
              <a:t>is the most populous </a:t>
            </a:r>
            <a:r>
              <a:rPr lang="en-US" dirty="0" smtClean="0"/>
              <a:t>&lt;/</a:t>
            </a:r>
            <a:r>
              <a:rPr lang="en-US" dirty="0"/>
              <a:t>p&gt;</a:t>
            </a:r>
            <a:br>
              <a:rPr lang="en-US" dirty="0"/>
            </a:br>
            <a:r>
              <a:rPr lang="en-US" dirty="0"/>
              <a:t>&lt;/div&gt;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Osama Alkhoun – Web Application </a:t>
            </a:r>
            <a:endParaRPr lang="ar-J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B7E85C8-8CDF-4CB3-8DCA-93209C4FA4D2}" type="slidenum">
              <a:rPr lang="ar-JO" smtClean="0"/>
              <a:t>6</a:t>
            </a:fld>
            <a:endParaRPr lang="ar-JO" dirty="0"/>
          </a:p>
        </p:txBody>
      </p:sp>
    </p:spTree>
    <p:extLst>
      <p:ext uri="{BB962C8B-B14F-4D97-AF65-F5344CB8AC3E}">
        <p14:creationId xmlns:p14="http://schemas.microsoft.com/office/powerpoint/2010/main" val="2281609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&lt;span&gt; Element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algn="l" rtl="0">
              <a:lnSpc>
                <a:spcPct val="150000"/>
              </a:lnSpc>
            </a:pPr>
            <a:r>
              <a:rPr lang="en-US" dirty="0"/>
              <a:t>The &lt;span&gt; element is often used as a container for some text.</a:t>
            </a:r>
          </a:p>
          <a:p>
            <a:pPr algn="l" rtl="0">
              <a:lnSpc>
                <a:spcPct val="150000"/>
              </a:lnSpc>
            </a:pPr>
            <a:r>
              <a:rPr lang="en-US" dirty="0"/>
              <a:t>The &lt;span&gt; element has no required attributes, but both </a:t>
            </a:r>
            <a:r>
              <a:rPr lang="en-US" b="1" dirty="0"/>
              <a:t>style</a:t>
            </a:r>
            <a:r>
              <a:rPr lang="en-US" dirty="0"/>
              <a:t> and </a:t>
            </a:r>
            <a:r>
              <a:rPr lang="en-US" b="1" dirty="0"/>
              <a:t>class</a:t>
            </a:r>
            <a:r>
              <a:rPr lang="en-US" dirty="0"/>
              <a:t> are common.</a:t>
            </a:r>
          </a:p>
          <a:p>
            <a:pPr algn="l" rtl="0">
              <a:lnSpc>
                <a:spcPct val="150000"/>
              </a:lnSpc>
            </a:pPr>
            <a:r>
              <a:rPr lang="en-US" dirty="0"/>
              <a:t>When used together with CSS, the &lt;span&gt; element can be used to style parts of the text</a:t>
            </a:r>
            <a:r>
              <a:rPr lang="en-US" dirty="0" smtClean="0"/>
              <a:t>:</a:t>
            </a:r>
          </a:p>
          <a:p>
            <a:pPr algn="l" rtl="0">
              <a:lnSpc>
                <a:spcPct val="150000"/>
              </a:lnSpc>
            </a:pPr>
            <a:r>
              <a:rPr lang="en-US" dirty="0" smtClean="0"/>
              <a:t>Example</a:t>
            </a:r>
          </a:p>
          <a:p>
            <a:pPr lvl="1" algn="l" rtl="0">
              <a:lnSpc>
                <a:spcPct val="150000"/>
              </a:lnSpc>
            </a:pPr>
            <a:r>
              <a:rPr lang="en-US" dirty="0"/>
              <a:t>&lt;h1&gt;My &lt;span style="</a:t>
            </a:r>
            <a:r>
              <a:rPr lang="en-US" dirty="0" err="1"/>
              <a:t>color:red</a:t>
            </a:r>
            <a:r>
              <a:rPr lang="en-US" dirty="0"/>
              <a:t>"&gt;Important&lt;/span&gt; Heading&lt;/h1&gt;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Osama Alkhoun – Web Application </a:t>
            </a:r>
            <a:endParaRPr lang="ar-J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B7E85C8-8CDF-4CB3-8DCA-93209C4FA4D2}" type="slidenum">
              <a:rPr lang="ar-JO" smtClean="0"/>
              <a:t>7</a:t>
            </a:fld>
            <a:endParaRPr lang="ar-JO" dirty="0"/>
          </a:p>
        </p:txBody>
      </p:sp>
    </p:spTree>
    <p:extLst>
      <p:ext uri="{BB962C8B-B14F-4D97-AF65-F5344CB8AC3E}">
        <p14:creationId xmlns:p14="http://schemas.microsoft.com/office/powerpoint/2010/main" val="4628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Grouping Tags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637112"/>
          </a:xfrm>
        </p:spPr>
        <p:txBody>
          <a:bodyPr>
            <a:normAutofit/>
          </a:bodyPr>
          <a:lstStyle/>
          <a:p>
            <a:pPr algn="l" rtl="0">
              <a:lnSpc>
                <a:spcPct val="200000"/>
              </a:lnSpc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Osama Alkhoun – Web Application </a:t>
            </a:r>
            <a:endParaRPr lang="ar-J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B7E85C8-8CDF-4CB3-8DCA-93209C4FA4D2}" type="slidenum">
              <a:rPr lang="ar-JO" smtClean="0"/>
              <a:t>8</a:t>
            </a:fld>
            <a:endParaRPr lang="ar-JO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2860976"/>
              </p:ext>
            </p:extLst>
          </p:nvPr>
        </p:nvGraphicFramePr>
        <p:xfrm>
          <a:off x="457200" y="2564903"/>
          <a:ext cx="7467600" cy="3024337"/>
        </p:xfrm>
        <a:graphic>
          <a:graphicData uri="http://schemas.openxmlformats.org/drawingml/2006/table">
            <a:tbl>
              <a:tblPr/>
              <a:tblGrid>
                <a:gridCol w="3733800"/>
                <a:gridCol w="3733800"/>
              </a:tblGrid>
              <a:tr h="703499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Tag</a:t>
                      </a:r>
                    </a:p>
                  </a:txBody>
                  <a:tcPr marL="131588" marR="65794" marT="65794" marB="6579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Description</a:t>
                      </a:r>
                    </a:p>
                  </a:txBody>
                  <a:tcPr marL="65794" marR="65794" marT="65794" marB="6579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160419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&lt;div&gt;</a:t>
                      </a:r>
                    </a:p>
                  </a:txBody>
                  <a:tcPr marL="131588" marR="65794" marT="65794" marB="6579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Defines a section in a document (block-level)</a:t>
                      </a:r>
                    </a:p>
                  </a:txBody>
                  <a:tcPr marL="65794" marR="65794" marT="65794" marB="6579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1160419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&lt;span&gt;</a:t>
                      </a:r>
                    </a:p>
                  </a:txBody>
                  <a:tcPr marL="131588" marR="65794" marT="65794" marB="6579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Defines a section in a document (inline)</a:t>
                      </a:r>
                    </a:p>
                  </a:txBody>
                  <a:tcPr marL="65794" marR="65794" marT="65794" marB="6579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5242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 The class Attribute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637112"/>
          </a:xfrm>
        </p:spPr>
        <p:txBody>
          <a:bodyPr>
            <a:normAutofit/>
          </a:bodyPr>
          <a:lstStyle/>
          <a:p>
            <a:pPr algn="l" rtl="0">
              <a:lnSpc>
                <a:spcPct val="200000"/>
              </a:lnSpc>
            </a:pPr>
            <a:r>
              <a:rPr lang="en-US" dirty="0"/>
              <a:t>Using The class Attribute</a:t>
            </a:r>
          </a:p>
          <a:p>
            <a:pPr lvl="1" algn="l" rtl="0">
              <a:lnSpc>
                <a:spcPct val="200000"/>
              </a:lnSpc>
            </a:pPr>
            <a:r>
              <a:rPr lang="en-US" dirty="0"/>
              <a:t>The HTML class attribute makes it possible to define equal styles for elements with the same class name.</a:t>
            </a:r>
          </a:p>
          <a:p>
            <a:pPr lvl="1" algn="l" rtl="0">
              <a:lnSpc>
                <a:spcPct val="200000"/>
              </a:lnSpc>
            </a:pPr>
            <a:r>
              <a:rPr lang="en-US" dirty="0"/>
              <a:t>Here we have three &lt;div&gt; elements that point to the same class name:</a:t>
            </a:r>
          </a:p>
          <a:p>
            <a:pPr algn="l" rtl="0">
              <a:lnSpc>
                <a:spcPct val="200000"/>
              </a:lnSpc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Osama Alkhoun – Web Application </a:t>
            </a:r>
            <a:endParaRPr lang="ar-J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B7E85C8-8CDF-4CB3-8DCA-93209C4FA4D2}" type="slidenum">
              <a:rPr lang="ar-JO" smtClean="0"/>
              <a:t>9</a:t>
            </a:fld>
            <a:endParaRPr lang="ar-JO" dirty="0"/>
          </a:p>
        </p:txBody>
      </p:sp>
    </p:spTree>
    <p:extLst>
      <p:ext uri="{BB962C8B-B14F-4D97-AF65-F5344CB8AC3E}">
        <p14:creationId xmlns:p14="http://schemas.microsoft.com/office/powerpoint/2010/main" val="3596237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276</TotalTime>
  <Words>356</Words>
  <Application>Microsoft Office PowerPoint</Application>
  <PresentationFormat>On-screen Show (4:3)</PresentationFormat>
  <Paragraphs>88</Paragraphs>
  <Slides>13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Oriel</vt:lpstr>
      <vt:lpstr>HTML5 </vt:lpstr>
      <vt:lpstr>HTML5 </vt:lpstr>
      <vt:lpstr>HTML Block and Inline Elements</vt:lpstr>
      <vt:lpstr>Block-level Elements</vt:lpstr>
      <vt:lpstr>Inline Elements</vt:lpstr>
      <vt:lpstr>The &lt;div&gt; Element</vt:lpstr>
      <vt:lpstr>The &lt;span&gt; Element</vt:lpstr>
      <vt:lpstr>HTML Grouping Tags</vt:lpstr>
      <vt:lpstr>HTML The class Attribute</vt:lpstr>
      <vt:lpstr>Example</vt:lpstr>
      <vt:lpstr> Example</vt:lpstr>
      <vt:lpstr>Example</vt:lpstr>
      <vt:lpstr>Example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HTML5 </dc:title>
  <dc:creator>Admin</dc:creator>
  <cp:lastModifiedBy>Admin</cp:lastModifiedBy>
  <cp:revision>35</cp:revision>
  <dcterms:created xsi:type="dcterms:W3CDTF">2017-05-30T23:53:11Z</dcterms:created>
  <dcterms:modified xsi:type="dcterms:W3CDTF">2017-06-11T09:29:32Z</dcterms:modified>
</cp:coreProperties>
</file>