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42"/>
  </p:notesMasterIdLst>
  <p:handoutMasterIdLst>
    <p:handoutMasterId r:id="rId43"/>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93" r:id="rId14"/>
    <p:sldId id="294" r:id="rId15"/>
    <p:sldId id="295" r:id="rId16"/>
    <p:sldId id="296"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1" r:id="rId39"/>
    <p:sldId id="290" r:id="rId40"/>
    <p:sldId id="292" r:id="rId41"/>
  </p:sldIdLst>
  <p:sldSz cx="9144000" cy="6858000" type="screen4x3"/>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pPr algn="l" rtl="0"/>
            <a:r>
              <a:rPr lang="ar-JO" dirty="0" smtClean="0"/>
              <a:t>00962-796484613</a:t>
            </a:r>
            <a:r>
              <a:rPr lang="en-US" dirty="0" smtClean="0"/>
              <a:t>, 00962-785764063</a:t>
            </a:r>
            <a:endParaRPr lang="ar-JO" dirty="0"/>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D00E50BE-2C91-4CC4-9781-5A1084D18765}" type="datetimeFigureOut">
              <a:rPr lang="ar-JO" smtClean="0"/>
              <a:t>06/09/1438</a:t>
            </a:fld>
            <a:endParaRPr lang="ar-JO"/>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r>
              <a:rPr lang="en-US" dirty="0"/>
              <a:t>Osama </a:t>
            </a:r>
            <a:r>
              <a:rPr lang="en-US" dirty="0" err="1"/>
              <a:t>Alkhoun</a:t>
            </a:r>
            <a:r>
              <a:rPr lang="en-US" dirty="0"/>
              <a:t> – Web Application </a:t>
            </a:r>
            <a:endParaRPr lang="ar-JO" dirty="0"/>
          </a:p>
          <a:p>
            <a:endParaRPr lang="ar-JO" dirty="0"/>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3E753376-94DE-4DDE-9B98-C25697A3EFB7}" type="slidenum">
              <a:rPr lang="ar-JO" smtClean="0"/>
              <a:t>‹#›</a:t>
            </a:fld>
            <a:endParaRPr lang="ar-JO"/>
          </a:p>
        </p:txBody>
      </p:sp>
    </p:spTree>
    <p:extLst>
      <p:ext uri="{BB962C8B-B14F-4D97-AF65-F5344CB8AC3E}">
        <p14:creationId xmlns:p14="http://schemas.microsoft.com/office/powerpoint/2010/main" val="1517379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JO"/>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705EECD-7E7B-46CB-B07B-6F3DD9E35785}" type="datetimeFigureOut">
              <a:rPr lang="ar-JO" smtClean="0"/>
              <a:t>06/09/1438</a:t>
            </a:fld>
            <a:endParaRPr lang="ar-J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J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JO"/>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08B9079-ADCE-4DF1-B72F-616A9995C78A}" type="slidenum">
              <a:rPr lang="ar-JO" smtClean="0"/>
              <a:t>‹#›</a:t>
            </a:fld>
            <a:endParaRPr lang="ar-JO"/>
          </a:p>
        </p:txBody>
      </p:sp>
    </p:spTree>
    <p:extLst>
      <p:ext uri="{BB962C8B-B14F-4D97-AF65-F5344CB8AC3E}">
        <p14:creationId xmlns:p14="http://schemas.microsoft.com/office/powerpoint/2010/main" val="111322780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1</a:t>
            </a:fld>
            <a:endParaRPr lang="ar-JO"/>
          </a:p>
        </p:txBody>
      </p:sp>
    </p:spTree>
    <p:extLst>
      <p:ext uri="{BB962C8B-B14F-4D97-AF65-F5344CB8AC3E}">
        <p14:creationId xmlns:p14="http://schemas.microsoft.com/office/powerpoint/2010/main" val="1651575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10</a:t>
            </a:fld>
            <a:endParaRPr lang="ar-JO"/>
          </a:p>
        </p:txBody>
      </p:sp>
    </p:spTree>
    <p:extLst>
      <p:ext uri="{BB962C8B-B14F-4D97-AF65-F5344CB8AC3E}">
        <p14:creationId xmlns:p14="http://schemas.microsoft.com/office/powerpoint/2010/main" val="389926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11</a:t>
            </a:fld>
            <a:endParaRPr lang="ar-JO"/>
          </a:p>
        </p:txBody>
      </p:sp>
    </p:spTree>
    <p:extLst>
      <p:ext uri="{BB962C8B-B14F-4D97-AF65-F5344CB8AC3E}">
        <p14:creationId xmlns:p14="http://schemas.microsoft.com/office/powerpoint/2010/main" val="918572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12</a:t>
            </a:fld>
            <a:endParaRPr lang="ar-JO"/>
          </a:p>
        </p:txBody>
      </p:sp>
    </p:spTree>
    <p:extLst>
      <p:ext uri="{BB962C8B-B14F-4D97-AF65-F5344CB8AC3E}">
        <p14:creationId xmlns:p14="http://schemas.microsoft.com/office/powerpoint/2010/main" val="375996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17</a:t>
            </a:fld>
            <a:endParaRPr lang="ar-JO"/>
          </a:p>
        </p:txBody>
      </p:sp>
    </p:spTree>
    <p:extLst>
      <p:ext uri="{BB962C8B-B14F-4D97-AF65-F5344CB8AC3E}">
        <p14:creationId xmlns:p14="http://schemas.microsoft.com/office/powerpoint/2010/main" val="1001780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18</a:t>
            </a:fld>
            <a:endParaRPr lang="ar-JO"/>
          </a:p>
        </p:txBody>
      </p:sp>
    </p:spTree>
    <p:extLst>
      <p:ext uri="{BB962C8B-B14F-4D97-AF65-F5344CB8AC3E}">
        <p14:creationId xmlns:p14="http://schemas.microsoft.com/office/powerpoint/2010/main" val="2060676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19</a:t>
            </a:fld>
            <a:endParaRPr lang="ar-JO"/>
          </a:p>
        </p:txBody>
      </p:sp>
    </p:spTree>
    <p:extLst>
      <p:ext uri="{BB962C8B-B14F-4D97-AF65-F5344CB8AC3E}">
        <p14:creationId xmlns:p14="http://schemas.microsoft.com/office/powerpoint/2010/main" val="2628083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20</a:t>
            </a:fld>
            <a:endParaRPr lang="ar-JO"/>
          </a:p>
        </p:txBody>
      </p:sp>
    </p:spTree>
    <p:extLst>
      <p:ext uri="{BB962C8B-B14F-4D97-AF65-F5344CB8AC3E}">
        <p14:creationId xmlns:p14="http://schemas.microsoft.com/office/powerpoint/2010/main" val="1406219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21</a:t>
            </a:fld>
            <a:endParaRPr lang="ar-JO"/>
          </a:p>
        </p:txBody>
      </p:sp>
    </p:spTree>
    <p:extLst>
      <p:ext uri="{BB962C8B-B14F-4D97-AF65-F5344CB8AC3E}">
        <p14:creationId xmlns:p14="http://schemas.microsoft.com/office/powerpoint/2010/main" val="1255261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22</a:t>
            </a:fld>
            <a:endParaRPr lang="ar-JO"/>
          </a:p>
        </p:txBody>
      </p:sp>
    </p:spTree>
    <p:extLst>
      <p:ext uri="{BB962C8B-B14F-4D97-AF65-F5344CB8AC3E}">
        <p14:creationId xmlns:p14="http://schemas.microsoft.com/office/powerpoint/2010/main" val="1645376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HTML elements with no content are called empty elements. Empty elements do not have an end tag, such as the &lt;</a:t>
            </a:r>
            <a:r>
              <a:rPr lang="en-US" sz="1200" b="0" i="0" kern="1200" dirty="0" err="1" smtClean="0">
                <a:solidFill>
                  <a:schemeClr val="tx1"/>
                </a:solidFill>
                <a:effectLst/>
                <a:latin typeface="+mn-lt"/>
                <a:ea typeface="+mn-ea"/>
                <a:cs typeface="+mn-cs"/>
              </a:rPr>
              <a:t>br</a:t>
            </a:r>
            <a:r>
              <a:rPr lang="en-US" sz="1200" b="0" i="0" kern="1200" dirty="0" smtClean="0">
                <a:solidFill>
                  <a:schemeClr val="tx1"/>
                </a:solidFill>
                <a:effectLst/>
                <a:latin typeface="+mn-lt"/>
                <a:ea typeface="+mn-ea"/>
                <a:cs typeface="+mn-cs"/>
              </a:rPr>
              <a:t>&gt; element (which indicates a line break).</a:t>
            </a:r>
            <a:endParaRPr lang="ar-JO" dirty="0"/>
          </a:p>
        </p:txBody>
      </p:sp>
      <p:sp>
        <p:nvSpPr>
          <p:cNvPr id="4" name="Slide Number Placeholder 3"/>
          <p:cNvSpPr>
            <a:spLocks noGrp="1"/>
          </p:cNvSpPr>
          <p:nvPr>
            <p:ph type="sldNum" sz="quarter" idx="10"/>
          </p:nvPr>
        </p:nvSpPr>
        <p:spPr/>
        <p:txBody>
          <a:bodyPr/>
          <a:lstStyle/>
          <a:p>
            <a:fld id="{308B9079-ADCE-4DF1-B72F-616A9995C78A}" type="slidenum">
              <a:rPr lang="ar-JO" smtClean="0"/>
              <a:t>23</a:t>
            </a:fld>
            <a:endParaRPr lang="ar-JO"/>
          </a:p>
        </p:txBody>
      </p:sp>
    </p:spTree>
    <p:extLst>
      <p:ext uri="{BB962C8B-B14F-4D97-AF65-F5344CB8AC3E}">
        <p14:creationId xmlns:p14="http://schemas.microsoft.com/office/powerpoint/2010/main" val="45064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2</a:t>
            </a:fld>
            <a:endParaRPr lang="ar-JO"/>
          </a:p>
        </p:txBody>
      </p:sp>
    </p:spTree>
    <p:extLst>
      <p:ext uri="{BB962C8B-B14F-4D97-AF65-F5344CB8AC3E}">
        <p14:creationId xmlns:p14="http://schemas.microsoft.com/office/powerpoint/2010/main" val="1558107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24</a:t>
            </a:fld>
            <a:endParaRPr lang="ar-JO"/>
          </a:p>
        </p:txBody>
      </p:sp>
    </p:spTree>
    <p:extLst>
      <p:ext uri="{BB962C8B-B14F-4D97-AF65-F5344CB8AC3E}">
        <p14:creationId xmlns:p14="http://schemas.microsoft.com/office/powerpoint/2010/main" val="256677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3</a:t>
            </a:fld>
            <a:endParaRPr lang="ar-JO"/>
          </a:p>
        </p:txBody>
      </p:sp>
    </p:spTree>
    <p:extLst>
      <p:ext uri="{BB962C8B-B14F-4D97-AF65-F5344CB8AC3E}">
        <p14:creationId xmlns:p14="http://schemas.microsoft.com/office/powerpoint/2010/main" val="59973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4</a:t>
            </a:fld>
            <a:endParaRPr lang="ar-JO"/>
          </a:p>
        </p:txBody>
      </p:sp>
    </p:spTree>
    <p:extLst>
      <p:ext uri="{BB962C8B-B14F-4D97-AF65-F5344CB8AC3E}">
        <p14:creationId xmlns:p14="http://schemas.microsoft.com/office/powerpoint/2010/main" val="1929321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5</a:t>
            </a:fld>
            <a:endParaRPr lang="ar-JO"/>
          </a:p>
        </p:txBody>
      </p:sp>
    </p:spTree>
    <p:extLst>
      <p:ext uri="{BB962C8B-B14F-4D97-AF65-F5344CB8AC3E}">
        <p14:creationId xmlns:p14="http://schemas.microsoft.com/office/powerpoint/2010/main" val="333999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6</a:t>
            </a:fld>
            <a:endParaRPr lang="ar-JO"/>
          </a:p>
        </p:txBody>
      </p:sp>
    </p:spTree>
    <p:extLst>
      <p:ext uri="{BB962C8B-B14F-4D97-AF65-F5344CB8AC3E}">
        <p14:creationId xmlns:p14="http://schemas.microsoft.com/office/powerpoint/2010/main" val="7746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7</a:t>
            </a:fld>
            <a:endParaRPr lang="ar-JO"/>
          </a:p>
        </p:txBody>
      </p:sp>
    </p:spTree>
    <p:extLst>
      <p:ext uri="{BB962C8B-B14F-4D97-AF65-F5344CB8AC3E}">
        <p14:creationId xmlns:p14="http://schemas.microsoft.com/office/powerpoint/2010/main" val="1772051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8</a:t>
            </a:fld>
            <a:endParaRPr lang="ar-JO"/>
          </a:p>
        </p:txBody>
      </p:sp>
    </p:spTree>
    <p:extLst>
      <p:ext uri="{BB962C8B-B14F-4D97-AF65-F5344CB8AC3E}">
        <p14:creationId xmlns:p14="http://schemas.microsoft.com/office/powerpoint/2010/main" val="195329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9079-ADCE-4DF1-B72F-616A9995C78A}" type="slidenum">
              <a:rPr lang="ar-JO" smtClean="0"/>
              <a:t>9</a:t>
            </a:fld>
            <a:endParaRPr lang="ar-JO"/>
          </a:p>
        </p:txBody>
      </p:sp>
    </p:spTree>
    <p:extLst>
      <p:ext uri="{BB962C8B-B14F-4D97-AF65-F5344CB8AC3E}">
        <p14:creationId xmlns:p14="http://schemas.microsoft.com/office/powerpoint/2010/main" val="290124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2286000" y="3124200"/>
            <a:ext cx="6172200" cy="1894362"/>
          </a:xfrm>
        </p:spPr>
        <p:txBody>
          <a:bodyPr/>
          <a:lstStyle>
            <a:lvl1pPr algn="ctr" rtl="0">
              <a:defRPr b="1"/>
            </a:lvl1pPr>
          </a:lstStyle>
          <a:p>
            <a:r>
              <a:rPr kumimoji="0" lang="en-US" dirty="0" smtClean="0"/>
              <a:t>HTML5 Course</a:t>
            </a:r>
            <a:endParaRPr kumimoji="0" lang="en-US" dirty="0"/>
          </a:p>
        </p:txBody>
      </p:sp>
      <p:sp>
        <p:nvSpPr>
          <p:cNvPr id="9" name="Subtitle 8"/>
          <p:cNvSpPr>
            <a:spLocks noGrp="1"/>
          </p:cNvSpPr>
          <p:nvPr>
            <p:ph type="subTitle" idx="1" hasCustomPrompt="1"/>
          </p:nvPr>
        </p:nvSpPr>
        <p:spPr>
          <a:xfrm>
            <a:off x="2286000" y="5003322"/>
            <a:ext cx="6172200" cy="1371600"/>
          </a:xfrm>
        </p:spPr>
        <p:txBody>
          <a:bodyPr/>
          <a:lstStyle>
            <a:lvl1pPr marL="0" indent="0" algn="l">
              <a:buNone/>
              <a:defRPr sz="1800" b="1"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Web Application Course</a:t>
            </a:r>
            <a:endParaRPr kumimoji="0" lang="en-US" dirty="0"/>
          </a:p>
        </p:txBody>
      </p:sp>
      <p:sp>
        <p:nvSpPr>
          <p:cNvPr id="28" name="Date Placeholder 27"/>
          <p:cNvSpPr>
            <a:spLocks noGrp="1"/>
          </p:cNvSpPr>
          <p:nvPr>
            <p:ph type="dt" sz="half" idx="10"/>
          </p:nvPr>
        </p:nvSpPr>
        <p:spPr bwMode="auto">
          <a:xfrm rot="5400000">
            <a:off x="7411931" y="1526786"/>
            <a:ext cx="2991379" cy="381000"/>
          </a:xfrm>
        </p:spPr>
        <p:txBody>
          <a:bodyPr/>
          <a:lstStyle/>
          <a:p>
            <a:fld id="{02659D03-1BAC-417F-8D33-0645BC391290}" type="datetime8">
              <a:rPr lang="ar-JO" smtClean="0"/>
              <a:t>31 أيار، 17</a:t>
            </a:fld>
            <a:endParaRPr lang="ar-JO" dirty="0"/>
          </a:p>
        </p:txBody>
      </p:sp>
      <p:sp>
        <p:nvSpPr>
          <p:cNvPr id="17" name="Footer Placeholder 16"/>
          <p:cNvSpPr>
            <a:spLocks noGrp="1"/>
          </p:cNvSpPr>
          <p:nvPr>
            <p:ph type="ftr" sz="quarter" idx="11"/>
          </p:nvPr>
        </p:nvSpPr>
        <p:spPr bwMode="auto">
          <a:xfrm rot="5400000">
            <a:off x="7447314" y="4551714"/>
            <a:ext cx="2917509" cy="384048"/>
          </a:xfrm>
        </p:spPr>
        <p:txBody>
          <a:bodyPr/>
          <a:lstStyle/>
          <a:p>
            <a:r>
              <a:rPr lang="en-US" dirty="0" smtClean="0"/>
              <a:t>Osama </a:t>
            </a:r>
            <a:r>
              <a:rPr lang="en-US" dirty="0" err="1" smtClean="0"/>
              <a:t>Alkhoun</a:t>
            </a:r>
            <a:r>
              <a:rPr lang="en-US" dirty="0" smtClean="0"/>
              <a:t> – Web Application </a:t>
            </a:r>
            <a:endParaRPr lang="ar-JO"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0809B0F-716C-45B4-85DB-AA4F49EF84D8}" type="slidenum">
              <a:rPr lang="ar-JO" smtClean="0"/>
              <a:t>‹#›</a:t>
            </a:fld>
            <a:endParaRPr lang="ar-JO"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287D0-32F5-406F-AF09-3F1043E54023}" type="datetime8">
              <a:rPr lang="ar-JO" smtClean="0"/>
              <a:t>31 أيار، 17</a:t>
            </a:fld>
            <a:endParaRPr lang="ar-JO"/>
          </a:p>
        </p:txBody>
      </p:sp>
      <p:sp>
        <p:nvSpPr>
          <p:cNvPr id="5" name="Footer Placeholder 4"/>
          <p:cNvSpPr>
            <a:spLocks noGrp="1"/>
          </p:cNvSpPr>
          <p:nvPr>
            <p:ph type="ftr" sz="quarter" idx="11"/>
          </p:nvPr>
        </p:nvSpPr>
        <p:spPr/>
        <p:txBody>
          <a:bodyPr/>
          <a:lstStyle/>
          <a:p>
            <a:r>
              <a:rPr lang="en-US" smtClean="0"/>
              <a:t>Osama Alkhoun – Web Application </a:t>
            </a:r>
            <a:endParaRPr lang="ar-JO"/>
          </a:p>
        </p:txBody>
      </p:sp>
      <p:sp>
        <p:nvSpPr>
          <p:cNvPr id="6" name="Slide Number Placeholder 5"/>
          <p:cNvSpPr>
            <a:spLocks noGrp="1"/>
          </p:cNvSpPr>
          <p:nvPr>
            <p:ph type="sldNum" sz="quarter" idx="12"/>
          </p:nvPr>
        </p:nvSpPr>
        <p:spPr/>
        <p:txBody>
          <a:bodyPr/>
          <a:lstStyle/>
          <a:p>
            <a:fld id="{A0809B0F-716C-45B4-85DB-AA4F49EF84D8}" type="slidenum">
              <a:rPr lang="ar-JO" smtClean="0"/>
              <a:t>‹#›</a:t>
            </a:fld>
            <a:endParaRPr lang="ar-J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100EF-481E-4F46-99AE-B8E33564CE0D}" type="datetime8">
              <a:rPr lang="ar-JO" smtClean="0"/>
              <a:t>31 أيار، 17</a:t>
            </a:fld>
            <a:endParaRPr lang="ar-JO"/>
          </a:p>
        </p:txBody>
      </p:sp>
      <p:sp>
        <p:nvSpPr>
          <p:cNvPr id="5" name="Footer Placeholder 4"/>
          <p:cNvSpPr>
            <a:spLocks noGrp="1"/>
          </p:cNvSpPr>
          <p:nvPr>
            <p:ph type="ftr" sz="quarter" idx="11"/>
          </p:nvPr>
        </p:nvSpPr>
        <p:spPr/>
        <p:txBody>
          <a:bodyPr/>
          <a:lstStyle/>
          <a:p>
            <a:r>
              <a:rPr lang="en-US" smtClean="0"/>
              <a:t>Osama Alkhoun – Web Application </a:t>
            </a:r>
            <a:endParaRPr lang="ar-JO"/>
          </a:p>
        </p:txBody>
      </p:sp>
      <p:sp>
        <p:nvSpPr>
          <p:cNvPr id="6" name="Slide Number Placeholder 5"/>
          <p:cNvSpPr>
            <a:spLocks noGrp="1"/>
          </p:cNvSpPr>
          <p:nvPr>
            <p:ph type="sldNum" sz="quarter" idx="12"/>
          </p:nvPr>
        </p:nvSpPr>
        <p:spPr/>
        <p:txBody>
          <a:bodyPr/>
          <a:lstStyle/>
          <a:p>
            <a:fld id="{A0809B0F-716C-45B4-85DB-AA4F49EF84D8}" type="slidenum">
              <a:rPr lang="ar-JO" smtClean="0"/>
              <a:t>‹#›</a:t>
            </a:fld>
            <a:endParaRPr lang="ar-J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Osama </a:t>
            </a:r>
            <a:r>
              <a:rPr lang="en-US" dirty="0" err="1" smtClean="0"/>
              <a:t>Alkhoun</a:t>
            </a:r>
            <a:r>
              <a:rPr lang="en-US" dirty="0" smtClean="0"/>
              <a:t> – Web Application </a:t>
            </a:r>
            <a:endParaRPr lang="ar-JO"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B60AA27-D875-45F9-98A6-E2AF10FEC668}" type="datetime8">
              <a:rPr lang="ar-JO" smtClean="0"/>
              <a:t>31 أيار، 17</a:t>
            </a:fld>
            <a:endParaRPr lang="ar-JO"/>
          </a:p>
        </p:txBody>
      </p:sp>
      <p:sp>
        <p:nvSpPr>
          <p:cNvPr id="9" name="Slide Number Placeholder 8"/>
          <p:cNvSpPr>
            <a:spLocks noGrp="1"/>
          </p:cNvSpPr>
          <p:nvPr>
            <p:ph type="sldNum" sz="quarter" idx="15"/>
          </p:nvPr>
        </p:nvSpPr>
        <p:spPr/>
        <p:txBody>
          <a:bodyPr rtlCol="0"/>
          <a:lstStyle/>
          <a:p>
            <a:fld id="{FB7E85C8-8CDF-4CB3-8DCA-93209C4FA4D2}" type="slidenum">
              <a:rPr lang="ar-JO" smtClean="0"/>
              <a:t>‹#›</a:t>
            </a:fld>
            <a:endParaRPr lang="ar-JO" dirty="0"/>
          </a:p>
        </p:txBody>
      </p:sp>
      <p:sp>
        <p:nvSpPr>
          <p:cNvPr id="10" name="Footer Placeholder 9"/>
          <p:cNvSpPr>
            <a:spLocks noGrp="1"/>
          </p:cNvSpPr>
          <p:nvPr>
            <p:ph type="ftr" sz="quarter" idx="16"/>
          </p:nvPr>
        </p:nvSpPr>
        <p:spPr/>
        <p:txBody>
          <a:bodyPr rtlCol="0"/>
          <a:lstStyle/>
          <a:p>
            <a:r>
              <a:rPr lang="en-US" smtClean="0"/>
              <a:t>Osama Alkhoun – Web Application </a:t>
            </a:r>
            <a:endParaRPr lang="ar-J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D778D4E-FC81-4C60-A349-865047431AE2}" type="datetime8">
              <a:rPr lang="ar-JO" smtClean="0"/>
              <a:t>31 أيار، 17</a:t>
            </a:fld>
            <a:endParaRPr lang="ar-JO"/>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Osama Alkhoun – Web Application </a:t>
            </a:r>
            <a:endParaRPr lang="ar-JO"/>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0809B0F-716C-45B4-85DB-AA4F49EF84D8}" type="slidenum">
              <a:rPr lang="ar-JO" smtClean="0"/>
              <a:t>‹#›</a:t>
            </a:fld>
            <a:endParaRPr lang="ar-J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8F1AA8C-9711-4E3C-AD0D-903BF7F0D099}" type="datetime8">
              <a:rPr lang="ar-JO" smtClean="0"/>
              <a:t>31 أيار، 17</a:t>
            </a:fld>
            <a:endParaRPr lang="ar-JO"/>
          </a:p>
        </p:txBody>
      </p:sp>
      <p:sp>
        <p:nvSpPr>
          <p:cNvPr id="6" name="Footer Placeholder 5"/>
          <p:cNvSpPr>
            <a:spLocks noGrp="1"/>
          </p:cNvSpPr>
          <p:nvPr>
            <p:ph type="ftr" sz="quarter" idx="11"/>
          </p:nvPr>
        </p:nvSpPr>
        <p:spPr/>
        <p:txBody>
          <a:bodyPr/>
          <a:lstStyle/>
          <a:p>
            <a:r>
              <a:rPr lang="en-US" smtClean="0"/>
              <a:t>Osama Alkhoun – Web Application </a:t>
            </a:r>
            <a:endParaRPr lang="ar-JO"/>
          </a:p>
        </p:txBody>
      </p:sp>
      <p:sp>
        <p:nvSpPr>
          <p:cNvPr id="7" name="Slide Number Placeholder 6"/>
          <p:cNvSpPr>
            <a:spLocks noGrp="1"/>
          </p:cNvSpPr>
          <p:nvPr>
            <p:ph type="sldNum" sz="quarter" idx="12"/>
          </p:nvPr>
        </p:nvSpPr>
        <p:spPr/>
        <p:txBody>
          <a:bodyPr/>
          <a:lstStyle/>
          <a:p>
            <a:fld id="{A0809B0F-716C-45B4-85DB-AA4F49EF84D8}" type="slidenum">
              <a:rPr lang="ar-JO" smtClean="0"/>
              <a:t>‹#›</a:t>
            </a:fld>
            <a:endParaRPr lang="ar-JO"/>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CBA12D8-A43E-4DEA-97A7-501A05352BF8}" type="datetime8">
              <a:rPr lang="ar-JO" smtClean="0"/>
              <a:t>31 أيار، 17</a:t>
            </a:fld>
            <a:endParaRPr lang="ar-JO"/>
          </a:p>
        </p:txBody>
      </p:sp>
      <p:sp>
        <p:nvSpPr>
          <p:cNvPr id="8" name="Footer Placeholder 7"/>
          <p:cNvSpPr>
            <a:spLocks noGrp="1"/>
          </p:cNvSpPr>
          <p:nvPr>
            <p:ph type="ftr" sz="quarter" idx="11"/>
          </p:nvPr>
        </p:nvSpPr>
        <p:spPr/>
        <p:txBody>
          <a:bodyPr/>
          <a:lstStyle/>
          <a:p>
            <a:r>
              <a:rPr lang="en-US" smtClean="0"/>
              <a:t>Osama Alkhoun – Web Application </a:t>
            </a:r>
            <a:endParaRPr lang="ar-JO"/>
          </a:p>
        </p:txBody>
      </p:sp>
      <p:sp>
        <p:nvSpPr>
          <p:cNvPr id="9" name="Slide Number Placeholder 8"/>
          <p:cNvSpPr>
            <a:spLocks noGrp="1"/>
          </p:cNvSpPr>
          <p:nvPr>
            <p:ph type="sldNum" sz="quarter" idx="12"/>
          </p:nvPr>
        </p:nvSpPr>
        <p:spPr/>
        <p:txBody>
          <a:bodyPr/>
          <a:lstStyle/>
          <a:p>
            <a:fld id="{A0809B0F-716C-45B4-85DB-AA4F49EF84D8}" type="slidenum">
              <a:rPr lang="ar-JO" smtClean="0"/>
              <a:t>‹#›</a:t>
            </a:fld>
            <a:endParaRPr lang="ar-JO"/>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841F6F5-4FFB-449F-BEA2-D7A6656B1ED5}" type="datetime8">
              <a:rPr lang="ar-JO" smtClean="0"/>
              <a:t>31 أيار، 17</a:t>
            </a:fld>
            <a:endParaRPr lang="ar-JO"/>
          </a:p>
        </p:txBody>
      </p:sp>
      <p:sp>
        <p:nvSpPr>
          <p:cNvPr id="7" name="Slide Number Placeholder 6"/>
          <p:cNvSpPr>
            <a:spLocks noGrp="1"/>
          </p:cNvSpPr>
          <p:nvPr>
            <p:ph type="sldNum" sz="quarter" idx="11"/>
          </p:nvPr>
        </p:nvSpPr>
        <p:spPr/>
        <p:txBody>
          <a:bodyPr rtlCol="0"/>
          <a:lstStyle/>
          <a:p>
            <a:fld id="{A0809B0F-716C-45B4-85DB-AA4F49EF84D8}" type="slidenum">
              <a:rPr lang="ar-JO" smtClean="0"/>
              <a:t>‹#›</a:t>
            </a:fld>
            <a:endParaRPr lang="ar-JO"/>
          </a:p>
        </p:txBody>
      </p:sp>
      <p:sp>
        <p:nvSpPr>
          <p:cNvPr id="8" name="Footer Placeholder 7"/>
          <p:cNvSpPr>
            <a:spLocks noGrp="1"/>
          </p:cNvSpPr>
          <p:nvPr>
            <p:ph type="ftr" sz="quarter" idx="12"/>
          </p:nvPr>
        </p:nvSpPr>
        <p:spPr/>
        <p:txBody>
          <a:bodyPr rtlCol="0"/>
          <a:lstStyle/>
          <a:p>
            <a:r>
              <a:rPr lang="en-US" smtClean="0"/>
              <a:t>Osama Alkhoun – Web Application </a:t>
            </a:r>
            <a:endParaRPr lang="ar-J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D14E7-F189-47B4-929F-E16000B66273}" type="datetime8">
              <a:rPr lang="ar-JO" smtClean="0"/>
              <a:t>31 أيار، 17</a:t>
            </a:fld>
            <a:endParaRPr lang="ar-JO"/>
          </a:p>
        </p:txBody>
      </p:sp>
      <p:sp>
        <p:nvSpPr>
          <p:cNvPr id="3" name="Footer Placeholder 2"/>
          <p:cNvSpPr>
            <a:spLocks noGrp="1"/>
          </p:cNvSpPr>
          <p:nvPr>
            <p:ph type="ftr" sz="quarter" idx="11"/>
          </p:nvPr>
        </p:nvSpPr>
        <p:spPr/>
        <p:txBody>
          <a:bodyPr/>
          <a:lstStyle/>
          <a:p>
            <a:r>
              <a:rPr lang="en-US" smtClean="0"/>
              <a:t>Osama Alkhoun – Web Application </a:t>
            </a:r>
            <a:endParaRPr lang="ar-JO"/>
          </a:p>
        </p:txBody>
      </p:sp>
      <p:sp>
        <p:nvSpPr>
          <p:cNvPr id="4" name="Slide Number Placeholder 3"/>
          <p:cNvSpPr>
            <a:spLocks noGrp="1"/>
          </p:cNvSpPr>
          <p:nvPr>
            <p:ph type="sldNum" sz="quarter" idx="12"/>
          </p:nvPr>
        </p:nvSpPr>
        <p:spPr/>
        <p:txBody>
          <a:bodyPr/>
          <a:lstStyle/>
          <a:p>
            <a:fld id="{A0809B0F-716C-45B4-85DB-AA4F49EF84D8}" type="slidenum">
              <a:rPr lang="ar-JO" smtClean="0"/>
              <a:t>‹#›</a:t>
            </a:fld>
            <a:endParaRPr lang="ar-J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88B1601-BBEE-44A9-9439-BEC1C391D9D2}" type="datetime8">
              <a:rPr lang="ar-JO" smtClean="0"/>
              <a:t>31 أيار، 17</a:t>
            </a:fld>
            <a:endParaRPr lang="ar-JO"/>
          </a:p>
        </p:txBody>
      </p:sp>
      <p:sp>
        <p:nvSpPr>
          <p:cNvPr id="22" name="Slide Number Placeholder 21"/>
          <p:cNvSpPr>
            <a:spLocks noGrp="1"/>
          </p:cNvSpPr>
          <p:nvPr>
            <p:ph type="sldNum" sz="quarter" idx="15"/>
          </p:nvPr>
        </p:nvSpPr>
        <p:spPr/>
        <p:txBody>
          <a:bodyPr rtlCol="0"/>
          <a:lstStyle/>
          <a:p>
            <a:fld id="{A0809B0F-716C-45B4-85DB-AA4F49EF84D8}" type="slidenum">
              <a:rPr lang="ar-JO" smtClean="0"/>
              <a:t>‹#›</a:t>
            </a:fld>
            <a:endParaRPr lang="ar-JO"/>
          </a:p>
        </p:txBody>
      </p:sp>
      <p:sp>
        <p:nvSpPr>
          <p:cNvPr id="23" name="Footer Placeholder 22"/>
          <p:cNvSpPr>
            <a:spLocks noGrp="1"/>
          </p:cNvSpPr>
          <p:nvPr>
            <p:ph type="ftr" sz="quarter" idx="16"/>
          </p:nvPr>
        </p:nvSpPr>
        <p:spPr/>
        <p:txBody>
          <a:bodyPr rtlCol="0"/>
          <a:lstStyle/>
          <a:p>
            <a:r>
              <a:rPr lang="en-US" smtClean="0"/>
              <a:t>Osama Alkhoun – Web Application </a:t>
            </a:r>
            <a:endParaRPr lang="ar-J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C05F9B3-2FBE-4CAD-8335-1CD8069C3BCB}" type="datetime8">
              <a:rPr lang="ar-JO" smtClean="0"/>
              <a:t>31 أيار، 17</a:t>
            </a:fld>
            <a:endParaRPr lang="ar-JO"/>
          </a:p>
        </p:txBody>
      </p:sp>
      <p:sp>
        <p:nvSpPr>
          <p:cNvPr id="18" name="Slide Number Placeholder 17"/>
          <p:cNvSpPr>
            <a:spLocks noGrp="1"/>
          </p:cNvSpPr>
          <p:nvPr>
            <p:ph type="sldNum" sz="quarter" idx="11"/>
          </p:nvPr>
        </p:nvSpPr>
        <p:spPr/>
        <p:txBody>
          <a:bodyPr rtlCol="0"/>
          <a:lstStyle/>
          <a:p>
            <a:fld id="{A0809B0F-716C-45B4-85DB-AA4F49EF84D8}" type="slidenum">
              <a:rPr lang="ar-JO" smtClean="0"/>
              <a:t>‹#›</a:t>
            </a:fld>
            <a:endParaRPr lang="ar-JO"/>
          </a:p>
        </p:txBody>
      </p:sp>
      <p:sp>
        <p:nvSpPr>
          <p:cNvPr id="21" name="Footer Placeholder 20"/>
          <p:cNvSpPr>
            <a:spLocks noGrp="1"/>
          </p:cNvSpPr>
          <p:nvPr>
            <p:ph type="ftr" sz="quarter" idx="12"/>
          </p:nvPr>
        </p:nvSpPr>
        <p:spPr/>
        <p:txBody>
          <a:bodyPr rtlCol="0"/>
          <a:lstStyle/>
          <a:p>
            <a:r>
              <a:rPr lang="en-US" smtClean="0"/>
              <a:t>Osama Alkhoun – Web Application </a:t>
            </a:r>
            <a:endParaRPr lang="ar-J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dirty="0" smtClean="0"/>
              <a:t>Osama </a:t>
            </a:r>
            <a:r>
              <a:rPr lang="en-US" dirty="0" err="1" smtClean="0"/>
              <a:t>Alkhoun</a:t>
            </a:r>
            <a:r>
              <a:rPr lang="en-US" dirty="0" smtClean="0"/>
              <a:t> – Web Application </a:t>
            </a:r>
            <a:endParaRPr lang="ar-JO" dirty="0"/>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8FFD3DD-68A0-4429-825F-1EE0D49A79C0}" type="datetime8">
              <a:rPr lang="ar-JO" smtClean="0"/>
              <a:t>31 أيار، 17</a:t>
            </a:fld>
            <a:endParaRPr lang="ar-JO"/>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Osama Alkhoun – Web Application </a:t>
            </a:r>
            <a:endParaRPr lang="ar-JO"/>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B81B0DA-3743-4A75-A3E8-B1E380CBDC29}" type="slidenum">
              <a:rPr lang="ar-JO" smtClean="0"/>
              <a:t>‹#›</a:t>
            </a:fld>
            <a:endParaRPr lang="ar-JO"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houghtco.com/komodo-edit-review-3471433"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thoughtco.com/aptana-studio-profile-3467548" TargetMode="External"/><Relationship Id="rId7" Type="http://schemas.openxmlformats.org/officeDocument/2006/relationships/image" Target="../media/image12.png"/><Relationship Id="rId2" Type="http://schemas.openxmlformats.org/officeDocument/2006/relationships/hyperlink" Target="https://www.thoughtco.com/coffeecup-free-html-editor-profile-3467555"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5000">
              <a:schemeClr val="accent1">
                <a:tint val="44500"/>
                <a:satMod val="160000"/>
              </a:schemeClr>
            </a:gs>
            <a:gs pos="51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404664"/>
            <a:ext cx="6172200" cy="1894362"/>
          </a:xfrm>
        </p:spPr>
        <p:txBody>
          <a:bodyPr>
            <a:normAutofit/>
          </a:bodyPr>
          <a:lstStyle/>
          <a:p>
            <a:r>
              <a:rPr lang="en-US" sz="8000" b="0" dirty="0"/>
              <a:t>HTML5 </a:t>
            </a:r>
            <a:endParaRPr lang="ar-JO" sz="8000" dirty="0"/>
          </a:p>
        </p:txBody>
      </p:sp>
      <p:sp>
        <p:nvSpPr>
          <p:cNvPr id="3" name="Subtitle 2"/>
          <p:cNvSpPr>
            <a:spLocks noGrp="1"/>
          </p:cNvSpPr>
          <p:nvPr>
            <p:ph type="subTitle" idx="1"/>
          </p:nvPr>
        </p:nvSpPr>
        <p:spPr>
          <a:xfrm>
            <a:off x="2195736" y="3573016"/>
            <a:ext cx="6172200" cy="1371600"/>
          </a:xfrm>
        </p:spPr>
        <p:txBody>
          <a:bodyPr>
            <a:normAutofit/>
          </a:bodyPr>
          <a:lstStyle/>
          <a:p>
            <a:r>
              <a:rPr lang="en-US" sz="2800" dirty="0" smtClean="0"/>
              <a:t>Web Application Course</a:t>
            </a:r>
            <a:endParaRPr lang="ar-JO" sz="2800" dirty="0"/>
          </a:p>
        </p:txBody>
      </p:sp>
      <p:sp>
        <p:nvSpPr>
          <p:cNvPr id="4" name="Subtitle 2"/>
          <p:cNvSpPr txBox="1">
            <a:spLocks/>
          </p:cNvSpPr>
          <p:nvPr/>
        </p:nvSpPr>
        <p:spPr>
          <a:xfrm>
            <a:off x="2195736" y="5085184"/>
            <a:ext cx="6172200" cy="1371600"/>
          </a:xfrm>
          <a:prstGeom prst="rect">
            <a:avLst/>
          </a:prstGeom>
        </p:spPr>
        <p:txBody>
          <a:bodyPr vert="horz">
            <a:normAutofit/>
          </a:bodyPr>
          <a:lstStyle>
            <a:lvl1pPr marL="0" indent="0" algn="l" rtl="1" eaLnBrk="1" latinLnBrk="0" hangingPunct="1">
              <a:spcBef>
                <a:spcPts val="600"/>
              </a:spcBef>
              <a:buClr>
                <a:schemeClr val="accent1"/>
              </a:buClr>
              <a:buSzPct val="70000"/>
              <a:buFont typeface="Wingdings"/>
              <a:buNone/>
              <a:defRPr kumimoji="0" sz="1800" b="1" kern="1200" baseline="0">
                <a:solidFill>
                  <a:schemeClr val="tx2"/>
                </a:solidFill>
                <a:latin typeface="+mn-lt"/>
                <a:ea typeface="+mn-ea"/>
                <a:cs typeface="+mn-cs"/>
              </a:defRPr>
            </a:lvl1pPr>
            <a:lvl2pPr marL="457200" indent="0" algn="ctr" rtl="1"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1"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1"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1"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1"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1"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1"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1"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sz="2000" dirty="0" smtClean="0"/>
              <a:t>Instructor: Osama </a:t>
            </a:r>
            <a:r>
              <a:rPr lang="en-US" sz="2000" dirty="0" err="1" smtClean="0"/>
              <a:t>Alkhoun</a:t>
            </a:r>
            <a:endParaRPr lang="ar-JO" sz="2000" dirty="0"/>
          </a:p>
        </p:txBody>
      </p:sp>
    </p:spTree>
    <p:extLst>
      <p:ext uri="{BB962C8B-B14F-4D97-AF65-F5344CB8AC3E}">
        <p14:creationId xmlns:p14="http://schemas.microsoft.com/office/powerpoint/2010/main" val="70919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First page in html</a:t>
            </a:r>
            <a:endParaRPr lang="ar-JO" dirty="0"/>
          </a:p>
        </p:txBody>
      </p:sp>
      <p:sp>
        <p:nvSpPr>
          <p:cNvPr id="3" name="Content Placeholder 2"/>
          <p:cNvSpPr>
            <a:spLocks noGrp="1"/>
          </p:cNvSpPr>
          <p:nvPr>
            <p:ph sz="quarter" idx="1"/>
          </p:nvPr>
        </p:nvSpPr>
        <p:spPr/>
        <p:txBody>
          <a:bodyPr/>
          <a:lstStyle/>
          <a:p>
            <a:pPr algn="l" rtl="0"/>
            <a:r>
              <a:rPr lang="en-US" dirty="0"/>
              <a:t>Step 1: Open Notepad (PC</a:t>
            </a:r>
            <a:r>
              <a:rPr lang="en-US" dirty="0" smtClean="0"/>
              <a:t>)</a:t>
            </a:r>
          </a:p>
          <a:p>
            <a:pPr algn="l" rtl="0"/>
            <a:r>
              <a:rPr lang="en-US" dirty="0"/>
              <a:t>Step 2: Write Some </a:t>
            </a:r>
            <a:r>
              <a:rPr lang="en-US" dirty="0" smtClean="0"/>
              <a:t>HTML</a:t>
            </a:r>
          </a:p>
          <a:p>
            <a:pPr algn="l" rtl="0"/>
            <a:endParaRPr lang="en-US" dirty="0" smtClean="0"/>
          </a:p>
          <a:p>
            <a:pPr algn="l" rtl="0"/>
            <a:endParaRPr lang="en-US" dirty="0"/>
          </a:p>
          <a:p>
            <a:pPr algn="l" rtl="0"/>
            <a:endParaRPr lang="en-US" dirty="0" smtClean="0"/>
          </a:p>
          <a:p>
            <a:pPr algn="l" rtl="0"/>
            <a:endParaRPr lang="en-US" dirty="0"/>
          </a:p>
          <a:p>
            <a:pPr algn="l" rtl="0"/>
            <a:endParaRPr lang="en-US" dirty="0" smtClean="0"/>
          </a:p>
          <a:p>
            <a:pPr algn="l" rtl="0"/>
            <a:endParaRPr lang="en-US" dirty="0"/>
          </a:p>
          <a:p>
            <a:pPr marL="0" indent="0" algn="l" rtl="0">
              <a:buNone/>
            </a:pPr>
            <a:endParaRPr lang="en-US" dirty="0"/>
          </a:p>
          <a:p>
            <a:pPr algn="l" rtl="0"/>
            <a:endParaRPr lang="en-US" dirty="0"/>
          </a:p>
          <a:p>
            <a:pPr algn="l" rtl="0"/>
            <a:endParaRPr lang="ar-JO"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852936"/>
            <a:ext cx="6642738"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10</a:t>
            </a:fld>
            <a:endParaRPr lang="ar-JO" dirty="0"/>
          </a:p>
        </p:txBody>
      </p:sp>
    </p:spTree>
    <p:extLst>
      <p:ext uri="{BB962C8B-B14F-4D97-AF65-F5344CB8AC3E}">
        <p14:creationId xmlns:p14="http://schemas.microsoft.com/office/powerpoint/2010/main" val="646490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page in </a:t>
            </a:r>
            <a:r>
              <a:rPr lang="en-US" dirty="0" smtClean="0"/>
              <a:t>html (cont.)</a:t>
            </a:r>
            <a:endParaRPr lang="ar-JO" dirty="0"/>
          </a:p>
        </p:txBody>
      </p:sp>
      <p:sp>
        <p:nvSpPr>
          <p:cNvPr id="3" name="Content Placeholder 2"/>
          <p:cNvSpPr>
            <a:spLocks noGrp="1"/>
          </p:cNvSpPr>
          <p:nvPr>
            <p:ph sz="quarter" idx="1"/>
          </p:nvPr>
        </p:nvSpPr>
        <p:spPr/>
        <p:txBody>
          <a:bodyPr/>
          <a:lstStyle/>
          <a:p>
            <a:pPr algn="l" rtl="0"/>
            <a:r>
              <a:rPr lang="en-US" dirty="0"/>
              <a:t>Step 3: Save the HTML </a:t>
            </a:r>
            <a:r>
              <a:rPr lang="en-US" dirty="0" smtClean="0"/>
              <a:t>Page</a:t>
            </a:r>
          </a:p>
          <a:p>
            <a:pPr lvl="1" algn="l" rtl="0"/>
            <a:r>
              <a:rPr lang="en-US" dirty="0"/>
              <a:t>Save the file on your computer. Select </a:t>
            </a:r>
            <a:r>
              <a:rPr lang="en-US" b="1" dirty="0"/>
              <a:t>File &gt; Save as</a:t>
            </a:r>
            <a:r>
              <a:rPr lang="en-US" dirty="0"/>
              <a:t> in the Notepad menu</a:t>
            </a:r>
            <a:r>
              <a:rPr lang="en-US" dirty="0" smtClean="0"/>
              <a:t>.</a:t>
            </a:r>
          </a:p>
          <a:p>
            <a:pPr lvl="1" algn="l" rtl="0"/>
            <a:r>
              <a:rPr lang="en-US" dirty="0"/>
              <a:t>Name the file </a:t>
            </a:r>
            <a:r>
              <a:rPr lang="en-US" b="1" dirty="0"/>
              <a:t>"index.htm"</a:t>
            </a:r>
            <a:r>
              <a:rPr lang="en-US" dirty="0"/>
              <a:t> and set the encoding to </a:t>
            </a:r>
            <a:r>
              <a:rPr lang="en-US" b="1" dirty="0"/>
              <a:t>UTF-8</a:t>
            </a:r>
            <a:r>
              <a:rPr lang="en-US" dirty="0"/>
              <a:t> (which is the preferred encoding for HTML files</a:t>
            </a:r>
            <a:r>
              <a:rPr lang="en-US" dirty="0" smtClean="0"/>
              <a:t>).</a:t>
            </a:r>
          </a:p>
          <a:p>
            <a:pPr lvl="1" algn="l" rtl="0"/>
            <a:endParaRPr lang="en-US" dirty="0"/>
          </a:p>
          <a:p>
            <a:endParaRPr lang="ar-JO"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861048"/>
            <a:ext cx="6862887"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11</a:t>
            </a:fld>
            <a:endParaRPr lang="ar-JO" dirty="0"/>
          </a:p>
        </p:txBody>
      </p:sp>
    </p:spTree>
    <p:extLst>
      <p:ext uri="{BB962C8B-B14F-4D97-AF65-F5344CB8AC3E}">
        <p14:creationId xmlns:p14="http://schemas.microsoft.com/office/powerpoint/2010/main" val="4202639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page in </a:t>
            </a:r>
            <a:r>
              <a:rPr lang="en-US" dirty="0" smtClean="0"/>
              <a:t>html (cont.)</a:t>
            </a:r>
            <a:endParaRPr lang="ar-JO" dirty="0"/>
          </a:p>
        </p:txBody>
      </p:sp>
      <p:sp>
        <p:nvSpPr>
          <p:cNvPr id="3" name="Content Placeholder 2"/>
          <p:cNvSpPr>
            <a:spLocks noGrp="1"/>
          </p:cNvSpPr>
          <p:nvPr>
            <p:ph sz="quarter" idx="1"/>
          </p:nvPr>
        </p:nvSpPr>
        <p:spPr/>
        <p:txBody>
          <a:bodyPr/>
          <a:lstStyle/>
          <a:p>
            <a:pPr algn="l" rtl="0"/>
            <a:r>
              <a:rPr lang="en-US" dirty="0"/>
              <a:t>Step 4: View the HTML Page in Your Browser</a:t>
            </a:r>
          </a:p>
          <a:p>
            <a:pPr lvl="1" algn="l" rtl="0"/>
            <a:r>
              <a:rPr lang="en-US" dirty="0"/>
              <a:t>Open the saved HTML file in your favorite browser (double click on the file, or right-click - and choose "Open with").</a:t>
            </a:r>
          </a:p>
          <a:p>
            <a:pPr lvl="1" algn="l" rtl="0"/>
            <a:r>
              <a:rPr lang="en-US" dirty="0"/>
              <a:t>The result will look much like this:</a:t>
            </a:r>
          </a:p>
          <a:p>
            <a:pPr lvl="1" algn="l" rtl="0"/>
            <a:endParaRPr lang="en-US" dirty="0"/>
          </a:p>
          <a:p>
            <a:endParaRPr lang="ar-JO"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573016"/>
            <a:ext cx="6408712" cy="258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12</a:t>
            </a:fld>
            <a:endParaRPr lang="ar-JO" dirty="0"/>
          </a:p>
        </p:txBody>
      </p:sp>
    </p:spTree>
    <p:extLst>
      <p:ext uri="{BB962C8B-B14F-4D97-AF65-F5344CB8AC3E}">
        <p14:creationId xmlns:p14="http://schemas.microsoft.com/office/powerpoint/2010/main" val="3562903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Other Tools for </a:t>
            </a:r>
            <a:r>
              <a:rPr lang="en-US" dirty="0"/>
              <a:t>Write HTML </a:t>
            </a:r>
            <a:r>
              <a:rPr lang="en-US" dirty="0" smtClean="0"/>
              <a:t>Using</a:t>
            </a:r>
            <a:endParaRPr lang="en-US" dirty="0"/>
          </a:p>
        </p:txBody>
      </p:sp>
      <p:sp>
        <p:nvSpPr>
          <p:cNvPr id="3" name="Content Placeholder 2"/>
          <p:cNvSpPr>
            <a:spLocks noGrp="1"/>
          </p:cNvSpPr>
          <p:nvPr>
            <p:ph sz="quarter" idx="1"/>
          </p:nvPr>
        </p:nvSpPr>
        <p:spPr/>
        <p:txBody>
          <a:bodyPr>
            <a:noAutofit/>
          </a:bodyPr>
          <a:lstStyle/>
          <a:p>
            <a:pPr algn="l" rtl="0">
              <a:lnSpc>
                <a:spcPct val="200000"/>
              </a:lnSpc>
            </a:pPr>
            <a:r>
              <a:rPr lang="en-US" sz="1400" b="1" cap="all" dirty="0">
                <a:solidFill>
                  <a:schemeClr val="tx1">
                    <a:lumMod val="95000"/>
                    <a:lumOff val="5000"/>
                  </a:schemeClr>
                </a:solidFill>
              </a:rPr>
              <a:t>Notepad ++</a:t>
            </a:r>
          </a:p>
          <a:p>
            <a:pPr algn="l" rtl="0">
              <a:lnSpc>
                <a:spcPct val="200000"/>
              </a:lnSpc>
            </a:pPr>
            <a:endParaRPr lang="en-US" sz="1400" b="1" cap="all" dirty="0" smtClean="0">
              <a:solidFill>
                <a:schemeClr val="tx1">
                  <a:lumMod val="95000"/>
                  <a:lumOff val="5000"/>
                </a:schemeClr>
              </a:solidFill>
            </a:endParaRPr>
          </a:p>
          <a:p>
            <a:pPr algn="l" rtl="0">
              <a:lnSpc>
                <a:spcPct val="200000"/>
              </a:lnSpc>
            </a:pPr>
            <a:endParaRPr lang="en-US" sz="1400" b="1" cap="all" dirty="0">
              <a:solidFill>
                <a:schemeClr val="tx1">
                  <a:lumMod val="95000"/>
                  <a:lumOff val="5000"/>
                </a:schemeClr>
              </a:solidFill>
            </a:endParaRPr>
          </a:p>
          <a:p>
            <a:pPr algn="l" rtl="0">
              <a:lnSpc>
                <a:spcPct val="200000"/>
              </a:lnSpc>
            </a:pPr>
            <a:endParaRPr lang="en-US" sz="1400" b="1" cap="all" dirty="0" smtClean="0">
              <a:solidFill>
                <a:schemeClr val="tx1">
                  <a:lumMod val="95000"/>
                  <a:lumOff val="5000"/>
                </a:schemeClr>
              </a:solidFill>
            </a:endParaRPr>
          </a:p>
          <a:p>
            <a:pPr algn="l" rtl="0">
              <a:lnSpc>
                <a:spcPct val="200000"/>
              </a:lnSpc>
            </a:pPr>
            <a:endParaRPr lang="en-US" sz="1400" b="1" cap="all" dirty="0">
              <a:solidFill>
                <a:schemeClr val="tx1">
                  <a:lumMod val="95000"/>
                  <a:lumOff val="5000"/>
                </a:schemeClr>
              </a:solidFill>
            </a:endParaRPr>
          </a:p>
          <a:p>
            <a:pPr algn="l" rtl="0">
              <a:lnSpc>
                <a:spcPct val="200000"/>
              </a:lnSpc>
            </a:pPr>
            <a:r>
              <a:rPr lang="en-US" sz="1400" b="1" cap="all" dirty="0" smtClean="0">
                <a:solidFill>
                  <a:schemeClr val="tx1">
                    <a:lumMod val="95000"/>
                    <a:lumOff val="5000"/>
                  </a:schemeClr>
                </a:solidFill>
              </a:rPr>
              <a:t>KOMODO </a:t>
            </a:r>
            <a:r>
              <a:rPr lang="en-US" sz="1400" b="1" cap="all" dirty="0">
                <a:solidFill>
                  <a:schemeClr val="tx1">
                    <a:lumMod val="95000"/>
                    <a:lumOff val="5000"/>
                  </a:schemeClr>
                </a:solidFill>
              </a:rPr>
              <a:t>EDIT</a:t>
            </a:r>
            <a:endParaRPr lang="en-US" sz="1400" b="1" cap="all" dirty="0">
              <a:solidFill>
                <a:schemeClr val="tx1">
                  <a:lumMod val="95000"/>
                  <a:lumOff val="5000"/>
                </a:schemeClr>
              </a:solidFill>
              <a:hlinkClick r:id="rId2"/>
            </a:endParaRPr>
          </a:p>
          <a:p>
            <a:pPr algn="l" rtl="0">
              <a:lnSpc>
                <a:spcPct val="200000"/>
              </a:lnSpc>
            </a:pPr>
            <a:endParaRPr lang="en-US" sz="1400" b="1" cap="all" dirty="0" smtClean="0">
              <a:solidFill>
                <a:schemeClr val="tx1">
                  <a:lumMod val="95000"/>
                  <a:lumOff val="5000"/>
                </a:schemeClr>
              </a:solidFill>
            </a:endParaRPr>
          </a:p>
          <a:p>
            <a:pPr algn="l" rtl="0">
              <a:lnSpc>
                <a:spcPct val="200000"/>
              </a:lnSpc>
            </a:pPr>
            <a:endParaRPr lang="en-US" sz="1400" b="1" cap="all" dirty="0">
              <a:solidFill>
                <a:schemeClr val="tx1">
                  <a:lumMod val="95000"/>
                  <a:lumOff val="5000"/>
                </a:schemeClr>
              </a:solidFill>
            </a:endParaRPr>
          </a:p>
          <a:p>
            <a:pPr algn="l" rtl="0">
              <a:lnSpc>
                <a:spcPct val="200000"/>
              </a:lnSpc>
            </a:pPr>
            <a:r>
              <a:rPr lang="en-US" sz="1400" b="1" cap="all" dirty="0" smtClean="0">
                <a:solidFill>
                  <a:schemeClr val="tx1">
                    <a:lumMod val="95000"/>
                    <a:lumOff val="5000"/>
                  </a:schemeClr>
                </a:solidFill>
              </a:rPr>
              <a:t>ECLIPSE</a:t>
            </a:r>
            <a:endParaRPr lang="en-US" sz="1400" b="1" cap="all" dirty="0">
              <a:solidFill>
                <a:schemeClr val="tx1">
                  <a:lumMod val="95000"/>
                  <a:lumOff val="5000"/>
                </a:schemeClr>
              </a:solidFill>
            </a:endParaRPr>
          </a:p>
          <a:p>
            <a:pPr algn="l" rtl="0">
              <a:lnSpc>
                <a:spcPct val="200000"/>
              </a:lnSpc>
            </a:pPr>
            <a:endParaRPr lang="en-US" sz="1400" dirty="0" smtClean="0">
              <a:solidFill>
                <a:schemeClr val="tx1">
                  <a:lumMod val="95000"/>
                  <a:lumOff val="5000"/>
                </a:schemeClr>
              </a:solidFill>
            </a:endParaRPr>
          </a:p>
          <a:p>
            <a:pPr algn="l" rtl="0">
              <a:lnSpc>
                <a:spcPct val="200000"/>
              </a:lnSpc>
            </a:pPr>
            <a:endParaRPr lang="en-US" sz="1400" dirty="0">
              <a:solidFill>
                <a:schemeClr val="tx1">
                  <a:lumMod val="95000"/>
                  <a:lumOff val="5000"/>
                </a:schemeClr>
              </a:solidFill>
            </a:endParaRPr>
          </a:p>
        </p:txBody>
      </p:sp>
      <p:sp>
        <p:nvSpPr>
          <p:cNvPr id="4" name="Slide Number Placeholder 3"/>
          <p:cNvSpPr>
            <a:spLocks noGrp="1"/>
          </p:cNvSpPr>
          <p:nvPr>
            <p:ph type="sldNum" sz="quarter" idx="15"/>
          </p:nvPr>
        </p:nvSpPr>
        <p:spPr/>
        <p:txBody>
          <a:bodyPr/>
          <a:lstStyle/>
          <a:p>
            <a:fld id="{FB7E85C8-8CDF-4CB3-8DCA-93209C4FA4D2}" type="slidenum">
              <a:rPr lang="ar-JO" smtClean="0"/>
              <a:t>13</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979" y="1350639"/>
            <a:ext cx="3487541" cy="232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1070" y="3734742"/>
            <a:ext cx="283845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5373215"/>
            <a:ext cx="3036772" cy="100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828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Other Tools for </a:t>
            </a:r>
            <a:r>
              <a:rPr lang="en-US" dirty="0"/>
              <a:t>Write HTML </a:t>
            </a:r>
            <a:r>
              <a:rPr lang="en-US" dirty="0" smtClean="0"/>
              <a:t>Using</a:t>
            </a:r>
            <a:endParaRPr lang="en-US" dirty="0"/>
          </a:p>
        </p:txBody>
      </p:sp>
      <p:sp>
        <p:nvSpPr>
          <p:cNvPr id="3" name="Content Placeholder 2"/>
          <p:cNvSpPr>
            <a:spLocks noGrp="1"/>
          </p:cNvSpPr>
          <p:nvPr>
            <p:ph sz="quarter" idx="1"/>
          </p:nvPr>
        </p:nvSpPr>
        <p:spPr/>
        <p:txBody>
          <a:bodyPr>
            <a:noAutofit/>
          </a:bodyPr>
          <a:lstStyle/>
          <a:p>
            <a:pPr algn="l" rtl="0">
              <a:lnSpc>
                <a:spcPct val="200000"/>
              </a:lnSpc>
            </a:pPr>
            <a:r>
              <a:rPr lang="en-US" sz="1400" b="1" cap="all" dirty="0" smtClean="0">
                <a:solidFill>
                  <a:schemeClr val="tx1">
                    <a:lumMod val="95000"/>
                    <a:lumOff val="5000"/>
                  </a:schemeClr>
                </a:solidFill>
              </a:rPr>
              <a:t>COFFEECUP </a:t>
            </a:r>
            <a:r>
              <a:rPr lang="en-US" sz="1400" b="1" cap="all" dirty="0">
                <a:solidFill>
                  <a:schemeClr val="tx1">
                    <a:lumMod val="95000"/>
                    <a:lumOff val="5000"/>
                  </a:schemeClr>
                </a:solidFill>
              </a:rPr>
              <a:t>FREE HTML EDITOR</a:t>
            </a:r>
            <a:endParaRPr lang="en-US" sz="1400" b="1" cap="all" dirty="0">
              <a:solidFill>
                <a:schemeClr val="tx1">
                  <a:lumMod val="95000"/>
                  <a:lumOff val="5000"/>
                </a:schemeClr>
              </a:solidFill>
              <a:hlinkClick r:id="rId2"/>
            </a:endParaRPr>
          </a:p>
          <a:p>
            <a:pPr algn="l" rtl="0">
              <a:lnSpc>
                <a:spcPct val="200000"/>
              </a:lnSpc>
            </a:pPr>
            <a:r>
              <a:rPr lang="en-US" sz="1400" b="1" cap="all" dirty="0">
                <a:solidFill>
                  <a:schemeClr val="tx1">
                    <a:lumMod val="95000"/>
                    <a:lumOff val="5000"/>
                  </a:schemeClr>
                </a:solidFill>
              </a:rPr>
              <a:t>APTANA STUDIO</a:t>
            </a:r>
            <a:endParaRPr lang="en-US" sz="1400" b="1" cap="all" dirty="0">
              <a:solidFill>
                <a:schemeClr val="tx1">
                  <a:lumMod val="95000"/>
                  <a:lumOff val="5000"/>
                </a:schemeClr>
              </a:solidFill>
              <a:hlinkClick r:id="rId3"/>
            </a:endParaRPr>
          </a:p>
          <a:p>
            <a:pPr algn="l" rtl="0">
              <a:lnSpc>
                <a:spcPct val="200000"/>
              </a:lnSpc>
            </a:pPr>
            <a:endParaRPr lang="en-US" sz="1400" b="1" cap="all" dirty="0" smtClean="0">
              <a:solidFill>
                <a:schemeClr val="tx1">
                  <a:lumMod val="95000"/>
                  <a:lumOff val="5000"/>
                </a:schemeClr>
              </a:solidFill>
            </a:endParaRPr>
          </a:p>
          <a:p>
            <a:pPr algn="l" rtl="0">
              <a:lnSpc>
                <a:spcPct val="200000"/>
              </a:lnSpc>
            </a:pPr>
            <a:r>
              <a:rPr lang="en-US" sz="1400" b="1" cap="all" dirty="0" smtClean="0">
                <a:solidFill>
                  <a:schemeClr val="tx1">
                    <a:lumMod val="95000"/>
                    <a:lumOff val="5000"/>
                  </a:schemeClr>
                </a:solidFill>
              </a:rPr>
              <a:t>NETBEANS</a:t>
            </a:r>
            <a:endParaRPr lang="en-US" sz="1400" b="1" cap="all" dirty="0">
              <a:solidFill>
                <a:schemeClr val="tx1">
                  <a:lumMod val="95000"/>
                  <a:lumOff val="5000"/>
                </a:schemeClr>
              </a:solidFill>
            </a:endParaRPr>
          </a:p>
          <a:p>
            <a:pPr algn="l" rtl="0">
              <a:lnSpc>
                <a:spcPct val="200000"/>
              </a:lnSpc>
            </a:pPr>
            <a:endParaRPr lang="en-US" sz="1400" b="1" cap="all" dirty="0" smtClean="0">
              <a:solidFill>
                <a:schemeClr val="tx1">
                  <a:lumMod val="95000"/>
                  <a:lumOff val="5000"/>
                </a:schemeClr>
              </a:solidFill>
            </a:endParaRPr>
          </a:p>
          <a:p>
            <a:pPr algn="l" rtl="0">
              <a:lnSpc>
                <a:spcPct val="200000"/>
              </a:lnSpc>
            </a:pPr>
            <a:endParaRPr lang="en-US" sz="1400" b="1" cap="all" dirty="0">
              <a:solidFill>
                <a:schemeClr val="tx1">
                  <a:lumMod val="95000"/>
                  <a:lumOff val="5000"/>
                </a:schemeClr>
              </a:solidFill>
            </a:endParaRPr>
          </a:p>
          <a:p>
            <a:pPr algn="l" rtl="0">
              <a:lnSpc>
                <a:spcPct val="200000"/>
              </a:lnSpc>
            </a:pPr>
            <a:r>
              <a:rPr lang="en-US" sz="1400" b="1" cap="all" dirty="0" smtClean="0">
                <a:solidFill>
                  <a:schemeClr val="tx1">
                    <a:lumMod val="95000"/>
                    <a:lumOff val="5000"/>
                  </a:schemeClr>
                </a:solidFill>
              </a:rPr>
              <a:t>MICROSOFT </a:t>
            </a:r>
            <a:r>
              <a:rPr lang="en-US" sz="1400" b="1" cap="all" dirty="0">
                <a:solidFill>
                  <a:schemeClr val="tx1">
                    <a:lumMod val="95000"/>
                    <a:lumOff val="5000"/>
                  </a:schemeClr>
                </a:solidFill>
              </a:rPr>
              <a:t>VISUAL STUDIO COMMUNITY</a:t>
            </a:r>
          </a:p>
          <a:p>
            <a:pPr algn="l" rtl="0">
              <a:lnSpc>
                <a:spcPct val="200000"/>
              </a:lnSpc>
            </a:pPr>
            <a:endParaRPr lang="en-US" sz="1400" dirty="0" smtClean="0">
              <a:solidFill>
                <a:schemeClr val="tx1">
                  <a:lumMod val="95000"/>
                  <a:lumOff val="5000"/>
                </a:schemeClr>
              </a:solidFill>
            </a:endParaRPr>
          </a:p>
          <a:p>
            <a:pPr algn="l" rtl="0">
              <a:lnSpc>
                <a:spcPct val="200000"/>
              </a:lnSpc>
            </a:pPr>
            <a:endParaRPr lang="en-US" sz="1400" dirty="0">
              <a:solidFill>
                <a:schemeClr val="tx1">
                  <a:lumMod val="95000"/>
                  <a:lumOff val="5000"/>
                </a:schemeClr>
              </a:solidFill>
            </a:endParaRPr>
          </a:p>
        </p:txBody>
      </p:sp>
      <p:sp>
        <p:nvSpPr>
          <p:cNvPr id="4" name="Slide Number Placeholder 3"/>
          <p:cNvSpPr>
            <a:spLocks noGrp="1"/>
          </p:cNvSpPr>
          <p:nvPr>
            <p:ph type="sldNum" sz="quarter" idx="15"/>
          </p:nvPr>
        </p:nvSpPr>
        <p:spPr/>
        <p:txBody>
          <a:bodyPr/>
          <a:lstStyle/>
          <a:p>
            <a:fld id="{FB7E85C8-8CDF-4CB3-8DCA-93209C4FA4D2}" type="slidenum">
              <a:rPr lang="ar-JO" smtClean="0"/>
              <a:t>14</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484784"/>
            <a:ext cx="2226456" cy="23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6130" y="2040632"/>
            <a:ext cx="21050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629236"/>
            <a:ext cx="2776523" cy="87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5229199"/>
            <a:ext cx="3744416" cy="106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205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Other Tools for </a:t>
            </a:r>
            <a:r>
              <a:rPr lang="en-US" dirty="0"/>
              <a:t>Write HTML </a:t>
            </a:r>
            <a:r>
              <a:rPr lang="en-US" dirty="0" smtClean="0"/>
              <a:t>Using</a:t>
            </a:r>
            <a:endParaRPr lang="en-US" dirty="0"/>
          </a:p>
        </p:txBody>
      </p:sp>
      <p:sp>
        <p:nvSpPr>
          <p:cNvPr id="3" name="Content Placeholder 2"/>
          <p:cNvSpPr>
            <a:spLocks noGrp="1"/>
          </p:cNvSpPr>
          <p:nvPr>
            <p:ph sz="quarter" idx="1"/>
          </p:nvPr>
        </p:nvSpPr>
        <p:spPr/>
        <p:txBody>
          <a:bodyPr>
            <a:noAutofit/>
          </a:bodyPr>
          <a:lstStyle/>
          <a:p>
            <a:pPr algn="l" rtl="0">
              <a:lnSpc>
                <a:spcPct val="200000"/>
              </a:lnSpc>
            </a:pPr>
            <a:r>
              <a:rPr lang="en-US" sz="1400" b="1" cap="all" dirty="0" smtClean="0">
                <a:solidFill>
                  <a:schemeClr val="tx1">
                    <a:lumMod val="95000"/>
                    <a:lumOff val="5000"/>
                  </a:schemeClr>
                </a:solidFill>
              </a:rPr>
              <a:t>BLUEGRIFFON</a:t>
            </a:r>
            <a:endParaRPr lang="en-US" sz="1400" b="1" cap="all" dirty="0">
              <a:solidFill>
                <a:schemeClr val="tx1">
                  <a:lumMod val="95000"/>
                  <a:lumOff val="5000"/>
                </a:schemeClr>
              </a:solidFill>
            </a:endParaRPr>
          </a:p>
          <a:p>
            <a:pPr algn="l" rtl="0">
              <a:lnSpc>
                <a:spcPct val="200000"/>
              </a:lnSpc>
            </a:pPr>
            <a:endParaRPr lang="en-US" sz="1400" b="1" cap="all" dirty="0" smtClean="0">
              <a:solidFill>
                <a:schemeClr val="tx1">
                  <a:lumMod val="95000"/>
                  <a:lumOff val="5000"/>
                </a:schemeClr>
              </a:solidFill>
            </a:endParaRPr>
          </a:p>
          <a:p>
            <a:pPr algn="l" rtl="0">
              <a:lnSpc>
                <a:spcPct val="200000"/>
              </a:lnSpc>
            </a:pPr>
            <a:endParaRPr lang="en-US" sz="1400" b="1" cap="all" dirty="0">
              <a:solidFill>
                <a:schemeClr val="tx1">
                  <a:lumMod val="95000"/>
                  <a:lumOff val="5000"/>
                </a:schemeClr>
              </a:solidFill>
            </a:endParaRPr>
          </a:p>
          <a:p>
            <a:pPr algn="l" rtl="0">
              <a:lnSpc>
                <a:spcPct val="200000"/>
              </a:lnSpc>
            </a:pPr>
            <a:endParaRPr lang="en-US" sz="1400" b="1" cap="all" dirty="0" smtClean="0">
              <a:solidFill>
                <a:schemeClr val="tx1">
                  <a:lumMod val="95000"/>
                  <a:lumOff val="5000"/>
                </a:schemeClr>
              </a:solidFill>
            </a:endParaRPr>
          </a:p>
          <a:p>
            <a:pPr algn="l" rtl="0">
              <a:lnSpc>
                <a:spcPct val="200000"/>
              </a:lnSpc>
            </a:pPr>
            <a:r>
              <a:rPr lang="en-US" sz="1400" b="1" cap="all" dirty="0" smtClean="0">
                <a:solidFill>
                  <a:schemeClr val="tx1">
                    <a:lumMod val="95000"/>
                    <a:lumOff val="5000"/>
                  </a:schemeClr>
                </a:solidFill>
              </a:rPr>
              <a:t>BLUEFISH</a:t>
            </a:r>
            <a:endParaRPr lang="en-US" sz="1400" b="1" cap="all" dirty="0">
              <a:solidFill>
                <a:schemeClr val="tx1">
                  <a:lumMod val="95000"/>
                  <a:lumOff val="5000"/>
                </a:schemeClr>
              </a:solidFill>
            </a:endParaRPr>
          </a:p>
          <a:p>
            <a:pPr algn="l" rtl="0">
              <a:lnSpc>
                <a:spcPct val="200000"/>
              </a:lnSpc>
            </a:pPr>
            <a:endParaRPr lang="en-US" sz="1400" b="1" cap="all" dirty="0" smtClean="0">
              <a:solidFill>
                <a:schemeClr val="tx1">
                  <a:lumMod val="95000"/>
                  <a:lumOff val="5000"/>
                </a:schemeClr>
              </a:solidFill>
            </a:endParaRPr>
          </a:p>
          <a:p>
            <a:pPr algn="l" rtl="0">
              <a:lnSpc>
                <a:spcPct val="200000"/>
              </a:lnSpc>
            </a:pPr>
            <a:endParaRPr lang="en-US" sz="1400" b="1" cap="all" dirty="0">
              <a:solidFill>
                <a:schemeClr val="tx1">
                  <a:lumMod val="95000"/>
                  <a:lumOff val="5000"/>
                </a:schemeClr>
              </a:solidFill>
            </a:endParaRPr>
          </a:p>
          <a:p>
            <a:pPr algn="l" rtl="0">
              <a:lnSpc>
                <a:spcPct val="200000"/>
              </a:lnSpc>
            </a:pPr>
            <a:r>
              <a:rPr lang="en-US" sz="1400" b="1" cap="all" dirty="0" smtClean="0">
                <a:solidFill>
                  <a:schemeClr val="tx1">
                    <a:lumMod val="95000"/>
                    <a:lumOff val="5000"/>
                  </a:schemeClr>
                </a:solidFill>
              </a:rPr>
              <a:t>EMACS </a:t>
            </a:r>
            <a:r>
              <a:rPr lang="en-US" sz="1400" b="1" cap="all" dirty="0">
                <a:solidFill>
                  <a:schemeClr val="tx1">
                    <a:lumMod val="95000"/>
                    <a:lumOff val="5000"/>
                  </a:schemeClr>
                </a:solidFill>
              </a:rPr>
              <a:t>PROFILE</a:t>
            </a:r>
          </a:p>
          <a:p>
            <a:pPr algn="l" rtl="0">
              <a:lnSpc>
                <a:spcPct val="200000"/>
              </a:lnSpc>
            </a:pPr>
            <a:endParaRPr lang="en-US" sz="1400" dirty="0" smtClean="0">
              <a:solidFill>
                <a:schemeClr val="tx1">
                  <a:lumMod val="95000"/>
                  <a:lumOff val="5000"/>
                </a:schemeClr>
              </a:solidFill>
            </a:endParaRPr>
          </a:p>
          <a:p>
            <a:pPr algn="l" rtl="0">
              <a:lnSpc>
                <a:spcPct val="200000"/>
              </a:lnSpc>
            </a:pPr>
            <a:endParaRPr lang="en-US" sz="1400" dirty="0">
              <a:solidFill>
                <a:schemeClr val="tx1">
                  <a:lumMod val="95000"/>
                  <a:lumOff val="5000"/>
                </a:schemeClr>
              </a:solidFill>
            </a:endParaRPr>
          </a:p>
        </p:txBody>
      </p:sp>
      <p:sp>
        <p:nvSpPr>
          <p:cNvPr id="4" name="Slide Number Placeholder 3"/>
          <p:cNvSpPr>
            <a:spLocks noGrp="1"/>
          </p:cNvSpPr>
          <p:nvPr>
            <p:ph type="sldNum" sz="quarter" idx="15"/>
          </p:nvPr>
        </p:nvSpPr>
        <p:spPr/>
        <p:txBody>
          <a:bodyPr/>
          <a:lstStyle/>
          <a:p>
            <a:fld id="{FB7E85C8-8CDF-4CB3-8DCA-93209C4FA4D2}" type="slidenum">
              <a:rPr lang="ar-JO" smtClean="0"/>
              <a:t>15</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556792"/>
            <a:ext cx="2448272" cy="18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850" y="3645024"/>
            <a:ext cx="3072358" cy="98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5180385"/>
            <a:ext cx="3201888" cy="127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356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Other Tools for </a:t>
            </a:r>
            <a:r>
              <a:rPr lang="en-US" dirty="0"/>
              <a:t>Write HTML </a:t>
            </a:r>
            <a:r>
              <a:rPr lang="en-US" dirty="0" smtClean="0"/>
              <a:t>Using</a:t>
            </a:r>
            <a:endParaRPr lang="en-US" dirty="0"/>
          </a:p>
        </p:txBody>
      </p:sp>
      <p:sp>
        <p:nvSpPr>
          <p:cNvPr id="3" name="Content Placeholder 2"/>
          <p:cNvSpPr>
            <a:spLocks noGrp="1"/>
          </p:cNvSpPr>
          <p:nvPr>
            <p:ph sz="quarter" idx="1"/>
          </p:nvPr>
        </p:nvSpPr>
        <p:spPr/>
        <p:txBody>
          <a:bodyPr>
            <a:noAutofit/>
          </a:bodyPr>
          <a:lstStyle/>
          <a:p>
            <a:pPr algn="l" rtl="0">
              <a:lnSpc>
                <a:spcPct val="200000"/>
              </a:lnSpc>
            </a:pPr>
            <a:r>
              <a:rPr lang="en-US" sz="1400" b="1" cap="all" dirty="0" smtClean="0">
                <a:solidFill>
                  <a:schemeClr val="tx1">
                    <a:lumMod val="95000"/>
                    <a:lumOff val="5000"/>
                  </a:schemeClr>
                </a:solidFill>
              </a:rPr>
              <a:t>RAPID PHP TOOLS</a:t>
            </a:r>
            <a:endParaRPr lang="en-US" sz="1400" b="1" cap="all" dirty="0">
              <a:solidFill>
                <a:schemeClr val="tx1">
                  <a:lumMod val="95000"/>
                  <a:lumOff val="5000"/>
                </a:schemeClr>
              </a:solidFill>
            </a:endParaRPr>
          </a:p>
          <a:p>
            <a:pPr algn="l" rtl="0">
              <a:lnSpc>
                <a:spcPct val="200000"/>
              </a:lnSpc>
            </a:pPr>
            <a:endParaRPr lang="en-US" sz="1400" b="1" cap="all" dirty="0" smtClean="0">
              <a:solidFill>
                <a:schemeClr val="tx1">
                  <a:lumMod val="95000"/>
                  <a:lumOff val="5000"/>
                </a:schemeClr>
              </a:solidFill>
            </a:endParaRPr>
          </a:p>
          <a:p>
            <a:pPr lvl="1" algn="l" rtl="0">
              <a:lnSpc>
                <a:spcPct val="200000"/>
              </a:lnSpc>
            </a:pPr>
            <a:r>
              <a:rPr lang="en-US" sz="1100" b="1" cap="all" dirty="0" smtClean="0">
                <a:solidFill>
                  <a:schemeClr val="tx1">
                    <a:lumMod val="95000"/>
                    <a:lumOff val="5000"/>
                  </a:schemeClr>
                </a:solidFill>
              </a:rPr>
              <a:t>The main tool to </a:t>
            </a:r>
            <a:br>
              <a:rPr lang="en-US" sz="1100" b="1" cap="all" dirty="0" smtClean="0">
                <a:solidFill>
                  <a:schemeClr val="tx1">
                    <a:lumMod val="95000"/>
                    <a:lumOff val="5000"/>
                  </a:schemeClr>
                </a:solidFill>
              </a:rPr>
            </a:br>
            <a:r>
              <a:rPr lang="en-US" sz="1100" b="1" cap="all" dirty="0" smtClean="0">
                <a:solidFill>
                  <a:schemeClr val="tx1">
                    <a:lumMod val="95000"/>
                    <a:lumOff val="5000"/>
                  </a:schemeClr>
                </a:solidFill>
              </a:rPr>
              <a:t>write HTMl in </a:t>
            </a:r>
            <a:br>
              <a:rPr lang="en-US" sz="1100" b="1" cap="all" dirty="0" smtClean="0">
                <a:solidFill>
                  <a:schemeClr val="tx1">
                    <a:lumMod val="95000"/>
                    <a:lumOff val="5000"/>
                  </a:schemeClr>
                </a:solidFill>
              </a:rPr>
            </a:br>
            <a:r>
              <a:rPr lang="en-US" sz="1100" b="1" cap="all" dirty="0" smtClean="0">
                <a:solidFill>
                  <a:schemeClr val="tx1">
                    <a:lumMod val="95000"/>
                    <a:lumOff val="5000"/>
                  </a:schemeClr>
                </a:solidFill>
              </a:rPr>
              <a:t>in This Course</a:t>
            </a:r>
            <a:endParaRPr lang="en-US" sz="1100" b="1" cap="all" dirty="0">
              <a:solidFill>
                <a:schemeClr val="tx1">
                  <a:lumMod val="95000"/>
                  <a:lumOff val="5000"/>
                </a:schemeClr>
              </a:solidFill>
            </a:endParaRPr>
          </a:p>
          <a:p>
            <a:pPr algn="l" rtl="0">
              <a:lnSpc>
                <a:spcPct val="200000"/>
              </a:lnSpc>
            </a:pPr>
            <a:endParaRPr lang="en-US" sz="1400" dirty="0" smtClean="0">
              <a:solidFill>
                <a:schemeClr val="tx1">
                  <a:lumMod val="95000"/>
                  <a:lumOff val="5000"/>
                </a:schemeClr>
              </a:solidFill>
            </a:endParaRPr>
          </a:p>
          <a:p>
            <a:pPr algn="l" rtl="0">
              <a:lnSpc>
                <a:spcPct val="200000"/>
              </a:lnSpc>
            </a:pPr>
            <a:endParaRPr lang="en-US" sz="1400" dirty="0">
              <a:solidFill>
                <a:schemeClr val="tx1">
                  <a:lumMod val="95000"/>
                  <a:lumOff val="5000"/>
                </a:schemeClr>
              </a:solidFill>
            </a:endParaRPr>
          </a:p>
        </p:txBody>
      </p:sp>
      <p:sp>
        <p:nvSpPr>
          <p:cNvPr id="4" name="Slide Number Placeholder 3"/>
          <p:cNvSpPr>
            <a:spLocks noGrp="1"/>
          </p:cNvSpPr>
          <p:nvPr>
            <p:ph type="sldNum" sz="quarter" idx="15"/>
          </p:nvPr>
        </p:nvSpPr>
        <p:spPr/>
        <p:txBody>
          <a:bodyPr/>
          <a:lstStyle/>
          <a:p>
            <a:fld id="{FB7E85C8-8CDF-4CB3-8DCA-93209C4FA4D2}" type="slidenum">
              <a:rPr lang="ar-JO" smtClean="0"/>
              <a:t>16</a:t>
            </a:fld>
            <a:endParaRPr lang="ar-JO" dirty="0"/>
          </a:p>
        </p:txBody>
      </p:sp>
      <p:sp>
        <p:nvSpPr>
          <p:cNvPr id="5" name="Footer Placeholder 4"/>
          <p:cNvSpPr>
            <a:spLocks noGrp="1"/>
          </p:cNvSpPr>
          <p:nvPr>
            <p:ph type="ftr" sz="quarter" idx="16"/>
          </p:nvPr>
        </p:nvSpPr>
        <p:spPr/>
        <p:txBody>
          <a:bodyPr/>
          <a:lstStyle/>
          <a:p>
            <a:r>
              <a:rPr lang="en-US" smtClean="0"/>
              <a:t>Osama Alkhoun – Web Application </a:t>
            </a:r>
            <a:endParaRPr lang="ar-JO"/>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844824"/>
            <a:ext cx="453650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401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Documents</a:t>
            </a:r>
            <a:endParaRPr lang="ar-JO" dirty="0"/>
          </a:p>
        </p:txBody>
      </p:sp>
      <p:sp>
        <p:nvSpPr>
          <p:cNvPr id="3" name="Content Placeholder 2"/>
          <p:cNvSpPr>
            <a:spLocks noGrp="1"/>
          </p:cNvSpPr>
          <p:nvPr>
            <p:ph sz="quarter" idx="1"/>
          </p:nvPr>
        </p:nvSpPr>
        <p:spPr/>
        <p:txBody>
          <a:bodyPr/>
          <a:lstStyle/>
          <a:p>
            <a:pPr algn="l" rtl="0">
              <a:lnSpc>
                <a:spcPct val="200000"/>
              </a:lnSpc>
            </a:pPr>
            <a:r>
              <a:rPr lang="en-US" dirty="0"/>
              <a:t>All HTML documents must start with a document type declaration: </a:t>
            </a:r>
            <a:r>
              <a:rPr lang="en-US" b="1" dirty="0"/>
              <a:t>&lt;!DOCTYPE html&gt;</a:t>
            </a:r>
            <a:r>
              <a:rPr lang="en-US" dirty="0"/>
              <a:t>.</a:t>
            </a:r>
          </a:p>
          <a:p>
            <a:pPr algn="l" rtl="0">
              <a:lnSpc>
                <a:spcPct val="200000"/>
              </a:lnSpc>
            </a:pPr>
            <a:r>
              <a:rPr lang="en-US" dirty="0"/>
              <a:t>The HTML document itself begins with </a:t>
            </a:r>
            <a:r>
              <a:rPr lang="en-US" b="1" dirty="0"/>
              <a:t>&lt;html&gt;</a:t>
            </a:r>
            <a:r>
              <a:rPr lang="en-US" dirty="0"/>
              <a:t> and ends with </a:t>
            </a:r>
            <a:r>
              <a:rPr lang="en-US" b="1" dirty="0"/>
              <a:t>&lt;/html&gt;</a:t>
            </a:r>
            <a:r>
              <a:rPr lang="en-US" dirty="0"/>
              <a:t>.</a:t>
            </a:r>
          </a:p>
          <a:p>
            <a:pPr algn="l" rtl="0">
              <a:lnSpc>
                <a:spcPct val="200000"/>
              </a:lnSpc>
            </a:pPr>
            <a:r>
              <a:rPr lang="en-US" dirty="0"/>
              <a:t>The visible part of the HTML document is between </a:t>
            </a:r>
            <a:r>
              <a:rPr lang="en-US" b="1" dirty="0"/>
              <a:t>&lt;body&gt;</a:t>
            </a:r>
            <a:r>
              <a:rPr lang="en-US" dirty="0"/>
              <a:t> and </a:t>
            </a:r>
            <a:r>
              <a:rPr lang="en-US" b="1" dirty="0"/>
              <a:t>&lt;/body</a:t>
            </a:r>
            <a:r>
              <a:rPr lang="en-US" b="1" dirty="0" smtClean="0"/>
              <a:t>&gt;</a:t>
            </a:r>
            <a:r>
              <a:rPr lang="en-US" dirty="0" smtClean="0"/>
              <a:t>.</a:t>
            </a:r>
            <a:endParaRPr lang="en-US"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17</a:t>
            </a:fld>
            <a:endParaRPr lang="ar-JO" dirty="0"/>
          </a:p>
        </p:txBody>
      </p:sp>
    </p:spTree>
    <p:extLst>
      <p:ext uri="{BB962C8B-B14F-4D97-AF65-F5344CB8AC3E}">
        <p14:creationId xmlns:p14="http://schemas.microsoft.com/office/powerpoint/2010/main" val="1829295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ar-JO" dirty="0"/>
          </a:p>
        </p:txBody>
      </p:sp>
      <p:pic>
        <p:nvPicPr>
          <p:cNvPr id="1027"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95536" y="1772816"/>
            <a:ext cx="787488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3" name="Slide Number Placeholder 2"/>
          <p:cNvSpPr>
            <a:spLocks noGrp="1"/>
          </p:cNvSpPr>
          <p:nvPr>
            <p:ph type="sldNum" sz="quarter" idx="15"/>
          </p:nvPr>
        </p:nvSpPr>
        <p:spPr/>
        <p:txBody>
          <a:bodyPr/>
          <a:lstStyle/>
          <a:p>
            <a:fld id="{FB7E85C8-8CDF-4CB3-8DCA-93209C4FA4D2}" type="slidenum">
              <a:rPr lang="ar-JO" smtClean="0"/>
              <a:t>18</a:t>
            </a:fld>
            <a:endParaRPr lang="ar-JO" dirty="0"/>
          </a:p>
        </p:txBody>
      </p:sp>
    </p:spTree>
    <p:extLst>
      <p:ext uri="{BB962C8B-B14F-4D97-AF65-F5344CB8AC3E}">
        <p14:creationId xmlns:p14="http://schemas.microsoft.com/office/powerpoint/2010/main" val="597615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Headings</a:t>
            </a:r>
            <a:endParaRPr lang="ar-JO" dirty="0"/>
          </a:p>
        </p:txBody>
      </p:sp>
      <p:sp>
        <p:nvSpPr>
          <p:cNvPr id="3" name="Content Placeholder 2"/>
          <p:cNvSpPr>
            <a:spLocks noGrp="1"/>
          </p:cNvSpPr>
          <p:nvPr>
            <p:ph sz="quarter" idx="1"/>
          </p:nvPr>
        </p:nvSpPr>
        <p:spPr/>
        <p:txBody>
          <a:bodyPr/>
          <a:lstStyle/>
          <a:p>
            <a:pPr algn="l" rtl="0">
              <a:lnSpc>
                <a:spcPct val="150000"/>
              </a:lnSpc>
            </a:pPr>
            <a:r>
              <a:rPr lang="en-US" dirty="0"/>
              <a:t>HTML headings are defined with the </a:t>
            </a:r>
            <a:r>
              <a:rPr lang="en-US" b="1" dirty="0"/>
              <a:t>&lt;h1&gt;</a:t>
            </a:r>
            <a:r>
              <a:rPr lang="en-US" dirty="0"/>
              <a:t> to </a:t>
            </a:r>
            <a:r>
              <a:rPr lang="en-US" b="1" dirty="0"/>
              <a:t>&lt;h6&gt;</a:t>
            </a:r>
            <a:r>
              <a:rPr lang="en-US" dirty="0"/>
              <a:t> tags.</a:t>
            </a:r>
          </a:p>
          <a:p>
            <a:pPr algn="l" rtl="0">
              <a:lnSpc>
                <a:spcPct val="150000"/>
              </a:lnSpc>
            </a:pPr>
            <a:r>
              <a:rPr lang="en-US" dirty="0"/>
              <a:t>&lt;h1&gt; defines the most important heading. &lt;h6&gt; defines the least important heading: </a:t>
            </a:r>
          </a:p>
          <a:p>
            <a:pPr lvl="1" algn="l" rtl="0">
              <a:lnSpc>
                <a:spcPct val="150000"/>
              </a:lnSpc>
            </a:pPr>
            <a:r>
              <a:rPr lang="en-US" dirty="0"/>
              <a:t>&lt;h1&gt;This is heading 1&lt;/h1&gt;</a:t>
            </a:r>
            <a:br>
              <a:rPr lang="en-US" dirty="0"/>
            </a:br>
            <a:r>
              <a:rPr lang="en-US" dirty="0"/>
              <a:t>&lt;h2&gt;This is heading 2&lt;/h2&gt;</a:t>
            </a:r>
            <a:br>
              <a:rPr lang="en-US" dirty="0"/>
            </a:br>
            <a:r>
              <a:rPr lang="en-US" dirty="0"/>
              <a:t>&lt;h3&gt;This is heading 3&lt;/h3&gt;</a:t>
            </a:r>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19</a:t>
            </a:fld>
            <a:endParaRPr lang="ar-JO" dirty="0"/>
          </a:p>
        </p:txBody>
      </p:sp>
    </p:spTree>
    <p:extLst>
      <p:ext uri="{BB962C8B-B14F-4D97-AF65-F5344CB8AC3E}">
        <p14:creationId xmlns:p14="http://schemas.microsoft.com/office/powerpoint/2010/main" val="3594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0" dirty="0"/>
              <a:t>HTML5</a:t>
            </a:r>
            <a:r>
              <a:rPr lang="en-US" sz="4400" b="0" dirty="0"/>
              <a:t> </a:t>
            </a:r>
            <a:endParaRPr lang="ar-JO" sz="4400" dirty="0"/>
          </a:p>
        </p:txBody>
      </p:sp>
      <p:sp>
        <p:nvSpPr>
          <p:cNvPr id="3" name="Subtitle 2"/>
          <p:cNvSpPr>
            <a:spLocks noGrp="1"/>
          </p:cNvSpPr>
          <p:nvPr>
            <p:ph type="subTitle" idx="1"/>
          </p:nvPr>
        </p:nvSpPr>
        <p:spPr/>
        <p:txBody>
          <a:bodyPr>
            <a:normAutofit/>
          </a:bodyPr>
          <a:lstStyle/>
          <a:p>
            <a:r>
              <a:rPr lang="en-US" sz="2400" dirty="0" smtClean="0"/>
              <a:t>Chapter 01</a:t>
            </a:r>
            <a:endParaRPr lang="ar-JO" sz="2400" dirty="0"/>
          </a:p>
        </p:txBody>
      </p:sp>
    </p:spTree>
    <p:extLst>
      <p:ext uri="{BB962C8B-B14F-4D97-AF65-F5344CB8AC3E}">
        <p14:creationId xmlns:p14="http://schemas.microsoft.com/office/powerpoint/2010/main" val="4206982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Paragraphs</a:t>
            </a:r>
            <a:endParaRPr lang="ar-JO" dirty="0"/>
          </a:p>
        </p:txBody>
      </p:sp>
      <p:sp>
        <p:nvSpPr>
          <p:cNvPr id="3" name="Content Placeholder 2"/>
          <p:cNvSpPr>
            <a:spLocks noGrp="1"/>
          </p:cNvSpPr>
          <p:nvPr>
            <p:ph sz="quarter" idx="1"/>
          </p:nvPr>
        </p:nvSpPr>
        <p:spPr/>
        <p:txBody>
          <a:bodyPr/>
          <a:lstStyle/>
          <a:p>
            <a:pPr algn="l" rtl="0">
              <a:lnSpc>
                <a:spcPct val="200000"/>
              </a:lnSpc>
            </a:pPr>
            <a:r>
              <a:rPr lang="en-US" dirty="0"/>
              <a:t>HTML paragraphs are defined with the </a:t>
            </a:r>
            <a:r>
              <a:rPr lang="en-US" b="1" dirty="0"/>
              <a:t>&lt;p&gt;</a:t>
            </a:r>
            <a:r>
              <a:rPr lang="en-US" dirty="0"/>
              <a:t> tag</a:t>
            </a:r>
            <a:r>
              <a:rPr lang="en-US" dirty="0" smtClean="0"/>
              <a:t>:</a:t>
            </a:r>
            <a:endParaRPr lang="ar-JO" dirty="0" smtClean="0"/>
          </a:p>
          <a:p>
            <a:pPr lvl="1" algn="l" rtl="0">
              <a:lnSpc>
                <a:spcPct val="200000"/>
              </a:lnSpc>
            </a:pPr>
            <a:r>
              <a:rPr lang="en-US" dirty="0"/>
              <a:t>&lt;p&gt;This is a paragraph.&lt;/p&gt;</a:t>
            </a:r>
            <a:br>
              <a:rPr lang="en-US" dirty="0"/>
            </a:br>
            <a:r>
              <a:rPr lang="en-US" dirty="0"/>
              <a:t>&lt;p&gt;This is another paragraph.&lt;/p&gt;</a:t>
            </a:r>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20</a:t>
            </a:fld>
            <a:endParaRPr lang="ar-JO" dirty="0"/>
          </a:p>
        </p:txBody>
      </p:sp>
    </p:spTree>
    <p:extLst>
      <p:ext uri="{BB962C8B-B14F-4D97-AF65-F5344CB8AC3E}">
        <p14:creationId xmlns:p14="http://schemas.microsoft.com/office/powerpoint/2010/main" val="1276725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Links</a:t>
            </a:r>
            <a:endParaRPr lang="ar-JO" dirty="0"/>
          </a:p>
        </p:txBody>
      </p:sp>
      <p:sp>
        <p:nvSpPr>
          <p:cNvPr id="3" name="Content Placeholder 2"/>
          <p:cNvSpPr>
            <a:spLocks noGrp="1"/>
          </p:cNvSpPr>
          <p:nvPr>
            <p:ph sz="quarter" idx="1"/>
          </p:nvPr>
        </p:nvSpPr>
        <p:spPr/>
        <p:txBody>
          <a:bodyPr/>
          <a:lstStyle/>
          <a:p>
            <a:pPr algn="l" rtl="0"/>
            <a:r>
              <a:rPr lang="en-US" dirty="0"/>
              <a:t>HTML links are defined with the </a:t>
            </a:r>
            <a:r>
              <a:rPr lang="en-US" b="1" dirty="0"/>
              <a:t>&lt;a&gt;</a:t>
            </a:r>
            <a:r>
              <a:rPr lang="en-US" dirty="0"/>
              <a:t> tag</a:t>
            </a:r>
            <a:r>
              <a:rPr lang="en-US" dirty="0" smtClean="0"/>
              <a:t>:</a:t>
            </a:r>
          </a:p>
          <a:p>
            <a:pPr lvl="1" algn="l" rtl="0"/>
            <a:r>
              <a:rPr lang="en-US" dirty="0"/>
              <a:t>&lt;a </a:t>
            </a:r>
            <a:r>
              <a:rPr lang="en-US" dirty="0" err="1"/>
              <a:t>href</a:t>
            </a:r>
            <a:r>
              <a:rPr lang="en-US" dirty="0"/>
              <a:t>="https://</a:t>
            </a:r>
            <a:r>
              <a:rPr lang="en-US" dirty="0" smtClean="0"/>
              <a:t>www.OsamaAlkhoun.com</a:t>
            </a:r>
            <a:r>
              <a:rPr lang="en-US" dirty="0"/>
              <a:t>"&gt;This is a link&lt;/a</a:t>
            </a:r>
            <a:r>
              <a:rPr lang="en-US" dirty="0" smtClean="0"/>
              <a:t>&gt;</a:t>
            </a:r>
          </a:p>
          <a:p>
            <a:pPr algn="l" rtl="0">
              <a:lnSpc>
                <a:spcPct val="200000"/>
              </a:lnSpc>
            </a:pPr>
            <a:r>
              <a:rPr lang="en-US" dirty="0"/>
              <a:t>The link's destination is specified in the </a:t>
            </a:r>
            <a:r>
              <a:rPr lang="en-US" b="1" dirty="0" err="1"/>
              <a:t>href</a:t>
            </a:r>
            <a:r>
              <a:rPr lang="en-US" b="1" dirty="0"/>
              <a:t> attribute</a:t>
            </a:r>
            <a:r>
              <a:rPr lang="en-US" dirty="0"/>
              <a:t>. </a:t>
            </a:r>
          </a:p>
          <a:p>
            <a:pPr algn="l" rtl="0">
              <a:lnSpc>
                <a:spcPct val="200000"/>
              </a:lnSpc>
            </a:pPr>
            <a:r>
              <a:rPr lang="en-US" dirty="0"/>
              <a:t>Attributes are used to provide additional information about HTML elements.</a:t>
            </a:r>
          </a:p>
          <a:p>
            <a:pPr lvl="1" algn="l" rtl="0">
              <a:lnSpc>
                <a:spcPct val="200000"/>
              </a:lnSpc>
            </a:pPr>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21</a:t>
            </a:fld>
            <a:endParaRPr lang="ar-JO" dirty="0"/>
          </a:p>
        </p:txBody>
      </p:sp>
    </p:spTree>
    <p:extLst>
      <p:ext uri="{BB962C8B-B14F-4D97-AF65-F5344CB8AC3E}">
        <p14:creationId xmlns:p14="http://schemas.microsoft.com/office/powerpoint/2010/main" val="1215067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Images</a:t>
            </a:r>
            <a:endParaRPr lang="ar-JO" dirty="0"/>
          </a:p>
        </p:txBody>
      </p:sp>
      <p:sp>
        <p:nvSpPr>
          <p:cNvPr id="3" name="Content Placeholder 2"/>
          <p:cNvSpPr>
            <a:spLocks noGrp="1"/>
          </p:cNvSpPr>
          <p:nvPr>
            <p:ph sz="quarter" idx="1"/>
          </p:nvPr>
        </p:nvSpPr>
        <p:spPr/>
        <p:txBody>
          <a:bodyPr/>
          <a:lstStyle/>
          <a:p>
            <a:pPr algn="l" rtl="0">
              <a:lnSpc>
                <a:spcPct val="200000"/>
              </a:lnSpc>
            </a:pPr>
            <a:r>
              <a:rPr lang="en-US" dirty="0"/>
              <a:t>HTML images are defined with the </a:t>
            </a:r>
            <a:r>
              <a:rPr lang="en-US" b="1" dirty="0"/>
              <a:t>&lt;</a:t>
            </a:r>
            <a:r>
              <a:rPr lang="en-US" b="1" dirty="0" err="1"/>
              <a:t>img</a:t>
            </a:r>
            <a:r>
              <a:rPr lang="en-US" b="1" dirty="0"/>
              <a:t>&gt;</a:t>
            </a:r>
            <a:r>
              <a:rPr lang="en-US" dirty="0"/>
              <a:t> tag.</a:t>
            </a:r>
          </a:p>
          <a:p>
            <a:pPr algn="l" rtl="0">
              <a:lnSpc>
                <a:spcPct val="200000"/>
              </a:lnSpc>
            </a:pPr>
            <a:r>
              <a:rPr lang="en-US" dirty="0"/>
              <a:t>The source file (</a:t>
            </a:r>
            <a:r>
              <a:rPr lang="en-US" dirty="0" err="1"/>
              <a:t>src</a:t>
            </a:r>
            <a:r>
              <a:rPr lang="en-US" dirty="0"/>
              <a:t>), alternative text (alt), width, and height are provided as attributes:</a:t>
            </a:r>
          </a:p>
          <a:p>
            <a:pPr lvl="1" algn="l" rtl="0">
              <a:lnSpc>
                <a:spcPct val="200000"/>
              </a:lnSpc>
            </a:pPr>
            <a:r>
              <a:rPr lang="en-US" dirty="0"/>
              <a:t>&lt;</a:t>
            </a:r>
            <a:r>
              <a:rPr lang="en-US" dirty="0" err="1"/>
              <a:t>img</a:t>
            </a:r>
            <a:r>
              <a:rPr lang="en-US" dirty="0"/>
              <a:t> </a:t>
            </a:r>
            <a:r>
              <a:rPr lang="en-US" dirty="0" err="1"/>
              <a:t>src</a:t>
            </a:r>
            <a:r>
              <a:rPr lang="en-US" dirty="0" smtClean="0"/>
              <a:t>=“card.jpg</a:t>
            </a:r>
            <a:r>
              <a:rPr lang="en-US" dirty="0"/>
              <a:t>" alt</a:t>
            </a:r>
            <a:r>
              <a:rPr lang="en-US" dirty="0" smtClean="0"/>
              <a:t>=“OsamaAlkhoun.com</a:t>
            </a:r>
            <a:r>
              <a:rPr lang="en-US" dirty="0"/>
              <a:t>" width="</a:t>
            </a:r>
            <a:r>
              <a:rPr lang="en-US" dirty="0" smtClean="0"/>
              <a:t>100"</a:t>
            </a:r>
            <a:r>
              <a:rPr lang="en-US" dirty="0"/>
              <a:t> height="</a:t>
            </a:r>
            <a:r>
              <a:rPr lang="en-US" dirty="0" smtClean="0"/>
              <a:t>150"&gt;</a:t>
            </a:r>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22</a:t>
            </a:fld>
            <a:endParaRPr lang="ar-JO" dirty="0"/>
          </a:p>
        </p:txBody>
      </p:sp>
    </p:spTree>
    <p:extLst>
      <p:ext uri="{BB962C8B-B14F-4D97-AF65-F5344CB8AC3E}">
        <p14:creationId xmlns:p14="http://schemas.microsoft.com/office/powerpoint/2010/main" val="4216095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Elements</a:t>
            </a:r>
            <a:endParaRPr lang="ar-JO" dirty="0"/>
          </a:p>
        </p:txBody>
      </p:sp>
      <p:sp>
        <p:nvSpPr>
          <p:cNvPr id="3" name="Content Placeholder 2"/>
          <p:cNvSpPr>
            <a:spLocks noGrp="1"/>
          </p:cNvSpPr>
          <p:nvPr>
            <p:ph sz="quarter" idx="1"/>
          </p:nvPr>
        </p:nvSpPr>
        <p:spPr/>
        <p:txBody>
          <a:bodyPr/>
          <a:lstStyle/>
          <a:p>
            <a:pPr algn="l" rtl="0"/>
            <a:r>
              <a:rPr lang="en-US" dirty="0"/>
              <a:t>An HTML element usually consists of a </a:t>
            </a:r>
            <a:r>
              <a:rPr lang="en-US" b="1" dirty="0"/>
              <a:t>start</a:t>
            </a:r>
            <a:r>
              <a:rPr lang="en-US" dirty="0"/>
              <a:t> tag and </a:t>
            </a:r>
            <a:r>
              <a:rPr lang="en-US" b="1" dirty="0"/>
              <a:t>end</a:t>
            </a:r>
            <a:r>
              <a:rPr lang="en-US" dirty="0"/>
              <a:t> tag, with the content inserted in between:</a:t>
            </a:r>
          </a:p>
          <a:p>
            <a:pPr lvl="1" algn="l" rtl="0"/>
            <a:r>
              <a:rPr lang="en-US" dirty="0"/>
              <a:t>&lt;</a:t>
            </a:r>
            <a:r>
              <a:rPr lang="en-US" dirty="0" err="1"/>
              <a:t>tagname</a:t>
            </a:r>
            <a:r>
              <a:rPr lang="en-US" dirty="0"/>
              <a:t>&gt;Content goes here...&lt;/</a:t>
            </a:r>
            <a:r>
              <a:rPr lang="en-US" dirty="0" err="1"/>
              <a:t>tagname</a:t>
            </a:r>
            <a:r>
              <a:rPr lang="en-US" dirty="0"/>
              <a:t>&gt;</a:t>
            </a:r>
          </a:p>
          <a:p>
            <a:pPr algn="l" rtl="0"/>
            <a:r>
              <a:rPr lang="en-US" dirty="0"/>
              <a:t>The HTML </a:t>
            </a:r>
            <a:r>
              <a:rPr lang="en-US" b="1" dirty="0"/>
              <a:t>element</a:t>
            </a:r>
            <a:r>
              <a:rPr lang="en-US" dirty="0"/>
              <a:t> is everything from the start tag to the end tag:</a:t>
            </a:r>
          </a:p>
          <a:p>
            <a:pPr lvl="1" algn="l" rtl="0"/>
            <a:r>
              <a:rPr lang="en-US" dirty="0"/>
              <a:t>&lt;p&gt;My first paragraph.&lt;/p&gt;</a:t>
            </a:r>
          </a:p>
          <a:p>
            <a:pPr algn="l" rtl="0"/>
            <a:endParaRPr lang="ar-JO" dirty="0"/>
          </a:p>
        </p:txBody>
      </p:sp>
      <p:graphicFrame>
        <p:nvGraphicFramePr>
          <p:cNvPr id="4" name="Table 3"/>
          <p:cNvGraphicFramePr>
            <a:graphicFrameLocks noGrp="1"/>
          </p:cNvGraphicFramePr>
          <p:nvPr>
            <p:extLst>
              <p:ext uri="{D42A27DB-BD31-4B8C-83A1-F6EECF244321}">
                <p14:modId xmlns:p14="http://schemas.microsoft.com/office/powerpoint/2010/main" val="2619971957"/>
              </p:ext>
            </p:extLst>
          </p:nvPr>
        </p:nvGraphicFramePr>
        <p:xfrm>
          <a:off x="539552" y="4653136"/>
          <a:ext cx="7467599" cy="1501712"/>
        </p:xfrm>
        <a:graphic>
          <a:graphicData uri="http://schemas.openxmlformats.org/drawingml/2006/table">
            <a:tbl>
              <a:tblPr/>
              <a:tblGrid>
                <a:gridCol w="2459044"/>
                <a:gridCol w="2459044"/>
                <a:gridCol w="2549511"/>
              </a:tblGrid>
              <a:tr h="368445">
                <a:tc>
                  <a:txBody>
                    <a:bodyPr/>
                    <a:lstStyle/>
                    <a:p>
                      <a:pPr algn="l" fontAlgn="t"/>
                      <a:r>
                        <a:rPr lang="en-US" sz="1600">
                          <a:effectLst/>
                        </a:rPr>
                        <a:t>Start tag</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Element content</a:t>
                      </a: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End tag</a:t>
                      </a: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8445">
                <a:tc>
                  <a:txBody>
                    <a:bodyPr/>
                    <a:lstStyle/>
                    <a:p>
                      <a:pPr algn="l" fontAlgn="t"/>
                      <a:r>
                        <a:rPr lang="en-US" sz="1600">
                          <a:effectLst/>
                        </a:rPr>
                        <a:t>&lt;h1&gt;</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My First Heading</a:t>
                      </a: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&lt;/h1&gt;</a:t>
                      </a: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8445">
                <a:tc>
                  <a:txBody>
                    <a:bodyPr/>
                    <a:lstStyle/>
                    <a:p>
                      <a:pPr algn="l" fontAlgn="t"/>
                      <a:r>
                        <a:rPr lang="en-US" sz="1600">
                          <a:effectLst/>
                        </a:rPr>
                        <a:t>&lt;p&gt;</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My first paragraph.</a:t>
                      </a: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&lt;/p&gt;</a:t>
                      </a: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68445">
                <a:tc>
                  <a:txBody>
                    <a:bodyPr/>
                    <a:lstStyle/>
                    <a:p>
                      <a:pPr algn="l" fontAlgn="t"/>
                      <a:r>
                        <a:rPr lang="en-US" sz="1600">
                          <a:effectLst/>
                        </a:rPr>
                        <a:t>&lt;br&gt;</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ar-JO" sz="1600">
                          <a:effectLst/>
                        </a:rPr>
                        <a:t> </a:t>
                      </a: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rtl="1"/>
                      <a:endParaRPr lang="ar-JO" sz="1600" dirty="0"/>
                    </a:p>
                  </a:txBody>
                  <a:tcPr marL="78953" marR="78953" marT="39476" marB="39476">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6" name="Slide Number Placeholder 5"/>
          <p:cNvSpPr>
            <a:spLocks noGrp="1"/>
          </p:cNvSpPr>
          <p:nvPr>
            <p:ph type="sldNum" sz="quarter" idx="15"/>
          </p:nvPr>
        </p:nvSpPr>
        <p:spPr/>
        <p:txBody>
          <a:bodyPr/>
          <a:lstStyle/>
          <a:p>
            <a:fld id="{FB7E85C8-8CDF-4CB3-8DCA-93209C4FA4D2}" type="slidenum">
              <a:rPr lang="ar-JO" smtClean="0"/>
              <a:t>23</a:t>
            </a:fld>
            <a:endParaRPr lang="ar-JO" dirty="0"/>
          </a:p>
        </p:txBody>
      </p:sp>
    </p:spTree>
    <p:extLst>
      <p:ext uri="{BB962C8B-B14F-4D97-AF65-F5344CB8AC3E}">
        <p14:creationId xmlns:p14="http://schemas.microsoft.com/office/powerpoint/2010/main" val="4222488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HTML </a:t>
            </a:r>
            <a:r>
              <a:rPr lang="en-US" dirty="0" smtClean="0"/>
              <a:t>Elements</a:t>
            </a:r>
            <a:endParaRPr lang="ar-JO" dirty="0"/>
          </a:p>
        </p:txBody>
      </p:sp>
      <p:sp>
        <p:nvSpPr>
          <p:cNvPr id="3" name="Content Placeholder 2"/>
          <p:cNvSpPr>
            <a:spLocks noGrp="1"/>
          </p:cNvSpPr>
          <p:nvPr>
            <p:ph sz="quarter" idx="1"/>
          </p:nvPr>
        </p:nvSpPr>
        <p:spPr/>
        <p:txBody>
          <a:bodyPr/>
          <a:lstStyle/>
          <a:p>
            <a:pPr algn="l" rtl="0"/>
            <a:r>
              <a:rPr lang="en-US" dirty="0"/>
              <a:t>HTML elements can be nested (elements can contain elements).</a:t>
            </a:r>
          </a:p>
          <a:p>
            <a:pPr algn="l" rtl="0"/>
            <a:r>
              <a:rPr lang="en-US" dirty="0"/>
              <a:t>All HTML documents consist of nested HTML elements.</a:t>
            </a:r>
          </a:p>
          <a:p>
            <a:pPr algn="l" rtl="0"/>
            <a:r>
              <a:rPr lang="en-US" dirty="0"/>
              <a:t>This example contains four HTML elements:</a:t>
            </a:r>
          </a:p>
          <a:p>
            <a:pPr algn="l" rtl="0"/>
            <a:endParaRPr lang="ar-JO"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789040"/>
            <a:ext cx="5904656" cy="268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6" name="Slide Number Placeholder 5"/>
          <p:cNvSpPr>
            <a:spLocks noGrp="1"/>
          </p:cNvSpPr>
          <p:nvPr>
            <p:ph type="sldNum" sz="quarter" idx="15"/>
          </p:nvPr>
        </p:nvSpPr>
        <p:spPr/>
        <p:txBody>
          <a:bodyPr/>
          <a:lstStyle/>
          <a:p>
            <a:fld id="{FB7E85C8-8CDF-4CB3-8DCA-93209C4FA4D2}" type="slidenum">
              <a:rPr lang="ar-JO" smtClean="0"/>
              <a:t>24</a:t>
            </a:fld>
            <a:endParaRPr lang="ar-JO" dirty="0"/>
          </a:p>
        </p:txBody>
      </p:sp>
    </p:spTree>
    <p:extLst>
      <p:ext uri="{BB962C8B-B14F-4D97-AF65-F5344CB8AC3E}">
        <p14:creationId xmlns:p14="http://schemas.microsoft.com/office/powerpoint/2010/main" val="437814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Example Explained</a:t>
            </a:r>
            <a:endParaRPr lang="ar-JO" dirty="0"/>
          </a:p>
        </p:txBody>
      </p:sp>
      <p:sp>
        <p:nvSpPr>
          <p:cNvPr id="3" name="Content Placeholder 2"/>
          <p:cNvSpPr>
            <a:spLocks noGrp="1"/>
          </p:cNvSpPr>
          <p:nvPr>
            <p:ph sz="quarter" idx="1"/>
          </p:nvPr>
        </p:nvSpPr>
        <p:spPr/>
        <p:txBody>
          <a:bodyPr/>
          <a:lstStyle/>
          <a:p>
            <a:pPr algn="l" rtl="0"/>
            <a:r>
              <a:rPr lang="en-US" dirty="0"/>
              <a:t>The </a:t>
            </a:r>
            <a:r>
              <a:rPr lang="en-US" b="1" dirty="0"/>
              <a:t>&lt;html&gt;</a:t>
            </a:r>
            <a:r>
              <a:rPr lang="en-US" dirty="0"/>
              <a:t> element defines the </a:t>
            </a:r>
            <a:r>
              <a:rPr lang="en-US" b="1" dirty="0"/>
              <a:t>whole document</a:t>
            </a:r>
            <a:r>
              <a:rPr lang="en-US" dirty="0"/>
              <a:t>.</a:t>
            </a:r>
          </a:p>
          <a:p>
            <a:pPr algn="l" rtl="0"/>
            <a:r>
              <a:rPr lang="en-US" dirty="0"/>
              <a:t>It has a </a:t>
            </a:r>
            <a:r>
              <a:rPr lang="en-US" b="1" dirty="0"/>
              <a:t>start</a:t>
            </a:r>
            <a:r>
              <a:rPr lang="en-US" dirty="0"/>
              <a:t> tag &lt;html&gt; and an </a:t>
            </a:r>
            <a:r>
              <a:rPr lang="en-US" b="1" dirty="0"/>
              <a:t>end</a:t>
            </a:r>
            <a:r>
              <a:rPr lang="en-US" dirty="0"/>
              <a:t> tag &lt;/html&gt;.</a:t>
            </a:r>
          </a:p>
          <a:p>
            <a:pPr algn="l" rtl="0"/>
            <a:r>
              <a:rPr lang="en-US" dirty="0"/>
              <a:t>The element </a:t>
            </a:r>
            <a:r>
              <a:rPr lang="en-US" b="1" dirty="0"/>
              <a:t>content</a:t>
            </a:r>
            <a:r>
              <a:rPr lang="en-US" dirty="0"/>
              <a:t> is another HTML element (the &lt;body&gt; element).</a:t>
            </a:r>
          </a:p>
          <a:p>
            <a:pPr algn="l" rtl="0"/>
            <a:r>
              <a:rPr lang="en-US" dirty="0"/>
              <a:t>The </a:t>
            </a:r>
            <a:r>
              <a:rPr lang="en-US" b="1" dirty="0"/>
              <a:t>&lt;body&gt;</a:t>
            </a:r>
            <a:r>
              <a:rPr lang="en-US" dirty="0"/>
              <a:t> element defines the </a:t>
            </a:r>
            <a:r>
              <a:rPr lang="en-US" b="1" dirty="0"/>
              <a:t>document body</a:t>
            </a:r>
            <a:r>
              <a:rPr lang="en-US" dirty="0"/>
              <a:t>.</a:t>
            </a:r>
          </a:p>
          <a:p>
            <a:pPr algn="l" rtl="0"/>
            <a:r>
              <a:rPr lang="en-US" dirty="0"/>
              <a:t>It has a </a:t>
            </a:r>
            <a:r>
              <a:rPr lang="en-US" b="1" dirty="0"/>
              <a:t>start</a:t>
            </a:r>
            <a:r>
              <a:rPr lang="en-US" dirty="0"/>
              <a:t> tag &lt;body&gt; and an </a:t>
            </a:r>
            <a:r>
              <a:rPr lang="en-US" b="1" dirty="0"/>
              <a:t>end</a:t>
            </a:r>
            <a:r>
              <a:rPr lang="en-US" dirty="0"/>
              <a:t> tag &lt;/body&gt;.</a:t>
            </a:r>
          </a:p>
          <a:p>
            <a:pPr algn="l" rtl="0"/>
            <a:r>
              <a:rPr lang="en-US" dirty="0"/>
              <a:t>The element </a:t>
            </a:r>
            <a:r>
              <a:rPr lang="en-US" b="1" dirty="0"/>
              <a:t>content</a:t>
            </a:r>
            <a:r>
              <a:rPr lang="en-US" dirty="0"/>
              <a:t> is two other HTML elements (&lt;h1&gt; and &lt;p</a:t>
            </a:r>
            <a:r>
              <a:rPr lang="en-US" dirty="0" smtClean="0"/>
              <a:t>&gt;).</a:t>
            </a:r>
            <a:endParaRPr lang="en-US"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25</a:t>
            </a:fld>
            <a:endParaRPr lang="ar-JO" dirty="0"/>
          </a:p>
        </p:txBody>
      </p:sp>
    </p:spTree>
    <p:extLst>
      <p:ext uri="{BB962C8B-B14F-4D97-AF65-F5344CB8AC3E}">
        <p14:creationId xmlns:p14="http://schemas.microsoft.com/office/powerpoint/2010/main" val="1771646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Example Explained</a:t>
            </a:r>
            <a:endParaRPr lang="ar-JO" dirty="0"/>
          </a:p>
        </p:txBody>
      </p:sp>
      <p:sp>
        <p:nvSpPr>
          <p:cNvPr id="3" name="Content Placeholder 2"/>
          <p:cNvSpPr>
            <a:spLocks noGrp="1"/>
          </p:cNvSpPr>
          <p:nvPr>
            <p:ph sz="quarter" idx="1"/>
          </p:nvPr>
        </p:nvSpPr>
        <p:spPr/>
        <p:txBody>
          <a:bodyPr/>
          <a:lstStyle/>
          <a:p>
            <a:pPr algn="l" rtl="0"/>
            <a:r>
              <a:rPr lang="en-US" dirty="0"/>
              <a:t>The </a:t>
            </a:r>
            <a:r>
              <a:rPr lang="en-US" b="1" dirty="0"/>
              <a:t>&lt;h1&gt;</a:t>
            </a:r>
            <a:r>
              <a:rPr lang="en-US" dirty="0"/>
              <a:t> element defines a </a:t>
            </a:r>
            <a:r>
              <a:rPr lang="en-US" b="1" dirty="0"/>
              <a:t>heading</a:t>
            </a:r>
            <a:r>
              <a:rPr lang="en-US" dirty="0"/>
              <a:t>.</a:t>
            </a:r>
          </a:p>
          <a:p>
            <a:pPr algn="l" rtl="0"/>
            <a:r>
              <a:rPr lang="en-US" dirty="0"/>
              <a:t>It has a </a:t>
            </a:r>
            <a:r>
              <a:rPr lang="en-US" b="1" dirty="0"/>
              <a:t>start</a:t>
            </a:r>
            <a:r>
              <a:rPr lang="en-US" dirty="0"/>
              <a:t> tag &lt;h1&gt; and an </a:t>
            </a:r>
            <a:r>
              <a:rPr lang="en-US" b="1" dirty="0"/>
              <a:t>end</a:t>
            </a:r>
            <a:r>
              <a:rPr lang="en-US" dirty="0"/>
              <a:t> tag &lt;/h1&gt;.</a:t>
            </a:r>
          </a:p>
          <a:p>
            <a:pPr algn="l" rtl="0"/>
            <a:r>
              <a:rPr lang="en-US" dirty="0"/>
              <a:t>The element </a:t>
            </a:r>
            <a:r>
              <a:rPr lang="en-US" b="1" dirty="0"/>
              <a:t>content</a:t>
            </a:r>
            <a:r>
              <a:rPr lang="en-US" dirty="0"/>
              <a:t> is: </a:t>
            </a:r>
            <a:r>
              <a:rPr lang="en-US" dirty="0" smtClean="0"/>
              <a:t>My</a:t>
            </a:r>
          </a:p>
          <a:p>
            <a:pPr algn="l" rtl="0"/>
            <a:r>
              <a:rPr lang="en-US" dirty="0"/>
              <a:t>The </a:t>
            </a:r>
            <a:r>
              <a:rPr lang="en-US" b="1" dirty="0"/>
              <a:t>&lt;p&gt;</a:t>
            </a:r>
            <a:r>
              <a:rPr lang="en-US" dirty="0"/>
              <a:t> element defines a </a:t>
            </a:r>
            <a:r>
              <a:rPr lang="en-US" b="1" dirty="0"/>
              <a:t>paragraph</a:t>
            </a:r>
            <a:r>
              <a:rPr lang="en-US" dirty="0"/>
              <a:t>.</a:t>
            </a:r>
          </a:p>
          <a:p>
            <a:pPr algn="l" rtl="0"/>
            <a:r>
              <a:rPr lang="en-US" dirty="0"/>
              <a:t>It has a </a:t>
            </a:r>
            <a:r>
              <a:rPr lang="en-US" b="1" dirty="0"/>
              <a:t>start</a:t>
            </a:r>
            <a:r>
              <a:rPr lang="en-US" dirty="0"/>
              <a:t> tag &lt;p&gt; and an </a:t>
            </a:r>
            <a:r>
              <a:rPr lang="en-US" b="1" dirty="0"/>
              <a:t>end</a:t>
            </a:r>
            <a:r>
              <a:rPr lang="en-US" dirty="0"/>
              <a:t> tag &lt;/p&gt;.</a:t>
            </a:r>
          </a:p>
          <a:p>
            <a:pPr algn="l" rtl="0"/>
            <a:r>
              <a:rPr lang="en-US" dirty="0"/>
              <a:t>The element </a:t>
            </a:r>
            <a:r>
              <a:rPr lang="en-US" b="1" dirty="0"/>
              <a:t>content</a:t>
            </a:r>
            <a:r>
              <a:rPr lang="en-US" dirty="0"/>
              <a:t> is: My first paragraph.</a:t>
            </a:r>
          </a:p>
          <a:p>
            <a:pPr algn="l" rtl="0"/>
            <a:r>
              <a:rPr lang="en-US" dirty="0" smtClean="0"/>
              <a:t> </a:t>
            </a:r>
            <a:r>
              <a:rPr lang="en-US" dirty="0"/>
              <a:t>First Heading.</a:t>
            </a:r>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26</a:t>
            </a:fld>
            <a:endParaRPr lang="ar-JO" dirty="0"/>
          </a:p>
        </p:txBody>
      </p:sp>
    </p:spTree>
    <p:extLst>
      <p:ext uri="{BB962C8B-B14F-4D97-AF65-F5344CB8AC3E}">
        <p14:creationId xmlns:p14="http://schemas.microsoft.com/office/powerpoint/2010/main" val="2476569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Not Forget the End </a:t>
            </a:r>
            <a:r>
              <a:rPr lang="en-US" dirty="0" smtClean="0"/>
              <a:t>Tag</a:t>
            </a:r>
            <a:endParaRPr lang="ar-JO" dirty="0"/>
          </a:p>
        </p:txBody>
      </p:sp>
      <p:sp>
        <p:nvSpPr>
          <p:cNvPr id="3" name="Content Placeholder 2"/>
          <p:cNvSpPr>
            <a:spLocks noGrp="1"/>
          </p:cNvSpPr>
          <p:nvPr>
            <p:ph sz="quarter" idx="1"/>
          </p:nvPr>
        </p:nvSpPr>
        <p:spPr/>
        <p:txBody>
          <a:bodyPr>
            <a:normAutofit fontScale="92500"/>
          </a:bodyPr>
          <a:lstStyle/>
          <a:p>
            <a:pPr algn="l" rtl="0">
              <a:lnSpc>
                <a:spcPct val="200000"/>
              </a:lnSpc>
            </a:pPr>
            <a:r>
              <a:rPr lang="en-US" dirty="0"/>
              <a:t>Some HTML elements will display correctly, even if you forget the end tag</a:t>
            </a:r>
            <a:r>
              <a:rPr lang="en-US" dirty="0" smtClean="0"/>
              <a:t>:</a:t>
            </a:r>
          </a:p>
          <a:p>
            <a:pPr algn="l" rtl="0"/>
            <a:endParaRPr lang="en-US" dirty="0" smtClean="0"/>
          </a:p>
          <a:p>
            <a:pPr algn="l" rtl="0"/>
            <a:endParaRPr lang="en-US" dirty="0"/>
          </a:p>
          <a:p>
            <a:pPr algn="l" rtl="0"/>
            <a:endParaRPr lang="en-US" dirty="0" smtClean="0"/>
          </a:p>
          <a:p>
            <a:pPr algn="l" rtl="0"/>
            <a:endParaRPr lang="en-US" dirty="0" smtClean="0"/>
          </a:p>
          <a:p>
            <a:pPr algn="l" rtl="0"/>
            <a:r>
              <a:rPr lang="en-US" dirty="0" smtClean="0"/>
              <a:t>The </a:t>
            </a:r>
            <a:r>
              <a:rPr lang="en-US" dirty="0"/>
              <a:t>example above works in all browsers, because the closing tag is considered optional.</a:t>
            </a:r>
          </a:p>
          <a:p>
            <a:pPr algn="l" rtl="0"/>
            <a:r>
              <a:rPr lang="en-US" b="1" dirty="0"/>
              <a:t>Never rely on this. It might produce unexpected results and/or errors if you forget the end tag.</a:t>
            </a:r>
            <a:endParaRPr lang="en-US" dirty="0"/>
          </a:p>
          <a:p>
            <a:pPr algn="l" rtl="0">
              <a:lnSpc>
                <a:spcPct val="200000"/>
              </a:lnSpc>
            </a:pPr>
            <a:endParaRPr lang="ar-JO"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348880"/>
            <a:ext cx="4097221"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27</a:t>
            </a:fld>
            <a:endParaRPr lang="ar-JO" dirty="0"/>
          </a:p>
        </p:txBody>
      </p:sp>
    </p:spTree>
    <p:extLst>
      <p:ext uri="{BB962C8B-B14F-4D97-AF65-F5344CB8AC3E}">
        <p14:creationId xmlns:p14="http://schemas.microsoft.com/office/powerpoint/2010/main" val="657347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HTML </a:t>
            </a:r>
            <a:r>
              <a:rPr lang="en-US" dirty="0" smtClean="0"/>
              <a:t>Elements</a:t>
            </a:r>
            <a:endParaRPr lang="ar-JO" dirty="0"/>
          </a:p>
        </p:txBody>
      </p:sp>
      <p:sp>
        <p:nvSpPr>
          <p:cNvPr id="3" name="Content Placeholder 2"/>
          <p:cNvSpPr>
            <a:spLocks noGrp="1"/>
          </p:cNvSpPr>
          <p:nvPr>
            <p:ph sz="quarter" idx="1"/>
          </p:nvPr>
        </p:nvSpPr>
        <p:spPr/>
        <p:txBody>
          <a:bodyPr/>
          <a:lstStyle/>
          <a:p>
            <a:pPr algn="l" rtl="0"/>
            <a:r>
              <a:rPr lang="en-US" dirty="0"/>
              <a:t>HTML elements with no content are called empty elements.</a:t>
            </a:r>
          </a:p>
          <a:p>
            <a:pPr algn="l" rtl="0"/>
            <a:r>
              <a:rPr lang="en-US" dirty="0"/>
              <a:t>&lt;</a:t>
            </a:r>
            <a:r>
              <a:rPr lang="en-US" dirty="0" err="1"/>
              <a:t>br</a:t>
            </a:r>
            <a:r>
              <a:rPr lang="en-US" dirty="0"/>
              <a:t>&gt; is an empty element without a closing tag (the &lt;</a:t>
            </a:r>
            <a:r>
              <a:rPr lang="en-US" dirty="0" err="1"/>
              <a:t>br</a:t>
            </a:r>
            <a:r>
              <a:rPr lang="en-US" dirty="0"/>
              <a:t>&gt; tag defines a line break).</a:t>
            </a:r>
          </a:p>
          <a:p>
            <a:pPr algn="l" rtl="0"/>
            <a:r>
              <a:rPr lang="en-US" dirty="0"/>
              <a:t>Empty elements can be "closed" in the opening tag like this: &lt;</a:t>
            </a:r>
            <a:r>
              <a:rPr lang="en-US" dirty="0" err="1"/>
              <a:t>br</a:t>
            </a:r>
            <a:r>
              <a:rPr lang="en-US" dirty="0"/>
              <a:t> /&gt;.</a:t>
            </a:r>
          </a:p>
          <a:p>
            <a:pPr algn="l" rtl="0"/>
            <a:r>
              <a:rPr lang="en-US" dirty="0"/>
              <a:t>HTML5 does not require empty elements to be closed. But if you want stricter validation, or if you need to make your document readable by XML parsers, you must close all HTML elements properly.</a:t>
            </a:r>
          </a:p>
          <a:p>
            <a:pPr algn="l" rtl="0"/>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28</a:t>
            </a:fld>
            <a:endParaRPr lang="ar-JO" dirty="0"/>
          </a:p>
        </p:txBody>
      </p:sp>
    </p:spTree>
    <p:extLst>
      <p:ext uri="{BB962C8B-B14F-4D97-AF65-F5344CB8AC3E}">
        <p14:creationId xmlns:p14="http://schemas.microsoft.com/office/powerpoint/2010/main" val="2740247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Lowercase </a:t>
            </a:r>
            <a:r>
              <a:rPr lang="en-US" dirty="0" smtClean="0"/>
              <a:t>Tags</a:t>
            </a:r>
            <a:endParaRPr lang="ar-JO" dirty="0"/>
          </a:p>
        </p:txBody>
      </p:sp>
      <p:sp>
        <p:nvSpPr>
          <p:cNvPr id="3" name="Content Placeholder 2"/>
          <p:cNvSpPr>
            <a:spLocks noGrp="1"/>
          </p:cNvSpPr>
          <p:nvPr>
            <p:ph sz="quarter" idx="1"/>
          </p:nvPr>
        </p:nvSpPr>
        <p:spPr/>
        <p:txBody>
          <a:bodyPr/>
          <a:lstStyle/>
          <a:p>
            <a:pPr algn="l" rtl="0"/>
            <a:r>
              <a:rPr lang="en-US" dirty="0"/>
              <a:t>HTML tags are not case sensitive: &lt;P&gt; means the same as &lt;p&gt;.</a:t>
            </a:r>
          </a:p>
          <a:p>
            <a:pPr algn="l" rtl="0"/>
            <a:r>
              <a:rPr lang="en-US" dirty="0"/>
              <a:t>The HTML5 standard does not require lowercase tags, but W3C </a:t>
            </a:r>
            <a:r>
              <a:rPr lang="en-US" b="1" dirty="0"/>
              <a:t>recommends</a:t>
            </a:r>
            <a:r>
              <a:rPr lang="en-US" dirty="0"/>
              <a:t> lowercase in HTML, and </a:t>
            </a:r>
            <a:r>
              <a:rPr lang="en-US" b="1" dirty="0"/>
              <a:t>demands</a:t>
            </a:r>
            <a:r>
              <a:rPr lang="en-US" dirty="0"/>
              <a:t> lowercase for stricter document types like XHTML.</a:t>
            </a:r>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29</a:t>
            </a:fld>
            <a:endParaRPr lang="ar-JO" dirty="0"/>
          </a:p>
        </p:txBody>
      </p:sp>
    </p:spTree>
    <p:extLst>
      <p:ext uri="{BB962C8B-B14F-4D97-AF65-F5344CB8AC3E}">
        <p14:creationId xmlns:p14="http://schemas.microsoft.com/office/powerpoint/2010/main" val="315113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t>
            </a:r>
            <a:r>
              <a:rPr lang="en-US" dirty="0" smtClean="0"/>
              <a:t>Tutorial</a:t>
            </a:r>
            <a:endParaRPr lang="ar-JO" dirty="0"/>
          </a:p>
        </p:txBody>
      </p:sp>
      <p:sp>
        <p:nvSpPr>
          <p:cNvPr id="3" name="Content Placeholder 2"/>
          <p:cNvSpPr>
            <a:spLocks noGrp="1"/>
          </p:cNvSpPr>
          <p:nvPr>
            <p:ph sz="quarter" idx="1"/>
          </p:nvPr>
        </p:nvSpPr>
        <p:spPr/>
        <p:txBody>
          <a:bodyPr/>
          <a:lstStyle/>
          <a:p>
            <a:pPr algn="l" rtl="0">
              <a:lnSpc>
                <a:spcPct val="200000"/>
              </a:lnSpc>
            </a:pPr>
            <a:r>
              <a:rPr lang="en-US" dirty="0"/>
              <a:t>With HTML you can create your own Web site.</a:t>
            </a:r>
          </a:p>
          <a:p>
            <a:pPr algn="l" rtl="0">
              <a:lnSpc>
                <a:spcPct val="200000"/>
              </a:lnSpc>
            </a:pPr>
            <a:r>
              <a:rPr lang="en-US" dirty="0"/>
              <a:t>This tutorial teaches you everything about HTML.</a:t>
            </a:r>
          </a:p>
          <a:p>
            <a:pPr algn="l" rtl="0">
              <a:lnSpc>
                <a:spcPct val="200000"/>
              </a:lnSpc>
            </a:pPr>
            <a:r>
              <a:rPr lang="en-US" dirty="0"/>
              <a:t>HTML is easy to learn - You will enjoy it.</a:t>
            </a:r>
          </a:p>
          <a:p>
            <a:pPr algn="l" rtl="0">
              <a:lnSpc>
                <a:spcPct val="200000"/>
              </a:lnSpc>
            </a:pPr>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a:t>
            </a:fld>
            <a:endParaRPr lang="ar-JO" dirty="0"/>
          </a:p>
        </p:txBody>
      </p:sp>
    </p:spTree>
    <p:extLst>
      <p:ext uri="{BB962C8B-B14F-4D97-AF65-F5344CB8AC3E}">
        <p14:creationId xmlns:p14="http://schemas.microsoft.com/office/powerpoint/2010/main" val="34836248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Attributes</a:t>
            </a:r>
            <a:endParaRPr lang="ar-JO" dirty="0"/>
          </a:p>
        </p:txBody>
      </p:sp>
      <p:sp>
        <p:nvSpPr>
          <p:cNvPr id="3" name="Content Placeholder 2"/>
          <p:cNvSpPr>
            <a:spLocks noGrp="1"/>
          </p:cNvSpPr>
          <p:nvPr>
            <p:ph sz="quarter" idx="1"/>
          </p:nvPr>
        </p:nvSpPr>
        <p:spPr/>
        <p:txBody>
          <a:bodyPr/>
          <a:lstStyle/>
          <a:p>
            <a:pPr algn="l" rtl="0"/>
            <a:r>
              <a:rPr lang="en-US" dirty="0"/>
              <a:t>Attributes provide additional information about HTML elements</a:t>
            </a:r>
            <a:r>
              <a:rPr lang="en-US" dirty="0" smtClean="0"/>
              <a:t>.</a:t>
            </a:r>
          </a:p>
          <a:p>
            <a:pPr algn="l" rtl="0"/>
            <a:r>
              <a:rPr lang="en-US" dirty="0"/>
              <a:t>HTML Attributes</a:t>
            </a:r>
          </a:p>
          <a:p>
            <a:pPr lvl="1" algn="l" rtl="0"/>
            <a:r>
              <a:rPr lang="en-US" dirty="0"/>
              <a:t>All HTML elements can have </a:t>
            </a:r>
            <a:r>
              <a:rPr lang="en-US" b="1" dirty="0"/>
              <a:t>attributes</a:t>
            </a:r>
            <a:endParaRPr lang="en-US" dirty="0"/>
          </a:p>
          <a:p>
            <a:pPr lvl="1" algn="l" rtl="0"/>
            <a:r>
              <a:rPr lang="en-US" dirty="0"/>
              <a:t>Attributes provide </a:t>
            </a:r>
            <a:r>
              <a:rPr lang="en-US" b="1" dirty="0"/>
              <a:t>additional information</a:t>
            </a:r>
            <a:r>
              <a:rPr lang="en-US" dirty="0"/>
              <a:t> about an element</a:t>
            </a:r>
          </a:p>
          <a:p>
            <a:pPr lvl="1" algn="l" rtl="0"/>
            <a:r>
              <a:rPr lang="en-US" dirty="0"/>
              <a:t>Attributes are always specified in </a:t>
            </a:r>
            <a:r>
              <a:rPr lang="en-US" b="1" dirty="0"/>
              <a:t>the start tag</a:t>
            </a:r>
            <a:endParaRPr lang="en-US" dirty="0"/>
          </a:p>
          <a:p>
            <a:pPr lvl="1" algn="l" rtl="0"/>
            <a:r>
              <a:rPr lang="en-US" dirty="0"/>
              <a:t>Attributes usually come in name/value pairs like: </a:t>
            </a:r>
            <a:r>
              <a:rPr lang="en-US" b="1" dirty="0"/>
              <a:t>name="value"</a:t>
            </a:r>
            <a:endParaRPr lang="en-US" dirty="0"/>
          </a:p>
          <a:p>
            <a:pPr algn="l" rtl="0"/>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30</a:t>
            </a:fld>
            <a:endParaRPr lang="ar-JO" dirty="0"/>
          </a:p>
        </p:txBody>
      </p:sp>
    </p:spTree>
    <p:extLst>
      <p:ext uri="{BB962C8B-B14F-4D97-AF65-F5344CB8AC3E}">
        <p14:creationId xmlns:p14="http://schemas.microsoft.com/office/powerpoint/2010/main" val="1892186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Lang Attribute</a:t>
            </a:r>
            <a:endParaRPr lang="ar-JO" dirty="0"/>
          </a:p>
        </p:txBody>
      </p:sp>
      <p:sp>
        <p:nvSpPr>
          <p:cNvPr id="3" name="Content Placeholder 2"/>
          <p:cNvSpPr>
            <a:spLocks noGrp="1"/>
          </p:cNvSpPr>
          <p:nvPr>
            <p:ph sz="quarter" idx="1"/>
          </p:nvPr>
        </p:nvSpPr>
        <p:spPr/>
        <p:txBody>
          <a:bodyPr/>
          <a:lstStyle/>
          <a:p>
            <a:pPr algn="l" rtl="0"/>
            <a:r>
              <a:rPr lang="en-US" dirty="0"/>
              <a:t>The language of the document can be declared in the </a:t>
            </a:r>
            <a:r>
              <a:rPr lang="en-US" b="1" dirty="0"/>
              <a:t>&lt;html&gt;</a:t>
            </a:r>
            <a:r>
              <a:rPr lang="en-US" dirty="0"/>
              <a:t> tag.</a:t>
            </a:r>
          </a:p>
          <a:p>
            <a:pPr algn="l" rtl="0"/>
            <a:r>
              <a:rPr lang="en-US" dirty="0"/>
              <a:t>The language is declared with the </a:t>
            </a:r>
            <a:r>
              <a:rPr lang="en-US" b="1" dirty="0" err="1"/>
              <a:t>lang</a:t>
            </a:r>
            <a:r>
              <a:rPr lang="en-US" dirty="0"/>
              <a:t> attribute.</a:t>
            </a:r>
          </a:p>
          <a:p>
            <a:pPr algn="l" rtl="0"/>
            <a:r>
              <a:rPr lang="en-US" dirty="0"/>
              <a:t>Declaring a language is important for accessibility applications (screen readers) and search engines:</a:t>
            </a:r>
          </a:p>
          <a:p>
            <a:pPr algn="l" rtl="0"/>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31</a:t>
            </a:fld>
            <a:endParaRPr lang="ar-JO" dirty="0"/>
          </a:p>
        </p:txBody>
      </p:sp>
    </p:spTree>
    <p:extLst>
      <p:ext uri="{BB962C8B-B14F-4D97-AF65-F5344CB8AC3E}">
        <p14:creationId xmlns:p14="http://schemas.microsoft.com/office/powerpoint/2010/main" val="3290102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The Lang Attribute </a:t>
            </a:r>
            <a:r>
              <a:rPr lang="ar-JO" dirty="0"/>
              <a:t> </a:t>
            </a:r>
            <a:r>
              <a:rPr lang="en-US" dirty="0"/>
              <a:t>(cont.)</a:t>
            </a:r>
            <a:endParaRPr lang="ar-JO" dirty="0"/>
          </a:p>
        </p:txBody>
      </p:sp>
      <p:sp>
        <p:nvSpPr>
          <p:cNvPr id="3" name="Content Placeholder 2"/>
          <p:cNvSpPr>
            <a:spLocks noGrp="1"/>
          </p:cNvSpPr>
          <p:nvPr>
            <p:ph sz="quarter" idx="1"/>
          </p:nvPr>
        </p:nvSpPr>
        <p:spPr/>
        <p:txBody>
          <a:bodyPr/>
          <a:lstStyle/>
          <a:p>
            <a:pPr algn="l" rtl="0"/>
            <a:endParaRPr lang="en-US" dirty="0" smtClean="0"/>
          </a:p>
          <a:p>
            <a:pPr algn="l" rtl="0"/>
            <a:endParaRPr lang="en-US" dirty="0"/>
          </a:p>
          <a:p>
            <a:pPr algn="l" rtl="0"/>
            <a:endParaRPr lang="en-US" dirty="0" smtClean="0"/>
          </a:p>
          <a:p>
            <a:pPr algn="l" rtl="0"/>
            <a:endParaRPr lang="en-US" dirty="0"/>
          </a:p>
          <a:p>
            <a:pPr algn="l" rtl="0"/>
            <a:endParaRPr lang="en-US" dirty="0" smtClean="0"/>
          </a:p>
          <a:p>
            <a:pPr algn="l" rtl="0"/>
            <a:r>
              <a:rPr lang="en-US" dirty="0"/>
              <a:t>The first two letters specify the language (en). If there is a dialect, use two more letters (US).</a:t>
            </a:r>
            <a:endParaRPr lang="ar-JO"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68999"/>
            <a:ext cx="6048672"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32</a:t>
            </a:fld>
            <a:endParaRPr lang="ar-JO" dirty="0"/>
          </a:p>
        </p:txBody>
      </p:sp>
    </p:spTree>
    <p:extLst>
      <p:ext uri="{BB962C8B-B14F-4D97-AF65-F5344CB8AC3E}">
        <p14:creationId xmlns:p14="http://schemas.microsoft.com/office/powerpoint/2010/main" val="40815857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title </a:t>
            </a:r>
            <a:r>
              <a:rPr lang="en-US" dirty="0" smtClean="0"/>
              <a:t>Attribute</a:t>
            </a:r>
            <a:endParaRPr lang="ar-JO" dirty="0"/>
          </a:p>
        </p:txBody>
      </p:sp>
      <p:sp>
        <p:nvSpPr>
          <p:cNvPr id="3" name="Content Placeholder 2"/>
          <p:cNvSpPr>
            <a:spLocks noGrp="1"/>
          </p:cNvSpPr>
          <p:nvPr>
            <p:ph sz="quarter" idx="1"/>
          </p:nvPr>
        </p:nvSpPr>
        <p:spPr/>
        <p:txBody>
          <a:bodyPr/>
          <a:lstStyle/>
          <a:p>
            <a:pPr algn="l" rtl="0"/>
            <a:r>
              <a:rPr lang="en-US" dirty="0"/>
              <a:t>Here, a </a:t>
            </a:r>
            <a:r>
              <a:rPr lang="en-US" b="1" dirty="0"/>
              <a:t>title</a:t>
            </a:r>
            <a:r>
              <a:rPr lang="en-US" dirty="0"/>
              <a:t> attribute is added to the </a:t>
            </a:r>
            <a:r>
              <a:rPr lang="en-US" b="1" dirty="0"/>
              <a:t>&lt;p&gt;</a:t>
            </a:r>
            <a:r>
              <a:rPr lang="en-US" dirty="0"/>
              <a:t> element. The value of the title attribute will be displayed as a tooltip when you mouse over the paragraph</a:t>
            </a:r>
            <a:r>
              <a:rPr lang="en-US" dirty="0" smtClean="0"/>
              <a:t>:</a:t>
            </a:r>
          </a:p>
          <a:p>
            <a:pPr algn="l" rtl="0"/>
            <a:endParaRPr lang="ar-JO"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463075"/>
            <a:ext cx="4968552" cy="136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33</a:t>
            </a:fld>
            <a:endParaRPr lang="ar-JO" dirty="0"/>
          </a:p>
        </p:txBody>
      </p:sp>
    </p:spTree>
    <p:extLst>
      <p:ext uri="{BB962C8B-B14F-4D97-AF65-F5344CB8AC3E}">
        <p14:creationId xmlns:p14="http://schemas.microsoft.com/office/powerpoint/2010/main" val="1928330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href</a:t>
            </a:r>
            <a:r>
              <a:rPr lang="en-US" dirty="0"/>
              <a:t> </a:t>
            </a:r>
            <a:r>
              <a:rPr lang="en-US" dirty="0" smtClean="0"/>
              <a:t>Attribute</a:t>
            </a:r>
            <a:endParaRPr lang="ar-JO" dirty="0"/>
          </a:p>
        </p:txBody>
      </p:sp>
      <p:sp>
        <p:nvSpPr>
          <p:cNvPr id="3" name="Content Placeholder 2"/>
          <p:cNvSpPr>
            <a:spLocks noGrp="1"/>
          </p:cNvSpPr>
          <p:nvPr>
            <p:ph sz="quarter" idx="1"/>
          </p:nvPr>
        </p:nvSpPr>
        <p:spPr/>
        <p:txBody>
          <a:bodyPr/>
          <a:lstStyle/>
          <a:p>
            <a:pPr algn="l" rtl="0"/>
            <a:r>
              <a:rPr lang="en-US" dirty="0"/>
              <a:t>HTML links are defined with the </a:t>
            </a:r>
            <a:r>
              <a:rPr lang="en-US" b="1" dirty="0"/>
              <a:t>&lt;a&gt;</a:t>
            </a:r>
            <a:r>
              <a:rPr lang="en-US" dirty="0"/>
              <a:t> tag. The link address is specified in the </a:t>
            </a:r>
            <a:r>
              <a:rPr lang="en-US" b="1" dirty="0" err="1"/>
              <a:t>href</a:t>
            </a:r>
            <a:r>
              <a:rPr lang="en-US" dirty="0"/>
              <a:t> attribute:</a:t>
            </a:r>
            <a:endParaRPr lang="ar-JO"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19387"/>
            <a:ext cx="7789646" cy="229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34</a:t>
            </a:fld>
            <a:endParaRPr lang="ar-JO" dirty="0"/>
          </a:p>
        </p:txBody>
      </p:sp>
    </p:spTree>
    <p:extLst>
      <p:ext uri="{BB962C8B-B14F-4D97-AF65-F5344CB8AC3E}">
        <p14:creationId xmlns:p14="http://schemas.microsoft.com/office/powerpoint/2010/main" val="967578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a:t>
            </a:r>
            <a:r>
              <a:rPr lang="en-US" dirty="0" smtClean="0"/>
              <a:t>Attributes</a:t>
            </a:r>
            <a:endParaRPr lang="ar-JO" dirty="0"/>
          </a:p>
        </p:txBody>
      </p:sp>
      <p:sp>
        <p:nvSpPr>
          <p:cNvPr id="3" name="Content Placeholder 2"/>
          <p:cNvSpPr>
            <a:spLocks noGrp="1"/>
          </p:cNvSpPr>
          <p:nvPr>
            <p:ph sz="quarter" idx="1"/>
          </p:nvPr>
        </p:nvSpPr>
        <p:spPr/>
        <p:txBody>
          <a:bodyPr>
            <a:normAutofit lnSpcReduction="10000"/>
          </a:bodyPr>
          <a:lstStyle/>
          <a:p>
            <a:pPr algn="l" rtl="0"/>
            <a:r>
              <a:rPr lang="en-US" dirty="0"/>
              <a:t>HTML images are defined with the </a:t>
            </a:r>
            <a:r>
              <a:rPr lang="en-US" b="1" dirty="0"/>
              <a:t>&lt;</a:t>
            </a:r>
            <a:r>
              <a:rPr lang="en-US" b="1" dirty="0" err="1"/>
              <a:t>img</a:t>
            </a:r>
            <a:r>
              <a:rPr lang="en-US" b="1" dirty="0"/>
              <a:t>&gt;</a:t>
            </a:r>
            <a:r>
              <a:rPr lang="en-US" dirty="0"/>
              <a:t> tag.</a:t>
            </a:r>
          </a:p>
          <a:p>
            <a:pPr algn="l" rtl="0"/>
            <a:r>
              <a:rPr lang="en-US" dirty="0"/>
              <a:t>The filename of the source (</a:t>
            </a:r>
            <a:r>
              <a:rPr lang="en-US" b="1" dirty="0" err="1"/>
              <a:t>src</a:t>
            </a:r>
            <a:r>
              <a:rPr lang="en-US" dirty="0"/>
              <a:t>), and the size of the image (</a:t>
            </a:r>
            <a:r>
              <a:rPr lang="en-US" b="1" dirty="0"/>
              <a:t>width</a:t>
            </a:r>
            <a:r>
              <a:rPr lang="en-US" dirty="0"/>
              <a:t> and </a:t>
            </a:r>
            <a:r>
              <a:rPr lang="en-US" b="1" dirty="0"/>
              <a:t>height</a:t>
            </a:r>
            <a:r>
              <a:rPr lang="en-US" dirty="0"/>
              <a:t>) are all provided as </a:t>
            </a:r>
            <a:r>
              <a:rPr lang="en-US" b="1" dirty="0"/>
              <a:t>attributes</a:t>
            </a:r>
            <a:r>
              <a:rPr lang="en-US" dirty="0" smtClean="0"/>
              <a:t>:</a:t>
            </a:r>
          </a:p>
          <a:p>
            <a:pPr algn="l" rtl="0"/>
            <a:endParaRPr lang="en-US" dirty="0"/>
          </a:p>
          <a:p>
            <a:pPr algn="l" rtl="0"/>
            <a:endParaRPr lang="en-US" dirty="0" smtClean="0"/>
          </a:p>
          <a:p>
            <a:pPr algn="l" rtl="0"/>
            <a:endParaRPr lang="en-US" dirty="0"/>
          </a:p>
          <a:p>
            <a:pPr algn="l" rtl="0"/>
            <a:endParaRPr lang="en-US" dirty="0" smtClean="0"/>
          </a:p>
          <a:p>
            <a:pPr algn="l" rtl="0"/>
            <a:endParaRPr lang="en-US" dirty="0"/>
          </a:p>
          <a:p>
            <a:pPr marL="0" indent="0" algn="l" rtl="0">
              <a:buNone/>
            </a:pPr>
            <a:endParaRPr lang="en-US" dirty="0" smtClean="0"/>
          </a:p>
          <a:p>
            <a:pPr lvl="1" algn="l" rtl="0"/>
            <a:r>
              <a:rPr lang="en-US" dirty="0" smtClean="0"/>
              <a:t>The </a:t>
            </a:r>
            <a:r>
              <a:rPr lang="en-US" dirty="0"/>
              <a:t>image size is specified in pixels: width="</a:t>
            </a:r>
            <a:r>
              <a:rPr lang="en-US" dirty="0" smtClean="0"/>
              <a:t>100" </a:t>
            </a:r>
            <a:r>
              <a:rPr lang="en-US" dirty="0"/>
              <a:t>means </a:t>
            </a:r>
            <a:r>
              <a:rPr lang="en-US" dirty="0" smtClean="0"/>
              <a:t>150 </a:t>
            </a:r>
            <a:r>
              <a:rPr lang="en-US" dirty="0"/>
              <a:t>screen pixels wide.</a:t>
            </a:r>
          </a:p>
          <a:p>
            <a:pPr algn="l" rtl="0"/>
            <a:endParaRPr lang="ar-JO"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90" y="3212976"/>
            <a:ext cx="748459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35</a:t>
            </a:fld>
            <a:endParaRPr lang="ar-JO" dirty="0"/>
          </a:p>
        </p:txBody>
      </p:sp>
    </p:spTree>
    <p:extLst>
      <p:ext uri="{BB962C8B-B14F-4D97-AF65-F5344CB8AC3E}">
        <p14:creationId xmlns:p14="http://schemas.microsoft.com/office/powerpoint/2010/main" val="13444938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alt </a:t>
            </a:r>
            <a:r>
              <a:rPr lang="en-US" dirty="0" smtClean="0"/>
              <a:t>Attribute</a:t>
            </a:r>
            <a:endParaRPr lang="ar-JO" dirty="0"/>
          </a:p>
        </p:txBody>
      </p:sp>
      <p:sp>
        <p:nvSpPr>
          <p:cNvPr id="3" name="Content Placeholder 2"/>
          <p:cNvSpPr>
            <a:spLocks noGrp="1"/>
          </p:cNvSpPr>
          <p:nvPr>
            <p:ph sz="quarter" idx="1"/>
          </p:nvPr>
        </p:nvSpPr>
        <p:spPr/>
        <p:txBody>
          <a:bodyPr/>
          <a:lstStyle/>
          <a:p>
            <a:pPr algn="l" rtl="0"/>
            <a:r>
              <a:rPr lang="en-US" dirty="0"/>
              <a:t>The </a:t>
            </a:r>
            <a:r>
              <a:rPr lang="en-US" b="1" dirty="0"/>
              <a:t>alt</a:t>
            </a:r>
            <a:r>
              <a:rPr lang="en-US" dirty="0"/>
              <a:t> attribute specifies an alternative text to be used, when an image cannot be displayed.</a:t>
            </a:r>
          </a:p>
          <a:p>
            <a:pPr algn="l" rtl="0"/>
            <a:r>
              <a:rPr lang="en-US" dirty="0"/>
              <a:t>The value of the attribute can be read by screen readers. This way, someone "listening" to the webpage, e.g. a blind person, can "hear" the element.</a:t>
            </a:r>
          </a:p>
          <a:p>
            <a:pPr algn="l" rtl="0"/>
            <a:endParaRPr lang="ar-JO"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915951"/>
            <a:ext cx="72008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36</a:t>
            </a:fld>
            <a:endParaRPr lang="ar-JO" dirty="0"/>
          </a:p>
        </p:txBody>
      </p:sp>
    </p:spTree>
    <p:extLst>
      <p:ext uri="{BB962C8B-B14F-4D97-AF65-F5344CB8AC3E}">
        <p14:creationId xmlns:p14="http://schemas.microsoft.com/office/powerpoint/2010/main" val="3230775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Suggest: Quote Attribute </a:t>
            </a:r>
            <a:r>
              <a:rPr lang="en-US" dirty="0" smtClean="0"/>
              <a:t>Values</a:t>
            </a:r>
            <a:endParaRPr lang="ar-JO" dirty="0"/>
          </a:p>
        </p:txBody>
      </p:sp>
      <p:sp>
        <p:nvSpPr>
          <p:cNvPr id="3" name="Content Placeholder 2"/>
          <p:cNvSpPr>
            <a:spLocks noGrp="1"/>
          </p:cNvSpPr>
          <p:nvPr>
            <p:ph sz="quarter" idx="1"/>
          </p:nvPr>
        </p:nvSpPr>
        <p:spPr/>
        <p:txBody>
          <a:bodyPr/>
          <a:lstStyle/>
          <a:p>
            <a:pPr algn="l" rtl="0"/>
            <a:r>
              <a:rPr lang="en-US" dirty="0" smtClean="0"/>
              <a:t>Title for paragraph without quote</a:t>
            </a:r>
            <a:endParaRPr lang="ar-JO"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61" y="2492896"/>
            <a:ext cx="754646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37</a:t>
            </a:fld>
            <a:endParaRPr lang="ar-JO" dirty="0"/>
          </a:p>
        </p:txBody>
      </p:sp>
    </p:spTree>
    <p:extLst>
      <p:ext uri="{BB962C8B-B14F-4D97-AF65-F5344CB8AC3E}">
        <p14:creationId xmlns:p14="http://schemas.microsoft.com/office/powerpoint/2010/main" val="1030846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Suggest: Quote Attribute </a:t>
            </a:r>
            <a:r>
              <a:rPr lang="en-US" dirty="0" smtClean="0"/>
              <a:t>Values</a:t>
            </a:r>
            <a:endParaRPr lang="ar-JO" dirty="0"/>
          </a:p>
        </p:txBody>
      </p:sp>
      <p:sp>
        <p:nvSpPr>
          <p:cNvPr id="3" name="Content Placeholder 2"/>
          <p:cNvSpPr>
            <a:spLocks noGrp="1"/>
          </p:cNvSpPr>
          <p:nvPr>
            <p:ph sz="quarter" idx="1"/>
          </p:nvPr>
        </p:nvSpPr>
        <p:spPr/>
        <p:txBody>
          <a:bodyPr/>
          <a:lstStyle/>
          <a:p>
            <a:pPr algn="l" rtl="0"/>
            <a:r>
              <a:rPr lang="en-US" dirty="0"/>
              <a:t>Title for paragraph </a:t>
            </a:r>
            <a:r>
              <a:rPr lang="en-US" dirty="0" smtClean="0"/>
              <a:t>with </a:t>
            </a:r>
            <a:r>
              <a:rPr lang="en-US" dirty="0"/>
              <a:t>quote</a:t>
            </a:r>
            <a:endParaRPr lang="ar-JO" dirty="0"/>
          </a:p>
          <a:p>
            <a:endParaRPr lang="ar-JO"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17" y="2780928"/>
            <a:ext cx="7525891"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38</a:t>
            </a:fld>
            <a:endParaRPr lang="ar-JO" dirty="0"/>
          </a:p>
        </p:txBody>
      </p:sp>
    </p:spTree>
    <p:extLst>
      <p:ext uri="{BB962C8B-B14F-4D97-AF65-F5344CB8AC3E}">
        <p14:creationId xmlns:p14="http://schemas.microsoft.com/office/powerpoint/2010/main" val="3098435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or Double Quotes</a:t>
            </a:r>
            <a:r>
              <a:rPr lang="en-US" dirty="0" smtClean="0"/>
              <a:t>?</a:t>
            </a:r>
            <a:endParaRPr lang="ar-JO" dirty="0"/>
          </a:p>
        </p:txBody>
      </p:sp>
      <p:sp>
        <p:nvSpPr>
          <p:cNvPr id="3" name="Content Placeholder 2"/>
          <p:cNvSpPr>
            <a:spLocks noGrp="1"/>
          </p:cNvSpPr>
          <p:nvPr>
            <p:ph sz="quarter" idx="1"/>
          </p:nvPr>
        </p:nvSpPr>
        <p:spPr/>
        <p:txBody>
          <a:bodyPr/>
          <a:lstStyle/>
          <a:p>
            <a:pPr algn="l" rtl="0"/>
            <a:r>
              <a:rPr lang="en-US" dirty="0"/>
              <a:t>Double quotes around attribute values are the most common in HTML, but single quotes can also be used.</a:t>
            </a:r>
          </a:p>
          <a:p>
            <a:pPr algn="l" rtl="0"/>
            <a:r>
              <a:rPr lang="en-US" dirty="0"/>
              <a:t>In some situations, when the attribute value itself contains double quotes, it is necessary to use single quotes:</a:t>
            </a:r>
          </a:p>
          <a:p>
            <a:pPr lvl="1" algn="l" rtl="0"/>
            <a:r>
              <a:rPr lang="en-US" dirty="0"/>
              <a:t>&lt;p title</a:t>
            </a:r>
            <a:r>
              <a:rPr lang="en-US" dirty="0" smtClean="0"/>
              <a:t>=‘Osama “M A” </a:t>
            </a:r>
            <a:r>
              <a:rPr lang="en-US" dirty="0" err="1" smtClean="0"/>
              <a:t>Alkhoun</a:t>
            </a:r>
            <a:r>
              <a:rPr lang="en-US" dirty="0" smtClean="0"/>
              <a:t>'&gt;</a:t>
            </a:r>
          </a:p>
          <a:p>
            <a:pPr lvl="1" algn="l" rtl="0"/>
            <a:r>
              <a:rPr lang="en-US" dirty="0"/>
              <a:t>&lt;p title</a:t>
            </a:r>
            <a:r>
              <a:rPr lang="en-US" dirty="0" smtClean="0"/>
              <a:t>="</a:t>
            </a:r>
            <a:r>
              <a:rPr lang="en-US" dirty="0"/>
              <a:t> Osama</a:t>
            </a:r>
            <a:r>
              <a:rPr lang="en-US" dirty="0" smtClean="0"/>
              <a:t> '</a:t>
            </a:r>
            <a:r>
              <a:rPr lang="en-US" dirty="0"/>
              <a:t> </a:t>
            </a:r>
            <a:r>
              <a:rPr lang="en-US" dirty="0" smtClean="0"/>
              <a:t>M A ' </a:t>
            </a:r>
            <a:r>
              <a:rPr lang="en-US" dirty="0" err="1" smtClean="0"/>
              <a:t>Alkhoun</a:t>
            </a:r>
            <a:r>
              <a:rPr lang="en-US" dirty="0" smtClean="0"/>
              <a:t>"&gt;</a:t>
            </a:r>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39</a:t>
            </a:fld>
            <a:endParaRPr lang="ar-JO" dirty="0"/>
          </a:p>
        </p:txBody>
      </p:sp>
    </p:spTree>
    <p:extLst>
      <p:ext uri="{BB962C8B-B14F-4D97-AF65-F5344CB8AC3E}">
        <p14:creationId xmlns:p14="http://schemas.microsoft.com/office/powerpoint/2010/main" val="2666894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Introduction</a:t>
            </a:r>
            <a:endParaRPr lang="ar-JO" dirty="0"/>
          </a:p>
        </p:txBody>
      </p:sp>
      <p:sp>
        <p:nvSpPr>
          <p:cNvPr id="3" name="Content Placeholder 2"/>
          <p:cNvSpPr>
            <a:spLocks noGrp="1"/>
          </p:cNvSpPr>
          <p:nvPr>
            <p:ph sz="quarter" idx="1"/>
          </p:nvPr>
        </p:nvSpPr>
        <p:spPr/>
        <p:txBody>
          <a:bodyPr>
            <a:normAutofit/>
          </a:bodyPr>
          <a:lstStyle/>
          <a:p>
            <a:pPr algn="l" rtl="0"/>
            <a:r>
              <a:rPr lang="en-US" dirty="0"/>
              <a:t>What is HTML?</a:t>
            </a:r>
          </a:p>
          <a:p>
            <a:pPr lvl="1" algn="l" rtl="0"/>
            <a:r>
              <a:rPr lang="en-US" dirty="0"/>
              <a:t>HTML is the standard markup language for creating Web pages</a:t>
            </a:r>
            <a:r>
              <a:rPr lang="en-US" dirty="0" smtClean="0"/>
              <a:t>.</a:t>
            </a:r>
          </a:p>
          <a:p>
            <a:pPr lvl="1" algn="l" rtl="0"/>
            <a:r>
              <a:rPr lang="en-US" dirty="0"/>
              <a:t>HTML stands for Hyper Text Markup Language</a:t>
            </a:r>
          </a:p>
          <a:p>
            <a:pPr lvl="1" algn="l" rtl="0"/>
            <a:r>
              <a:rPr lang="en-US" dirty="0"/>
              <a:t>HTML describes the structure of Web pages using markup</a:t>
            </a:r>
          </a:p>
          <a:p>
            <a:pPr lvl="1" algn="l" rtl="0"/>
            <a:r>
              <a:rPr lang="en-US" dirty="0"/>
              <a:t>HTML elements are the building blocks of HTML pages</a:t>
            </a:r>
          </a:p>
          <a:p>
            <a:pPr lvl="1" algn="l" rtl="0"/>
            <a:r>
              <a:rPr lang="en-US" dirty="0"/>
              <a:t>HTML elements are represented by tags</a:t>
            </a:r>
          </a:p>
          <a:p>
            <a:pPr lvl="1" algn="l" rtl="0"/>
            <a:r>
              <a:rPr lang="en-US" dirty="0"/>
              <a:t>HTML tags label pieces of content such as "heading", "paragraph", "table", and so on</a:t>
            </a:r>
          </a:p>
          <a:p>
            <a:pPr lvl="1" algn="l" rtl="0"/>
            <a:r>
              <a:rPr lang="en-US" dirty="0"/>
              <a:t>Browsers do not display the HTML tags, but use them to render the content of the page</a:t>
            </a:r>
          </a:p>
          <a:p>
            <a:pPr algn="l" rtl="0"/>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4</a:t>
            </a:fld>
            <a:endParaRPr lang="ar-JO" dirty="0"/>
          </a:p>
        </p:txBody>
      </p:sp>
    </p:spTree>
    <p:extLst>
      <p:ext uri="{BB962C8B-B14F-4D97-AF65-F5344CB8AC3E}">
        <p14:creationId xmlns:p14="http://schemas.microsoft.com/office/powerpoint/2010/main" val="1318782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Summary</a:t>
            </a:r>
            <a:endParaRPr lang="ar-JO" dirty="0"/>
          </a:p>
        </p:txBody>
      </p:sp>
      <p:sp>
        <p:nvSpPr>
          <p:cNvPr id="3" name="Content Placeholder 2"/>
          <p:cNvSpPr>
            <a:spLocks noGrp="1"/>
          </p:cNvSpPr>
          <p:nvPr>
            <p:ph sz="quarter" idx="1"/>
          </p:nvPr>
        </p:nvSpPr>
        <p:spPr/>
        <p:txBody>
          <a:bodyPr>
            <a:normAutofit lnSpcReduction="10000"/>
          </a:bodyPr>
          <a:lstStyle/>
          <a:p>
            <a:pPr algn="l" rtl="0"/>
            <a:r>
              <a:rPr lang="en-US" dirty="0"/>
              <a:t>All HTML elements can have </a:t>
            </a:r>
            <a:r>
              <a:rPr lang="en-US" b="1" dirty="0"/>
              <a:t>attributes</a:t>
            </a:r>
            <a:endParaRPr lang="en-US" dirty="0"/>
          </a:p>
          <a:p>
            <a:pPr algn="l" rtl="0"/>
            <a:r>
              <a:rPr lang="en-US" dirty="0"/>
              <a:t>The </a:t>
            </a:r>
            <a:r>
              <a:rPr lang="en-US" b="1" dirty="0"/>
              <a:t>title</a:t>
            </a:r>
            <a:r>
              <a:rPr lang="en-US" dirty="0"/>
              <a:t> attribute provides additional "tool-tip" information</a:t>
            </a:r>
          </a:p>
          <a:p>
            <a:pPr algn="l" rtl="0"/>
            <a:r>
              <a:rPr lang="en-US" dirty="0"/>
              <a:t>The </a:t>
            </a:r>
            <a:r>
              <a:rPr lang="en-US" b="1" dirty="0" err="1"/>
              <a:t>href</a:t>
            </a:r>
            <a:r>
              <a:rPr lang="en-US" dirty="0"/>
              <a:t> attribute provides address information for links</a:t>
            </a:r>
          </a:p>
          <a:p>
            <a:pPr algn="l" rtl="0"/>
            <a:r>
              <a:rPr lang="en-US" dirty="0"/>
              <a:t>The </a:t>
            </a:r>
            <a:r>
              <a:rPr lang="en-US" b="1" dirty="0"/>
              <a:t>width</a:t>
            </a:r>
            <a:r>
              <a:rPr lang="en-US" dirty="0"/>
              <a:t> and </a:t>
            </a:r>
            <a:r>
              <a:rPr lang="en-US" b="1" dirty="0"/>
              <a:t>height</a:t>
            </a:r>
            <a:r>
              <a:rPr lang="en-US" dirty="0"/>
              <a:t> attributes provide size information for images</a:t>
            </a:r>
          </a:p>
          <a:p>
            <a:pPr algn="l" rtl="0"/>
            <a:r>
              <a:rPr lang="en-US" dirty="0"/>
              <a:t>The </a:t>
            </a:r>
            <a:r>
              <a:rPr lang="en-US" b="1" dirty="0"/>
              <a:t>alt</a:t>
            </a:r>
            <a:r>
              <a:rPr lang="en-US" dirty="0"/>
              <a:t> attribute provides text for screen readers</a:t>
            </a:r>
          </a:p>
          <a:p>
            <a:pPr algn="l" rtl="0"/>
            <a:r>
              <a:rPr lang="en-US" dirty="0"/>
              <a:t>At W3Schools we always use </a:t>
            </a:r>
            <a:r>
              <a:rPr lang="en-US" b="1" dirty="0"/>
              <a:t>lowercase</a:t>
            </a:r>
            <a:r>
              <a:rPr lang="en-US" dirty="0"/>
              <a:t> attribute names</a:t>
            </a:r>
          </a:p>
          <a:p>
            <a:pPr algn="l" rtl="0"/>
            <a:r>
              <a:rPr lang="en-US" dirty="0"/>
              <a:t>At W3Schools we always </a:t>
            </a:r>
            <a:r>
              <a:rPr lang="en-US" b="1" dirty="0"/>
              <a:t>quote</a:t>
            </a:r>
            <a:r>
              <a:rPr lang="en-US" dirty="0"/>
              <a:t> attribute values with double quotes</a:t>
            </a:r>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40</a:t>
            </a:fld>
            <a:endParaRPr lang="ar-JO" dirty="0"/>
          </a:p>
        </p:txBody>
      </p:sp>
    </p:spTree>
    <p:extLst>
      <p:ext uri="{BB962C8B-B14F-4D97-AF65-F5344CB8AC3E}">
        <p14:creationId xmlns:p14="http://schemas.microsoft.com/office/powerpoint/2010/main" val="1575428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Tags</a:t>
            </a:r>
            <a:endParaRPr lang="ar-JO" dirty="0"/>
          </a:p>
        </p:txBody>
      </p:sp>
      <p:sp>
        <p:nvSpPr>
          <p:cNvPr id="3" name="Content Placeholder 2"/>
          <p:cNvSpPr>
            <a:spLocks noGrp="1"/>
          </p:cNvSpPr>
          <p:nvPr>
            <p:ph sz="quarter" idx="1"/>
          </p:nvPr>
        </p:nvSpPr>
        <p:spPr/>
        <p:txBody>
          <a:bodyPr/>
          <a:lstStyle/>
          <a:p>
            <a:pPr algn="l" rtl="0"/>
            <a:r>
              <a:rPr lang="en-US" dirty="0"/>
              <a:t>HTML tags are element names surrounded by angle brackets</a:t>
            </a:r>
            <a:r>
              <a:rPr lang="en-US" dirty="0" smtClean="0"/>
              <a:t>:</a:t>
            </a:r>
          </a:p>
          <a:p>
            <a:pPr lvl="1" algn="l" rtl="0"/>
            <a:r>
              <a:rPr lang="en-US" dirty="0"/>
              <a:t>&lt;</a:t>
            </a:r>
            <a:r>
              <a:rPr lang="en-US" dirty="0" err="1"/>
              <a:t>tagname</a:t>
            </a:r>
            <a:r>
              <a:rPr lang="en-US" dirty="0"/>
              <a:t>&gt;content goes here...&lt;/</a:t>
            </a:r>
            <a:r>
              <a:rPr lang="en-US" dirty="0" err="1"/>
              <a:t>tagname</a:t>
            </a:r>
            <a:r>
              <a:rPr lang="en-US" dirty="0" smtClean="0"/>
              <a:t>&gt;</a:t>
            </a:r>
          </a:p>
          <a:p>
            <a:pPr algn="l" rtl="0"/>
            <a:r>
              <a:rPr lang="en-US" dirty="0"/>
              <a:t>HTML tags normally come </a:t>
            </a:r>
            <a:r>
              <a:rPr lang="en-US" b="1" dirty="0"/>
              <a:t>in pairs</a:t>
            </a:r>
            <a:r>
              <a:rPr lang="en-US" dirty="0"/>
              <a:t> like &lt;p&gt; and &lt;/p&gt;</a:t>
            </a:r>
          </a:p>
          <a:p>
            <a:pPr algn="l" rtl="0"/>
            <a:r>
              <a:rPr lang="en-US" dirty="0"/>
              <a:t>The first tag in a pair is the </a:t>
            </a:r>
            <a:r>
              <a:rPr lang="en-US" b="1" dirty="0"/>
              <a:t>start tag,</a:t>
            </a:r>
            <a:r>
              <a:rPr lang="en-US" dirty="0"/>
              <a:t> the second tag is the </a:t>
            </a:r>
            <a:r>
              <a:rPr lang="en-US" b="1" dirty="0"/>
              <a:t>end tag</a:t>
            </a:r>
            <a:endParaRPr lang="en-US" dirty="0"/>
          </a:p>
          <a:p>
            <a:pPr algn="l" rtl="0"/>
            <a:r>
              <a:rPr lang="en-US" dirty="0"/>
              <a:t>The end tag is written like the start tag, but with a </a:t>
            </a:r>
            <a:r>
              <a:rPr lang="en-US" b="1" dirty="0"/>
              <a:t>forward slash</a:t>
            </a:r>
            <a:r>
              <a:rPr lang="en-US" dirty="0"/>
              <a:t> inserted before the tag </a:t>
            </a:r>
            <a:r>
              <a:rPr lang="en-US" dirty="0" smtClean="0"/>
              <a:t>name.</a:t>
            </a:r>
            <a:endParaRPr lang="en-US"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5</a:t>
            </a:fld>
            <a:endParaRPr lang="ar-JO" dirty="0"/>
          </a:p>
        </p:txBody>
      </p:sp>
    </p:spTree>
    <p:extLst>
      <p:ext uri="{BB962C8B-B14F-4D97-AF65-F5344CB8AC3E}">
        <p14:creationId xmlns:p14="http://schemas.microsoft.com/office/powerpoint/2010/main" val="3971030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
            </a:r>
            <a:r>
              <a:rPr lang="en-US" dirty="0" smtClean="0"/>
              <a:t>Browsers</a:t>
            </a:r>
            <a:endParaRPr lang="ar-JO" dirty="0"/>
          </a:p>
        </p:txBody>
      </p:sp>
      <p:sp>
        <p:nvSpPr>
          <p:cNvPr id="3" name="Content Placeholder 2"/>
          <p:cNvSpPr>
            <a:spLocks noGrp="1"/>
          </p:cNvSpPr>
          <p:nvPr>
            <p:ph sz="quarter" idx="1"/>
          </p:nvPr>
        </p:nvSpPr>
        <p:spPr/>
        <p:txBody>
          <a:bodyPr/>
          <a:lstStyle/>
          <a:p>
            <a:pPr algn="l" rtl="0"/>
            <a:r>
              <a:rPr lang="en-US" dirty="0"/>
              <a:t>The purpose of a web browser (Chrome, IE, Firefox, Safari) is to read HTML documents and display them.</a:t>
            </a:r>
          </a:p>
          <a:p>
            <a:pPr algn="l" rtl="0"/>
            <a:r>
              <a:rPr lang="en-US" dirty="0"/>
              <a:t>The browser does not display the HTML tags, but uses them to determine how to display the document:</a:t>
            </a:r>
          </a:p>
          <a:p>
            <a:pPr algn="l" rtl="0"/>
            <a:endParaRPr lang="ar-J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752" y="3974030"/>
            <a:ext cx="5616624" cy="272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6</a:t>
            </a:fld>
            <a:endParaRPr lang="ar-JO" dirty="0"/>
          </a:p>
        </p:txBody>
      </p:sp>
    </p:spTree>
    <p:extLst>
      <p:ext uri="{BB962C8B-B14F-4D97-AF65-F5344CB8AC3E}">
        <p14:creationId xmlns:p14="http://schemas.microsoft.com/office/powerpoint/2010/main" val="2281609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 </a:t>
            </a:r>
            <a:r>
              <a:rPr lang="en-US" dirty="0" smtClean="0"/>
              <a:t>Structure</a:t>
            </a:r>
            <a:endParaRPr lang="ar-JO" dirty="0"/>
          </a:p>
        </p:txBody>
      </p:sp>
      <p:sp>
        <p:nvSpPr>
          <p:cNvPr id="3" name="Content Placeholder 2"/>
          <p:cNvSpPr>
            <a:spLocks noGrp="1"/>
          </p:cNvSpPr>
          <p:nvPr>
            <p:ph sz="quarter" idx="1"/>
          </p:nvPr>
        </p:nvSpPr>
        <p:spPr/>
        <p:txBody>
          <a:bodyPr/>
          <a:lstStyle/>
          <a:p>
            <a:endParaRPr lang="ar-JO"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9" y="1412776"/>
            <a:ext cx="852462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7</a:t>
            </a:fld>
            <a:endParaRPr lang="ar-JO" dirty="0"/>
          </a:p>
        </p:txBody>
      </p:sp>
    </p:spTree>
    <p:extLst>
      <p:ext uri="{BB962C8B-B14F-4D97-AF65-F5344CB8AC3E}">
        <p14:creationId xmlns:p14="http://schemas.microsoft.com/office/powerpoint/2010/main" val="4628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Versions</a:t>
            </a:r>
            <a:endParaRPr lang="ar-JO" dirty="0"/>
          </a:p>
        </p:txBody>
      </p:sp>
      <p:sp>
        <p:nvSpPr>
          <p:cNvPr id="3" name="Content Placeholder 2"/>
          <p:cNvSpPr>
            <a:spLocks noGrp="1"/>
          </p:cNvSpPr>
          <p:nvPr>
            <p:ph sz="quarter" idx="1"/>
          </p:nvPr>
        </p:nvSpPr>
        <p:spPr/>
        <p:txBody>
          <a:bodyPr/>
          <a:lstStyle/>
          <a:p>
            <a:pPr algn="l" rtl="0"/>
            <a:r>
              <a:rPr lang="en-US" dirty="0"/>
              <a:t>Since the early days of the web, there have been many versions of HTML</a:t>
            </a:r>
            <a:r>
              <a:rPr lang="en-US" dirty="0" smtClean="0"/>
              <a:t>:</a:t>
            </a:r>
          </a:p>
          <a:p>
            <a:pPr algn="l" rtl="0"/>
            <a:endParaRPr lang="ar-JO" dirty="0"/>
          </a:p>
        </p:txBody>
      </p:sp>
      <p:graphicFrame>
        <p:nvGraphicFramePr>
          <p:cNvPr id="4" name="Table 3"/>
          <p:cNvGraphicFramePr>
            <a:graphicFrameLocks noGrp="1"/>
          </p:cNvGraphicFramePr>
          <p:nvPr>
            <p:extLst>
              <p:ext uri="{D42A27DB-BD31-4B8C-83A1-F6EECF244321}">
                <p14:modId xmlns:p14="http://schemas.microsoft.com/office/powerpoint/2010/main" val="2167511924"/>
              </p:ext>
            </p:extLst>
          </p:nvPr>
        </p:nvGraphicFramePr>
        <p:xfrm>
          <a:off x="457200" y="2723014"/>
          <a:ext cx="7643192" cy="2938236"/>
        </p:xfrm>
        <a:graphic>
          <a:graphicData uri="http://schemas.openxmlformats.org/drawingml/2006/table">
            <a:tbl>
              <a:tblPr/>
              <a:tblGrid>
                <a:gridCol w="3821596"/>
                <a:gridCol w="3821596"/>
              </a:tblGrid>
              <a:tr h="419748">
                <a:tc>
                  <a:txBody>
                    <a:bodyPr/>
                    <a:lstStyle/>
                    <a:p>
                      <a:pPr algn="ctr" rtl="0" fontAlgn="t"/>
                      <a:r>
                        <a:rPr lang="en-US" sz="1600" dirty="0">
                          <a:effectLst/>
                        </a:rPr>
                        <a:t>Version</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t"/>
                      <a:r>
                        <a:rPr lang="en-US" sz="1600" dirty="0">
                          <a:effectLst/>
                        </a:rPr>
                        <a:t>Year</a:t>
                      </a: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9748">
                <a:tc>
                  <a:txBody>
                    <a:bodyPr/>
                    <a:lstStyle/>
                    <a:p>
                      <a:pPr algn="ctr" rtl="0" fontAlgn="t"/>
                      <a:r>
                        <a:rPr lang="en-US" sz="1600" dirty="0">
                          <a:effectLst/>
                        </a:rPr>
                        <a:t>HTML</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algn="ctr" rtl="0" eaLnBrk="1" fontAlgn="t" latinLnBrk="0" hangingPunct="1"/>
                      <a:r>
                        <a:rPr kumimoji="0" lang="en-US" sz="1600" kern="1200" dirty="0" smtClean="0">
                          <a:solidFill>
                            <a:schemeClr val="tx1"/>
                          </a:solidFill>
                          <a:effectLst/>
                          <a:latin typeface="+mn-lt"/>
                          <a:ea typeface="+mn-ea"/>
                          <a:cs typeface="+mn-cs"/>
                        </a:rPr>
                        <a:t>1991</a:t>
                      </a:r>
                      <a:endParaRPr kumimoji="0" lang="ar-JO" sz="1600" kern="1200" dirty="0">
                        <a:solidFill>
                          <a:schemeClr val="tx1"/>
                        </a:solidFill>
                        <a:effectLst/>
                        <a:latin typeface="+mn-lt"/>
                        <a:ea typeface="+mn-ea"/>
                        <a:cs typeface="+mn-cs"/>
                      </a:endParaRP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9748">
                <a:tc>
                  <a:txBody>
                    <a:bodyPr/>
                    <a:lstStyle/>
                    <a:p>
                      <a:pPr algn="ctr" rtl="0" fontAlgn="t"/>
                      <a:r>
                        <a:rPr lang="en-US" sz="1600" dirty="0">
                          <a:effectLst/>
                        </a:rPr>
                        <a:t>HTML 2.0</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algn="ctr" rtl="0" eaLnBrk="1" fontAlgn="t" latinLnBrk="0" hangingPunct="1"/>
                      <a:r>
                        <a:rPr kumimoji="0" lang="en-US" sz="1600" kern="1200" dirty="0" smtClean="0">
                          <a:solidFill>
                            <a:schemeClr val="tx1"/>
                          </a:solidFill>
                          <a:effectLst/>
                          <a:latin typeface="+mn-lt"/>
                          <a:ea typeface="+mn-ea"/>
                          <a:cs typeface="+mn-cs"/>
                        </a:rPr>
                        <a:t>1995</a:t>
                      </a:r>
                      <a:endParaRPr kumimoji="0" lang="ar-JO" sz="1600" kern="1200" dirty="0">
                        <a:solidFill>
                          <a:schemeClr val="tx1"/>
                        </a:solidFill>
                        <a:effectLst/>
                        <a:latin typeface="+mn-lt"/>
                        <a:ea typeface="+mn-ea"/>
                        <a:cs typeface="+mn-cs"/>
                      </a:endParaRP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9748">
                <a:tc>
                  <a:txBody>
                    <a:bodyPr/>
                    <a:lstStyle/>
                    <a:p>
                      <a:pPr algn="ctr" rtl="0" fontAlgn="t"/>
                      <a:r>
                        <a:rPr lang="en-US" sz="1600" dirty="0">
                          <a:effectLst/>
                        </a:rPr>
                        <a:t>HTML 3.2</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algn="ctr" rtl="0" eaLnBrk="1" fontAlgn="t" latinLnBrk="0" hangingPunct="1"/>
                      <a:r>
                        <a:rPr kumimoji="0" lang="en-US" sz="1600" kern="1200" dirty="0" smtClean="0">
                          <a:solidFill>
                            <a:schemeClr val="tx1"/>
                          </a:solidFill>
                          <a:effectLst/>
                          <a:latin typeface="+mn-lt"/>
                          <a:ea typeface="+mn-ea"/>
                          <a:cs typeface="+mn-cs"/>
                        </a:rPr>
                        <a:t>1997</a:t>
                      </a:r>
                      <a:endParaRPr kumimoji="0" lang="ar-JO" sz="1600" kern="1200" dirty="0">
                        <a:solidFill>
                          <a:schemeClr val="tx1"/>
                        </a:solidFill>
                        <a:effectLst/>
                        <a:latin typeface="+mn-lt"/>
                        <a:ea typeface="+mn-ea"/>
                        <a:cs typeface="+mn-cs"/>
                      </a:endParaRP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9748">
                <a:tc>
                  <a:txBody>
                    <a:bodyPr/>
                    <a:lstStyle/>
                    <a:p>
                      <a:pPr algn="ctr" rtl="0" fontAlgn="t"/>
                      <a:r>
                        <a:rPr lang="en-US" sz="1600" dirty="0">
                          <a:effectLst/>
                        </a:rPr>
                        <a:t>HTML 4.01</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algn="ctr" rtl="0" eaLnBrk="1" fontAlgn="t" latinLnBrk="0" hangingPunct="1"/>
                      <a:r>
                        <a:rPr kumimoji="0" lang="en-US" sz="1600" kern="1200" dirty="0" smtClean="0">
                          <a:solidFill>
                            <a:schemeClr val="tx1"/>
                          </a:solidFill>
                          <a:effectLst/>
                          <a:latin typeface="+mn-lt"/>
                          <a:ea typeface="+mn-ea"/>
                          <a:cs typeface="+mn-cs"/>
                        </a:rPr>
                        <a:t>1999</a:t>
                      </a:r>
                      <a:endParaRPr kumimoji="0" lang="ar-JO" sz="1600" kern="1200" dirty="0">
                        <a:solidFill>
                          <a:schemeClr val="tx1"/>
                        </a:solidFill>
                        <a:effectLst/>
                        <a:latin typeface="+mn-lt"/>
                        <a:ea typeface="+mn-ea"/>
                        <a:cs typeface="+mn-cs"/>
                      </a:endParaRP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9748">
                <a:tc>
                  <a:txBody>
                    <a:bodyPr/>
                    <a:lstStyle/>
                    <a:p>
                      <a:pPr algn="ctr" rtl="0" fontAlgn="t"/>
                      <a:r>
                        <a:rPr lang="en-US" sz="1600">
                          <a:effectLst/>
                        </a:rPr>
                        <a:t>XHTML</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algn="ctr" rtl="0" eaLnBrk="1" fontAlgn="t" latinLnBrk="0" hangingPunct="1"/>
                      <a:r>
                        <a:rPr kumimoji="0" lang="en-US" sz="1600" kern="1200" dirty="0" smtClean="0">
                          <a:solidFill>
                            <a:schemeClr val="tx1"/>
                          </a:solidFill>
                          <a:effectLst/>
                          <a:latin typeface="+mn-lt"/>
                          <a:ea typeface="+mn-ea"/>
                          <a:cs typeface="+mn-cs"/>
                        </a:rPr>
                        <a:t>2000</a:t>
                      </a:r>
                      <a:endParaRPr kumimoji="0" lang="ar-JO" sz="1600" kern="1200" dirty="0">
                        <a:solidFill>
                          <a:schemeClr val="tx1"/>
                        </a:solidFill>
                        <a:effectLst/>
                        <a:latin typeface="+mn-lt"/>
                        <a:ea typeface="+mn-ea"/>
                        <a:cs typeface="+mn-cs"/>
                      </a:endParaRP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9748">
                <a:tc>
                  <a:txBody>
                    <a:bodyPr/>
                    <a:lstStyle/>
                    <a:p>
                      <a:pPr algn="ctr" rtl="0" fontAlgn="t"/>
                      <a:r>
                        <a:rPr lang="en-US" sz="1600">
                          <a:effectLst/>
                        </a:rPr>
                        <a:t>HTML5</a:t>
                      </a:r>
                    </a:p>
                  </a:txBody>
                  <a:tcPr marL="131588"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algn="ctr" rtl="0" eaLnBrk="1" fontAlgn="t" latinLnBrk="0" hangingPunct="1"/>
                      <a:r>
                        <a:rPr kumimoji="0" lang="en-US" sz="1600" kern="1200" dirty="0" smtClean="0">
                          <a:solidFill>
                            <a:schemeClr val="tx1"/>
                          </a:solidFill>
                          <a:effectLst/>
                          <a:latin typeface="+mn-lt"/>
                          <a:ea typeface="+mn-ea"/>
                          <a:cs typeface="+mn-cs"/>
                        </a:rPr>
                        <a:t>2014</a:t>
                      </a:r>
                      <a:endParaRPr kumimoji="0" lang="ar-JO" sz="1600" kern="1200" dirty="0">
                        <a:solidFill>
                          <a:schemeClr val="tx1"/>
                        </a:solidFill>
                        <a:effectLst/>
                        <a:latin typeface="+mn-lt"/>
                        <a:ea typeface="+mn-ea"/>
                        <a:cs typeface="+mn-cs"/>
                      </a:endParaRPr>
                    </a:p>
                  </a:txBody>
                  <a:tcPr marL="65794" marR="65794" marT="65794" marB="65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Footer Placeholder 4"/>
          <p:cNvSpPr>
            <a:spLocks noGrp="1"/>
          </p:cNvSpPr>
          <p:nvPr>
            <p:ph type="ftr" sz="quarter" idx="16"/>
          </p:nvPr>
        </p:nvSpPr>
        <p:spPr/>
        <p:txBody>
          <a:bodyPr/>
          <a:lstStyle/>
          <a:p>
            <a:r>
              <a:rPr lang="en-US" smtClean="0"/>
              <a:t>Osama Alkhoun – Web Application </a:t>
            </a:r>
            <a:endParaRPr lang="ar-JO"/>
          </a:p>
        </p:txBody>
      </p:sp>
      <p:sp>
        <p:nvSpPr>
          <p:cNvPr id="6" name="Slide Number Placeholder 5"/>
          <p:cNvSpPr>
            <a:spLocks noGrp="1"/>
          </p:cNvSpPr>
          <p:nvPr>
            <p:ph type="sldNum" sz="quarter" idx="15"/>
          </p:nvPr>
        </p:nvSpPr>
        <p:spPr/>
        <p:txBody>
          <a:bodyPr/>
          <a:lstStyle/>
          <a:p>
            <a:fld id="{FB7E85C8-8CDF-4CB3-8DCA-93209C4FA4D2}" type="slidenum">
              <a:rPr lang="ar-JO" smtClean="0"/>
              <a:t>8</a:t>
            </a:fld>
            <a:endParaRPr lang="ar-JO" dirty="0"/>
          </a:p>
        </p:txBody>
      </p:sp>
    </p:spTree>
    <p:extLst>
      <p:ext uri="{BB962C8B-B14F-4D97-AF65-F5344CB8AC3E}">
        <p14:creationId xmlns:p14="http://schemas.microsoft.com/office/powerpoint/2010/main" val="3105242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Editors</a:t>
            </a:r>
            <a:endParaRPr lang="ar-JO" dirty="0"/>
          </a:p>
        </p:txBody>
      </p:sp>
      <p:sp>
        <p:nvSpPr>
          <p:cNvPr id="3" name="Content Placeholder 2"/>
          <p:cNvSpPr>
            <a:spLocks noGrp="1"/>
          </p:cNvSpPr>
          <p:nvPr>
            <p:ph sz="quarter" idx="1"/>
          </p:nvPr>
        </p:nvSpPr>
        <p:spPr/>
        <p:txBody>
          <a:bodyPr/>
          <a:lstStyle/>
          <a:p>
            <a:pPr algn="l" rtl="0">
              <a:lnSpc>
                <a:spcPct val="150000"/>
              </a:lnSpc>
            </a:pPr>
            <a:r>
              <a:rPr lang="en-US" dirty="0"/>
              <a:t>Write HTML Using Notepad or </a:t>
            </a:r>
            <a:r>
              <a:rPr lang="en-US" dirty="0" err="1"/>
              <a:t>TextEdit</a:t>
            </a:r>
            <a:endParaRPr lang="en-US" dirty="0"/>
          </a:p>
          <a:p>
            <a:pPr lvl="1" algn="l" rtl="0">
              <a:lnSpc>
                <a:spcPct val="150000"/>
              </a:lnSpc>
            </a:pPr>
            <a:r>
              <a:rPr lang="en-US" dirty="0"/>
              <a:t>Web pages can be created and modified by using professional HTML editors.</a:t>
            </a:r>
          </a:p>
          <a:p>
            <a:pPr lvl="1" algn="l" rtl="0">
              <a:lnSpc>
                <a:spcPct val="150000"/>
              </a:lnSpc>
            </a:pPr>
            <a:r>
              <a:rPr lang="en-US" dirty="0"/>
              <a:t>However, for learning HTML we recommend a simple text editor like Notepad (PC) or </a:t>
            </a:r>
            <a:r>
              <a:rPr lang="en-US" dirty="0" err="1"/>
              <a:t>TextEdit</a:t>
            </a:r>
            <a:r>
              <a:rPr lang="en-US" dirty="0"/>
              <a:t> (Mac).</a:t>
            </a:r>
          </a:p>
          <a:p>
            <a:pPr lvl="1" algn="l" rtl="0">
              <a:lnSpc>
                <a:spcPct val="150000"/>
              </a:lnSpc>
            </a:pPr>
            <a:r>
              <a:rPr lang="en-US" dirty="0"/>
              <a:t>We believe using a simple text editor is a good way to learn HTML.</a:t>
            </a:r>
          </a:p>
          <a:p>
            <a:pPr lvl="1" algn="l" rtl="0">
              <a:lnSpc>
                <a:spcPct val="150000"/>
              </a:lnSpc>
            </a:pPr>
            <a:r>
              <a:rPr lang="en-US" dirty="0"/>
              <a:t>Follow the four steps below to create your first web page with Notepad or </a:t>
            </a:r>
            <a:r>
              <a:rPr lang="en-US" dirty="0" err="1"/>
              <a:t>TextEdit</a:t>
            </a:r>
            <a:r>
              <a:rPr lang="en-US" dirty="0"/>
              <a:t>.</a:t>
            </a:r>
          </a:p>
          <a:p>
            <a:pPr algn="l" rtl="0">
              <a:lnSpc>
                <a:spcPct val="150000"/>
              </a:lnSpc>
            </a:pPr>
            <a:endParaRPr lang="ar-JO" dirty="0"/>
          </a:p>
        </p:txBody>
      </p:sp>
      <p:sp>
        <p:nvSpPr>
          <p:cNvPr id="4" name="Footer Placeholder 3"/>
          <p:cNvSpPr>
            <a:spLocks noGrp="1"/>
          </p:cNvSpPr>
          <p:nvPr>
            <p:ph type="ftr" sz="quarter" idx="16"/>
          </p:nvPr>
        </p:nvSpPr>
        <p:spPr/>
        <p:txBody>
          <a:bodyPr/>
          <a:lstStyle/>
          <a:p>
            <a:r>
              <a:rPr lang="en-US" smtClean="0"/>
              <a:t>Osama Alkhoun – Web Application </a:t>
            </a:r>
            <a:endParaRPr lang="ar-JO"/>
          </a:p>
        </p:txBody>
      </p:sp>
      <p:sp>
        <p:nvSpPr>
          <p:cNvPr id="5" name="Slide Number Placeholder 4"/>
          <p:cNvSpPr>
            <a:spLocks noGrp="1"/>
          </p:cNvSpPr>
          <p:nvPr>
            <p:ph type="sldNum" sz="quarter" idx="15"/>
          </p:nvPr>
        </p:nvSpPr>
        <p:spPr/>
        <p:txBody>
          <a:bodyPr/>
          <a:lstStyle/>
          <a:p>
            <a:fld id="{FB7E85C8-8CDF-4CB3-8DCA-93209C4FA4D2}" type="slidenum">
              <a:rPr lang="ar-JO" smtClean="0"/>
              <a:t>9</a:t>
            </a:fld>
            <a:endParaRPr lang="ar-JO" dirty="0"/>
          </a:p>
        </p:txBody>
      </p:sp>
    </p:spTree>
    <p:extLst>
      <p:ext uri="{BB962C8B-B14F-4D97-AF65-F5344CB8AC3E}">
        <p14:creationId xmlns:p14="http://schemas.microsoft.com/office/powerpoint/2010/main" val="2287450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108</TotalTime>
  <Words>1186</Words>
  <Application>Microsoft Office PowerPoint</Application>
  <PresentationFormat>On-screen Show (4:3)</PresentationFormat>
  <Paragraphs>320</Paragraphs>
  <Slides>40</Slides>
  <Notes>20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Oriel</vt:lpstr>
      <vt:lpstr>HTML5 </vt:lpstr>
      <vt:lpstr>HTML5 </vt:lpstr>
      <vt:lpstr>HTML5 Tutorial</vt:lpstr>
      <vt:lpstr>HTML Introduction</vt:lpstr>
      <vt:lpstr>HTML Tags</vt:lpstr>
      <vt:lpstr>Web Browsers</vt:lpstr>
      <vt:lpstr>HTML Page Structure</vt:lpstr>
      <vt:lpstr>HTML Versions</vt:lpstr>
      <vt:lpstr>HTML Editors</vt:lpstr>
      <vt:lpstr>First page in html</vt:lpstr>
      <vt:lpstr>First page in html (cont.)</vt:lpstr>
      <vt:lpstr>First page in html (cont.)</vt:lpstr>
      <vt:lpstr>Other Tools for Write HTML Using</vt:lpstr>
      <vt:lpstr>Other Tools for Write HTML Using</vt:lpstr>
      <vt:lpstr>Other Tools for Write HTML Using</vt:lpstr>
      <vt:lpstr>Other Tools for Write HTML Using</vt:lpstr>
      <vt:lpstr>HTML Documents</vt:lpstr>
      <vt:lpstr>Example</vt:lpstr>
      <vt:lpstr>HTML Headings</vt:lpstr>
      <vt:lpstr>HTML Paragraphs</vt:lpstr>
      <vt:lpstr>HTML Links</vt:lpstr>
      <vt:lpstr>HTML Images</vt:lpstr>
      <vt:lpstr>HTML Elements</vt:lpstr>
      <vt:lpstr>Nested HTML Elements</vt:lpstr>
      <vt:lpstr>Previous Example Explained</vt:lpstr>
      <vt:lpstr>Previous Example Explained</vt:lpstr>
      <vt:lpstr>Do Not Forget the End Tag</vt:lpstr>
      <vt:lpstr>Empty HTML Elements</vt:lpstr>
      <vt:lpstr>Use Lowercase Tags</vt:lpstr>
      <vt:lpstr>HTML Attributes</vt:lpstr>
      <vt:lpstr>The Lang Attribute</vt:lpstr>
      <vt:lpstr>The Lang Attribute  (cont.)</vt:lpstr>
      <vt:lpstr>The title Attribute</vt:lpstr>
      <vt:lpstr>The href Attribute</vt:lpstr>
      <vt:lpstr>Size Attributes</vt:lpstr>
      <vt:lpstr>The alt Attribute</vt:lpstr>
      <vt:lpstr>We Suggest: Quote Attribute Values</vt:lpstr>
      <vt:lpstr>We Suggest: Quote Attribute Values</vt:lpstr>
      <vt:lpstr>Single or Double Quotes?</vt:lpstr>
      <vt:lpstr>Chapter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c:title>
  <dc:creator>Admin</dc:creator>
  <cp:lastModifiedBy>Admin</cp:lastModifiedBy>
  <cp:revision>20</cp:revision>
  <dcterms:created xsi:type="dcterms:W3CDTF">2017-05-30T23:53:11Z</dcterms:created>
  <dcterms:modified xsi:type="dcterms:W3CDTF">2017-05-31T07:03:52Z</dcterms:modified>
</cp:coreProperties>
</file>