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 algn="l" rtl="0"/>
            <a:r>
              <a:rPr lang="ar-JO" dirty="0" smtClean="0"/>
              <a:t>00962-796484613</a:t>
            </a:r>
            <a:r>
              <a:rPr lang="en-US" dirty="0" smtClean="0"/>
              <a:t>, 00962-785764063</a:t>
            </a:r>
            <a:endParaRPr lang="ar-JO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0E50BE-2C91-4CC4-9781-5A1084D18765}" type="datetimeFigureOut">
              <a:rPr lang="ar-JO" smtClean="0"/>
              <a:t>06/09/1438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en-US" dirty="0"/>
              <a:t>Osama </a:t>
            </a:r>
            <a:r>
              <a:rPr lang="en-US" dirty="0" err="1"/>
              <a:t>Alkhoun</a:t>
            </a:r>
            <a:r>
              <a:rPr lang="en-US" dirty="0"/>
              <a:t> – Web Application </a:t>
            </a:r>
            <a:endParaRPr lang="ar-JO" dirty="0"/>
          </a:p>
          <a:p>
            <a:endParaRPr lang="ar-J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E753376-94DE-4DDE-9B98-C25697A3EF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17379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705EECD-7E7B-46CB-B07B-6F3DD9E35785}" type="datetimeFigureOut">
              <a:rPr lang="ar-JO" smtClean="0"/>
              <a:t>06/09/1438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08B9079-ADCE-4DF1-B72F-616A9995C78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1322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1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5157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5810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3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59973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4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2932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5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3999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6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7746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7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772051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8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5329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 algn="ctr" rtl="0">
              <a:defRPr b="1"/>
            </a:lvl1pPr>
          </a:lstStyle>
          <a:p>
            <a:r>
              <a:rPr kumimoji="0" lang="en-US" dirty="0" smtClean="0"/>
              <a:t>HTML5 Course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Web Application Course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411931" y="1526786"/>
            <a:ext cx="2991379" cy="381000"/>
          </a:xfrm>
        </p:spPr>
        <p:txBody>
          <a:bodyPr/>
          <a:lstStyle/>
          <a:p>
            <a:fld id="{02659D03-1BAC-417F-8D33-0645BC391290}" type="datetime8">
              <a:rPr lang="ar-JO" smtClean="0"/>
              <a:t>31 أيار، 17</a:t>
            </a:fld>
            <a:endParaRPr lang="ar-JO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447314" y="4551714"/>
            <a:ext cx="2917509" cy="384048"/>
          </a:xfrm>
        </p:spPr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87D0-32F5-406F-AF09-3F1043E54023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00EF-481E-4F46-99AE-B8E33564CE0D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60AA27-D875-45F9-98A6-E2AF10FEC668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7E85C8-8CDF-4CB3-8DCA-93209C4FA4D2}" type="slidenum">
              <a:rPr lang="ar-JO" smtClean="0"/>
              <a:t>‹#›</a:t>
            </a:fld>
            <a:endParaRPr lang="ar-JO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778D4E-FC81-4C60-A349-865047431AE2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AA8C-9711-4E3C-AD0D-903BF7F0D099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2D8-A43E-4DEA-97A7-501A05352BF8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41F6F5-4FFB-449F-BEA2-D7A6656B1ED5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14E7-F189-47B4-929F-E16000B66273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8B1601-BBEE-44A9-9439-BEC1C391D9D2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5F9B3-2FBE-4CAD-8335-1CD8069C3BCB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FFD3DD-68A0-4429-825F-1EE0D49A79C0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81B0DA-3743-4A75-A3E8-B1E380CBDC29}" type="slidenum">
              <a:rPr lang="ar-JO" smtClean="0"/>
              <a:t>‹#›</a:t>
            </a:fld>
            <a:endParaRPr lang="ar-J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35000">
              <a:schemeClr val="accent1">
                <a:tint val="44500"/>
                <a:satMod val="160000"/>
              </a:schemeClr>
            </a:gs>
            <a:gs pos="51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172200" cy="1894362"/>
          </a:xfrm>
        </p:spPr>
        <p:txBody>
          <a:bodyPr>
            <a:normAutofit/>
          </a:bodyPr>
          <a:lstStyle/>
          <a:p>
            <a:r>
              <a:rPr lang="en-US" sz="8000" b="0" dirty="0"/>
              <a:t>HTML5 </a:t>
            </a:r>
            <a:endParaRPr lang="ar-JO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573016"/>
            <a:ext cx="6172200" cy="1371600"/>
          </a:xfrm>
        </p:spPr>
        <p:txBody>
          <a:bodyPr>
            <a:normAutofit/>
          </a:bodyPr>
          <a:lstStyle/>
          <a:p>
            <a:pPr algn="ctr" rtl="0"/>
            <a:r>
              <a:rPr lang="en-US" sz="2800" dirty="0" smtClean="0"/>
              <a:t>Web Application Course</a:t>
            </a:r>
            <a:endParaRPr lang="ar-JO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95736" y="5085184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1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1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1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000" dirty="0" smtClean="0"/>
              <a:t>Instructor: Osama </a:t>
            </a:r>
            <a:r>
              <a:rPr lang="en-US" sz="2000" dirty="0" err="1" smtClean="0"/>
              <a:t>Alkhoun</a:t>
            </a:r>
            <a:endParaRPr lang="ar-JO" sz="2000" dirty="0"/>
          </a:p>
        </p:txBody>
      </p:sp>
    </p:spTree>
    <p:extLst>
      <p:ext uri="{BB962C8B-B14F-4D97-AF65-F5344CB8AC3E}">
        <p14:creationId xmlns:p14="http://schemas.microsoft.com/office/powerpoint/2010/main" val="709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HTML5</a:t>
            </a:r>
            <a:r>
              <a:rPr lang="en-US" sz="4400" b="0" dirty="0"/>
              <a:t> </a:t>
            </a:r>
            <a:endParaRPr lang="ar-JO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 smtClean="0"/>
              <a:t>Chapter 05</a:t>
            </a:r>
            <a:endParaRPr lang="ar-JO" sz="2400" dirty="0"/>
          </a:p>
        </p:txBody>
      </p:sp>
    </p:spTree>
    <p:extLst>
      <p:ext uri="{BB962C8B-B14F-4D97-AF65-F5344CB8AC3E}">
        <p14:creationId xmlns:p14="http://schemas.microsoft.com/office/powerpoint/2010/main" val="42069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Quotation and Citation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 smtClean="0"/>
              <a:t>Quotation </a:t>
            </a:r>
            <a:r>
              <a:rPr lang="en-US" dirty="0"/>
              <a:t>Elements</a:t>
            </a:r>
            <a:endParaRPr lang="en-US" dirty="0" smtClean="0"/>
          </a:p>
          <a:p>
            <a:pPr algn="l" rtl="0">
              <a:lnSpc>
                <a:spcPct val="200000"/>
              </a:lnSpc>
            </a:pPr>
            <a:r>
              <a:rPr lang="en-US" dirty="0" smtClean="0"/>
              <a:t>Citation </a:t>
            </a:r>
            <a:r>
              <a:rPr lang="en-US" dirty="0"/>
              <a:t>Elements</a:t>
            </a:r>
          </a:p>
          <a:p>
            <a:pPr algn="l" rtl="0">
              <a:lnSpc>
                <a:spcPct val="200000"/>
              </a:lnSpc>
            </a:pPr>
            <a:endParaRPr lang="ar-J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3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4836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&lt;q&gt; for Short Quotations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The HTML </a:t>
            </a:r>
            <a:r>
              <a:rPr lang="en-US" b="1" dirty="0"/>
              <a:t>&lt;q&gt;</a:t>
            </a:r>
            <a:r>
              <a:rPr lang="en-US" dirty="0"/>
              <a:t> element defines a short quotation.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Browsers usually insert quotation marks around the &lt;q&gt; element</a:t>
            </a:r>
            <a:r>
              <a:rPr lang="en-US" dirty="0" smtClean="0"/>
              <a:t>.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</a:t>
            </a:r>
            <a:r>
              <a:rPr lang="en-US" dirty="0" smtClean="0"/>
              <a:t>p&gt;Course </a:t>
            </a:r>
            <a:r>
              <a:rPr lang="en-US" dirty="0"/>
              <a:t>goal is to: &lt;q&gt;Build a </a:t>
            </a:r>
            <a:r>
              <a:rPr lang="en-US" dirty="0" smtClean="0"/>
              <a:t>Website.&lt;/</a:t>
            </a:r>
            <a:r>
              <a:rPr lang="en-US" dirty="0"/>
              <a:t>q</a:t>
            </a:r>
            <a:r>
              <a:rPr lang="en-US" dirty="0" smtClean="0"/>
              <a:t>&gt; Instructor: </a:t>
            </a:r>
            <a:r>
              <a:rPr lang="en-US" dirty="0"/>
              <a:t>&lt;</a:t>
            </a:r>
            <a:r>
              <a:rPr lang="en-US" dirty="0" smtClean="0"/>
              <a:t>q&gt;Osama </a:t>
            </a:r>
            <a:r>
              <a:rPr lang="en-US" dirty="0" err="1" smtClean="0"/>
              <a:t>Alkhoun</a:t>
            </a:r>
            <a:r>
              <a:rPr lang="en-US" dirty="0" smtClean="0"/>
              <a:t>.&lt;/</a:t>
            </a:r>
            <a:r>
              <a:rPr lang="en-US" dirty="0"/>
              <a:t>q&gt;</a:t>
            </a:r>
            <a:r>
              <a:rPr lang="en-US" dirty="0" smtClean="0"/>
              <a:t> &lt;/</a:t>
            </a:r>
            <a:r>
              <a:rPr lang="en-US" dirty="0"/>
              <a:t>p&gt;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4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3187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</a:t>
            </a:r>
            <a:r>
              <a:rPr lang="en-US" dirty="0" err="1"/>
              <a:t>blockquote</a:t>
            </a:r>
            <a:r>
              <a:rPr lang="en-US" dirty="0"/>
              <a:t>&gt; for Quotations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l" rtl="0">
              <a:lnSpc>
                <a:spcPct val="160000"/>
              </a:lnSpc>
            </a:pPr>
            <a:r>
              <a:rPr lang="en-US" dirty="0"/>
              <a:t>The HTML </a:t>
            </a:r>
            <a:r>
              <a:rPr lang="en-US" b="1" dirty="0"/>
              <a:t>&lt;</a:t>
            </a:r>
            <a:r>
              <a:rPr lang="en-US" b="1" dirty="0" err="1"/>
              <a:t>blockquote</a:t>
            </a:r>
            <a:r>
              <a:rPr lang="en-US" b="1" dirty="0"/>
              <a:t>&gt;</a:t>
            </a:r>
            <a:r>
              <a:rPr lang="en-US" dirty="0"/>
              <a:t> element defines a section that is quoted from another source.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Browsers usually indent &lt;</a:t>
            </a:r>
            <a:r>
              <a:rPr lang="en-US" dirty="0" err="1"/>
              <a:t>blockquote</a:t>
            </a:r>
            <a:r>
              <a:rPr lang="en-US" dirty="0"/>
              <a:t>&gt; elements</a:t>
            </a:r>
            <a:r>
              <a:rPr lang="en-US" dirty="0" smtClean="0"/>
              <a:t>.</a:t>
            </a:r>
          </a:p>
          <a:p>
            <a:pPr lvl="1" algn="l" rtl="0">
              <a:lnSpc>
                <a:spcPct val="160000"/>
              </a:lnSpc>
            </a:pPr>
            <a:r>
              <a:rPr lang="en-US" dirty="0"/>
              <a:t>&lt;p&gt;Here is a quote from </a:t>
            </a:r>
            <a:r>
              <a:rPr lang="en-US" dirty="0" smtClean="0"/>
              <a:t>website</a:t>
            </a:r>
            <a:r>
              <a:rPr lang="en-US" dirty="0"/>
              <a:t>:&lt;/p&gt;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blockquote</a:t>
            </a:r>
            <a:r>
              <a:rPr lang="en-US" dirty="0"/>
              <a:t> cite="http://</a:t>
            </a:r>
            <a:r>
              <a:rPr lang="en-US" dirty="0" smtClean="0"/>
              <a:t>www.OsamaAlkhoun.com/who/about.html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smtClean="0"/>
              <a:t>12 </a:t>
            </a:r>
            <a:r>
              <a:rPr lang="en-US" dirty="0"/>
              <a:t>years</a:t>
            </a:r>
            <a:r>
              <a:rPr lang="en-US" dirty="0" smtClean="0"/>
              <a:t>, teach the computer programming (Web Application, Mobile Application, and Desktop Application.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blockquote</a:t>
            </a:r>
            <a:r>
              <a:rPr lang="en-US" dirty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5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9710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</a:t>
            </a:r>
            <a:r>
              <a:rPr lang="en-US" dirty="0" err="1"/>
              <a:t>abbr</a:t>
            </a:r>
            <a:r>
              <a:rPr lang="en-US" dirty="0"/>
              <a:t>&gt; for Abbreviations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The HTML </a:t>
            </a:r>
            <a:r>
              <a:rPr lang="en-US" b="1" dirty="0"/>
              <a:t>&lt;</a:t>
            </a:r>
            <a:r>
              <a:rPr lang="en-US" b="1" dirty="0" err="1"/>
              <a:t>abbr</a:t>
            </a:r>
            <a:r>
              <a:rPr lang="en-US" b="1" dirty="0"/>
              <a:t>&gt;</a:t>
            </a:r>
            <a:r>
              <a:rPr lang="en-US" dirty="0"/>
              <a:t> element defines an abbreviation or an acronym.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Marking abbreviations can give useful information to browsers, translation systems and search-engines</a:t>
            </a:r>
            <a:r>
              <a:rPr lang="en-US" dirty="0" smtClean="0"/>
              <a:t>.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&lt;p&gt;The &lt;</a:t>
            </a:r>
            <a:r>
              <a:rPr lang="en-US" dirty="0" err="1"/>
              <a:t>abbr</a:t>
            </a:r>
            <a:r>
              <a:rPr lang="en-US" dirty="0"/>
              <a:t> title="World Health Organization"&gt;WHO&lt;/</a:t>
            </a:r>
            <a:r>
              <a:rPr lang="en-US" dirty="0" err="1"/>
              <a:t>abbr</a:t>
            </a:r>
            <a:r>
              <a:rPr lang="en-US" dirty="0"/>
              <a:t>&gt; was founded in 1948.&lt;/p&gt;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6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2816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&lt;address&gt; for 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160000"/>
              </a:lnSpc>
            </a:pPr>
            <a:r>
              <a:rPr lang="en-US" dirty="0"/>
              <a:t>The HTML </a:t>
            </a:r>
            <a:r>
              <a:rPr lang="en-US" b="1" dirty="0"/>
              <a:t>&lt;address&gt;</a:t>
            </a:r>
            <a:r>
              <a:rPr lang="en-US" dirty="0"/>
              <a:t> element defines contact information (author/owner) of a document or an article.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The &lt;address&gt; element is usually displayed in italic. Most browsers will add a line break before and after the element</a:t>
            </a:r>
            <a:r>
              <a:rPr lang="en-US" dirty="0" smtClean="0"/>
              <a:t>.</a:t>
            </a:r>
          </a:p>
          <a:p>
            <a:pPr lvl="1" algn="l" rtl="0">
              <a:lnSpc>
                <a:spcPct val="160000"/>
              </a:lnSpc>
            </a:pPr>
            <a:r>
              <a:rPr lang="en-US" dirty="0"/>
              <a:t>&lt;address&gt;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Written </a:t>
            </a:r>
            <a:r>
              <a:rPr lang="en-US" dirty="0"/>
              <a:t>by </a:t>
            </a:r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.&lt;</a:t>
            </a:r>
            <a:r>
              <a:rPr lang="en-US" dirty="0" err="1"/>
              <a:t>br</a:t>
            </a:r>
            <a:r>
              <a:rPr lang="en-US" dirty="0"/>
              <a:t>&gt; 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Visit </a:t>
            </a:r>
            <a:r>
              <a:rPr lang="en-US" dirty="0"/>
              <a:t>us at:&lt;</a:t>
            </a:r>
            <a:r>
              <a:rPr lang="en-US" dirty="0" err="1"/>
              <a:t>br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Example.com&lt;</a:t>
            </a:r>
            <a:r>
              <a:rPr lang="en-US" dirty="0" err="1" smtClean="0"/>
              <a:t>br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Phone 0796484613, 0785764063, Irbid&lt;</a:t>
            </a:r>
            <a:r>
              <a:rPr lang="en-US" dirty="0" err="1" smtClean="0"/>
              <a:t>br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Jordan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&lt;/address&gt;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7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46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&lt;cite&gt; for Work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72816"/>
          </a:xfrm>
        </p:spPr>
        <p:txBody>
          <a:bodyPr>
            <a:normAutofit fontScale="92500" lnSpcReduction="20000"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The HTML </a:t>
            </a:r>
            <a:r>
              <a:rPr lang="en-US" b="1" dirty="0"/>
              <a:t>&lt;cite&gt;</a:t>
            </a:r>
            <a:r>
              <a:rPr lang="en-US" dirty="0"/>
              <a:t> element defines the title of a work.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Browsers usually display &lt;cite&gt; elements in italic</a:t>
            </a:r>
            <a:r>
              <a:rPr lang="en-US" dirty="0" smtClean="0"/>
              <a:t>.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&lt;p&gt;&lt;cite&gt;The Scream&lt;/cite&gt; by </a:t>
            </a:r>
            <a:r>
              <a:rPr lang="en-US" dirty="0" smtClean="0"/>
              <a:t>Osama. </a:t>
            </a:r>
            <a:r>
              <a:rPr lang="en-US" dirty="0"/>
              <a:t>Painted in 1893.&lt;/p&gt;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8</a:t>
            </a:fld>
            <a:endParaRPr lang="ar-JO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3356992"/>
            <a:ext cx="7467600" cy="57606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HTML &lt;</a:t>
            </a:r>
            <a:r>
              <a:rPr lang="en-US" sz="2400" dirty="0" err="1"/>
              <a:t>bdo</a:t>
            </a:r>
            <a:r>
              <a:rPr lang="en-US" sz="2400" dirty="0"/>
              <a:t>&gt; for Bi-Directional Override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4005064"/>
            <a:ext cx="7467600" cy="27223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r" rtl="1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r" rtl="1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r" rtl="1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The HTML </a:t>
            </a:r>
            <a:r>
              <a:rPr lang="en-US" b="1" dirty="0"/>
              <a:t>&lt;</a:t>
            </a:r>
            <a:r>
              <a:rPr lang="en-US" b="1" dirty="0" err="1"/>
              <a:t>bdo</a:t>
            </a:r>
            <a:r>
              <a:rPr lang="en-US" b="1" dirty="0"/>
              <a:t>&gt;</a:t>
            </a:r>
            <a:r>
              <a:rPr lang="en-US" dirty="0"/>
              <a:t> element defines bi-directional override.</a:t>
            </a:r>
          </a:p>
          <a:p>
            <a:pPr algn="l" rtl="0"/>
            <a:r>
              <a:rPr lang="en-US" dirty="0"/>
              <a:t>The &lt;</a:t>
            </a:r>
            <a:r>
              <a:rPr lang="en-US" dirty="0" err="1"/>
              <a:t>bdo</a:t>
            </a:r>
            <a:r>
              <a:rPr lang="en-US" dirty="0"/>
              <a:t>&gt; element is used to override the current text direction</a:t>
            </a:r>
            <a:r>
              <a:rPr lang="en-US" dirty="0" smtClean="0"/>
              <a:t>:</a:t>
            </a:r>
          </a:p>
          <a:p>
            <a:pPr lvl="1" algn="l" rtl="0"/>
            <a:r>
              <a:rPr lang="en-US" dirty="0"/>
              <a:t>&lt;</a:t>
            </a:r>
            <a:r>
              <a:rPr lang="en-US" dirty="0" err="1"/>
              <a:t>bdo</a:t>
            </a:r>
            <a:r>
              <a:rPr lang="en-US" dirty="0"/>
              <a:t> </a:t>
            </a:r>
            <a:r>
              <a:rPr lang="en-US" dirty="0" err="1"/>
              <a:t>dir</a:t>
            </a:r>
            <a:r>
              <a:rPr lang="en-US" dirty="0"/>
              <a:t>="</a:t>
            </a:r>
            <a:r>
              <a:rPr lang="en-US" dirty="0" err="1"/>
              <a:t>rtl</a:t>
            </a:r>
            <a:r>
              <a:rPr lang="en-US" dirty="0"/>
              <a:t>"&gt;This text will be written from right to left&lt;/</a:t>
            </a:r>
            <a:r>
              <a:rPr lang="en-US" dirty="0" err="1"/>
              <a:t>bdo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052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Quotation and Citation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9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2618453"/>
              </p:ext>
            </p:extLst>
          </p:nvPr>
        </p:nvGraphicFramePr>
        <p:xfrm>
          <a:off x="457200" y="1772814"/>
          <a:ext cx="7467599" cy="4104460"/>
        </p:xfrm>
        <a:graphic>
          <a:graphicData uri="http://schemas.openxmlformats.org/drawingml/2006/table">
            <a:tbl>
              <a:tblPr/>
              <a:tblGrid>
                <a:gridCol w="1488585"/>
                <a:gridCol w="5979014"/>
              </a:tblGrid>
              <a:tr h="53656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Tag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56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abbr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an abbreviation or acronym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88506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&lt;address&gt;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contact information for the author/owner of a document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56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bdo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the text direction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3656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blockquote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a section that is quoted from another source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56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&lt;cite&gt;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the title of a work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3656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&lt;q&gt;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 short inline quotation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168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255</TotalTime>
  <Words>181</Words>
  <Application>Microsoft Office PowerPoint</Application>
  <PresentationFormat>On-screen Show (4:3)</PresentationFormat>
  <Paragraphs>69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HTML5 </vt:lpstr>
      <vt:lpstr>HTML5 </vt:lpstr>
      <vt:lpstr>HTML Quotation and Citation Elements</vt:lpstr>
      <vt:lpstr>HTML &lt;q&gt; for Short Quotations</vt:lpstr>
      <vt:lpstr>HTML &lt;blockquote&gt; for Quotations</vt:lpstr>
      <vt:lpstr>HTML &lt;abbr&gt; for Abbreviations</vt:lpstr>
      <vt:lpstr>HTML &lt;address&gt; for Contact Information</vt:lpstr>
      <vt:lpstr>HTML &lt;cite&gt; for Work Title</vt:lpstr>
      <vt:lpstr>HTML Quotation and Citation Elements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 </dc:title>
  <dc:creator>Admin</dc:creator>
  <cp:lastModifiedBy>Admin</cp:lastModifiedBy>
  <cp:revision>31</cp:revision>
  <dcterms:created xsi:type="dcterms:W3CDTF">2017-05-30T23:53:11Z</dcterms:created>
  <dcterms:modified xsi:type="dcterms:W3CDTF">2017-05-31T11:20:53Z</dcterms:modified>
</cp:coreProperties>
</file>