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PT Sans Narrow"/>
      <p:regular r:id="rId11"/>
      <p:bold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font" Target="fonts/PTSansNarrow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Lato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-italic.fntdata"/><Relationship Id="rId6" Type="http://schemas.openxmlformats.org/officeDocument/2006/relationships/slide" Target="slides/slide1.xml"/><Relationship Id="rId18" Type="http://schemas.openxmlformats.org/officeDocument/2006/relationships/font" Target="fonts/WorkSans-bold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>
            <a:stCxn id="12" idx="1"/>
          </p:cNvCxnSpPr>
          <p:nvPr/>
        </p:nvCxnSpPr>
        <p:spPr>
          <a:xfrm>
            <a:off x="3033473" y="937660"/>
            <a:ext cx="15900" cy="6568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19" name="Google Shape;19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8" name="Google Shape;2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33" name="Google Shape;3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8" name="Google Shape;38;p2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39" name="Google Shape;39;p2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4069DD"/>
            </a:solidFill>
            <a:ln cap="flat" cmpd="sng" w="9525">
              <a:solidFill>
                <a:srgbClr val="4069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43" name="Google Shape;43;p2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47" name="Google Shape;47;p2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52" name="Google Shape;52;p2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58" name="Google Shape;5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68;p3"/>
          <p:cNvCxnSpPr>
            <a:stCxn id="5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3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" name="Google Shape;70;p3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71" name="Google Shape;71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74" name="Google Shape;74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77" name="Google Shape;77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3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89" name="Google Shape;8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" name="Google Shape;93;p3"/>
          <p:cNvCxnSpPr>
            <a:stCxn id="8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3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" name="Google Shape;95;p3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96" name="Google Shape;96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3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99" name="Google Shape;99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102" name="Google Shape;102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9" name="Google Shape;109;p3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Salifort Motors seeks to improve employee retention and answer the following question: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likely to make the employee leave the company?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Salifort Motors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3257563" y="3705225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random forest model above, </a:t>
            </a:r>
            <a:r>
              <a:rPr b="1" lang="en" sz="1000"/>
              <a:t>‘satisfaction_level’,</a:t>
            </a:r>
            <a:r>
              <a:rPr b="1" i="1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`tenure`, `number_project`, `</a:t>
            </a:r>
            <a:r>
              <a:rPr b="1" i="1" lang="en" sz="1000"/>
              <a:t>average_monthly_hours and </a:t>
            </a:r>
            <a:r>
              <a:rPr b="1" i="1" lang="en" sz="1000">
                <a:solidFill>
                  <a:schemeClr val="dk1"/>
                </a:solidFill>
              </a:rPr>
              <a:t>last_evaluation`</a:t>
            </a:r>
            <a:r>
              <a:rPr b="1" i="1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the highest importance. These variables are most helpful in predicting the outcome variable,</a:t>
            </a:r>
            <a:r>
              <a:rPr b="1" i="1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`left`.</a:t>
            </a:r>
            <a:endParaRPr b="1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00575" y="3295650"/>
            <a:ext cx="288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the variable we are seeking to predict is categorical, the team could build either a logistic regression or a tree-based machine learning model.</a:t>
            </a:r>
            <a:endParaRPr b="0" i="0" sz="14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random forest model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outperformed the other models.</a:t>
            </a:r>
            <a:endParaRPr b="0" i="0" sz="14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 the number of projects that employees can work on.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Consider promoting employees who have been with the company for at least four years, or conduct further investigation about why four-year tenured employees are so dissatisfied.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Either reward employees for working longer hours, or don't require them to do so.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employees aren't familiar with the company's overtime pay policies, inform them about this. If the expectations around workload and time off aren't explicit, make them clear.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Hold company-wide and within-team discussions to understand and address the company work culture, across the board and in specific contexts.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 b="0" l="-1040" r="0" t="0"/>
          <a:stretch/>
        </p:blipFill>
        <p:spPr>
          <a:xfrm>
            <a:off x="3494575" y="1302800"/>
            <a:ext cx="3586476" cy="2272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4">
            <a:alphaModFix/>
          </a:blip>
          <a:srcRect b="0" l="-636" r="-2053" t="0"/>
          <a:stretch/>
        </p:blipFill>
        <p:spPr>
          <a:xfrm>
            <a:off x="3572200" y="4523050"/>
            <a:ext cx="3586475" cy="288035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