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sldIdLst>
    <p:sldId id="256" r:id="rId2"/>
  </p:sldIdLst>
  <p:sldSz cx="35999738" cy="35999738"/>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9">
          <p15:clr>
            <a:srgbClr val="A4A3A4"/>
          </p15:clr>
        </p15:guide>
        <p15:guide id="2" pos="113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3" d="100"/>
          <a:sy n="33" d="100"/>
        </p:scale>
        <p:origin x="547" y="-259"/>
      </p:cViewPr>
      <p:guideLst>
        <p:guide orient="horz" pos="11339"/>
        <p:guide pos="113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5891626"/>
            <a:ext cx="30599777" cy="12533242"/>
          </a:xfrm>
        </p:spPr>
        <p:txBody>
          <a:bodyPr anchor="b"/>
          <a:lstStyle>
            <a:lvl1pPr algn="ctr">
              <a:defRPr sz="23622"/>
            </a:lvl1pPr>
          </a:lstStyle>
          <a:p>
            <a:r>
              <a:rPr lang="en-US"/>
              <a:t>Click to edit Master title style</a:t>
            </a:r>
            <a:endParaRPr lang="en-US" dirty="0"/>
          </a:p>
        </p:txBody>
      </p:sp>
      <p:sp>
        <p:nvSpPr>
          <p:cNvPr id="3" name="Subtitle 2"/>
          <p:cNvSpPr>
            <a:spLocks noGrp="1"/>
          </p:cNvSpPr>
          <p:nvPr>
            <p:ph type="subTitle" idx="1"/>
          </p:nvPr>
        </p:nvSpPr>
        <p:spPr>
          <a:xfrm>
            <a:off x="4499967" y="18908198"/>
            <a:ext cx="26999804" cy="8691601"/>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7079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538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916653"/>
            <a:ext cx="7762444"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916653"/>
            <a:ext cx="22837334"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04370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5314029" y="0"/>
            <a:ext cx="685709" cy="359997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endParaRPr lang="en-US" dirty="0"/>
          </a:p>
        </p:txBody>
      </p:sp>
      <p:sp>
        <p:nvSpPr>
          <p:cNvPr id="16" name="Rectangle 15"/>
          <p:cNvSpPr/>
          <p:nvPr userDrawn="1"/>
        </p:nvSpPr>
        <p:spPr>
          <a:xfrm>
            <a:off x="-1" y="0"/>
            <a:ext cx="685709" cy="359997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endParaRPr lang="en-US" dirty="0"/>
          </a:p>
        </p:txBody>
      </p:sp>
      <p:sp>
        <p:nvSpPr>
          <p:cNvPr id="17" name="Rectangle 16"/>
          <p:cNvSpPr/>
          <p:nvPr userDrawn="1"/>
        </p:nvSpPr>
        <p:spPr>
          <a:xfrm>
            <a:off x="0" y="0"/>
            <a:ext cx="35999738" cy="44999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endParaRPr lang="en-US" dirty="0"/>
          </a:p>
        </p:txBody>
      </p:sp>
      <p:sp>
        <p:nvSpPr>
          <p:cNvPr id="18" name="Rectangle 17"/>
          <p:cNvSpPr/>
          <p:nvPr userDrawn="1"/>
        </p:nvSpPr>
        <p:spPr>
          <a:xfrm>
            <a:off x="0" y="31499771"/>
            <a:ext cx="35999738" cy="449996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96669" y="35720941"/>
            <a:ext cx="5297435" cy="185928"/>
          </a:xfrm>
          <a:prstGeom prst="rect">
            <a:avLst/>
          </a:prstGeom>
        </p:spPr>
      </p:pic>
    </p:spTree>
    <p:extLst>
      <p:ext uri="{BB962C8B-B14F-4D97-AF65-F5344CB8AC3E}">
        <p14:creationId xmlns:p14="http://schemas.microsoft.com/office/powerpoint/2010/main" val="249917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7699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8974945"/>
            <a:ext cx="31049774" cy="14974888"/>
          </a:xfrm>
        </p:spPr>
        <p:txBody>
          <a:bodyPr anchor="b"/>
          <a:lstStyle>
            <a:lvl1pPr>
              <a:defRPr sz="23622"/>
            </a:lvl1pPr>
          </a:lstStyle>
          <a:p>
            <a:r>
              <a:rPr lang="en-US"/>
              <a:t>Click to edit Master title style</a:t>
            </a:r>
            <a:endParaRPr lang="en-US" dirty="0"/>
          </a:p>
        </p:txBody>
      </p:sp>
      <p:sp>
        <p:nvSpPr>
          <p:cNvPr id="3" name="Text Placeholder 2"/>
          <p:cNvSpPr>
            <a:spLocks noGrp="1"/>
          </p:cNvSpPr>
          <p:nvPr>
            <p:ph type="body" idx="1"/>
          </p:nvPr>
        </p:nvSpPr>
        <p:spPr>
          <a:xfrm>
            <a:off x="2456234" y="24091502"/>
            <a:ext cx="31049774" cy="7874940"/>
          </a:xfrm>
        </p:spPr>
        <p:txBody>
          <a:bodyPr/>
          <a:lstStyle>
            <a:lvl1pPr marL="0" indent="0">
              <a:buNone/>
              <a:defRPr sz="9449">
                <a:solidFill>
                  <a:schemeClr val="tx1"/>
                </a:solidFill>
              </a:defRPr>
            </a:lvl1pPr>
            <a:lvl2pPr marL="1799996" indent="0">
              <a:buNone/>
              <a:defRPr sz="7874">
                <a:solidFill>
                  <a:schemeClr val="tx1">
                    <a:tint val="75000"/>
                  </a:schemeClr>
                </a:solidFill>
              </a:defRPr>
            </a:lvl2pPr>
            <a:lvl3pPr marL="3599993" indent="0">
              <a:buNone/>
              <a:defRPr sz="7087">
                <a:solidFill>
                  <a:schemeClr val="tx1">
                    <a:tint val="75000"/>
                  </a:schemeClr>
                </a:solidFill>
              </a:defRPr>
            </a:lvl3pPr>
            <a:lvl4pPr marL="5399989" indent="0">
              <a:buNone/>
              <a:defRPr sz="6299">
                <a:solidFill>
                  <a:schemeClr val="tx1">
                    <a:tint val="75000"/>
                  </a:schemeClr>
                </a:solidFill>
              </a:defRPr>
            </a:lvl4pPr>
            <a:lvl5pPr marL="7199986" indent="0">
              <a:buNone/>
              <a:defRPr sz="6299">
                <a:solidFill>
                  <a:schemeClr val="tx1">
                    <a:tint val="75000"/>
                  </a:schemeClr>
                </a:solidFill>
              </a:defRPr>
            </a:lvl5pPr>
            <a:lvl6pPr marL="8999982" indent="0">
              <a:buNone/>
              <a:defRPr sz="6299">
                <a:solidFill>
                  <a:schemeClr val="tx1">
                    <a:tint val="75000"/>
                  </a:schemeClr>
                </a:solidFill>
              </a:defRPr>
            </a:lvl6pPr>
            <a:lvl7pPr marL="10799978" indent="0">
              <a:buNone/>
              <a:defRPr sz="6299">
                <a:solidFill>
                  <a:schemeClr val="tx1">
                    <a:tint val="75000"/>
                  </a:schemeClr>
                </a:solidFill>
              </a:defRPr>
            </a:lvl7pPr>
            <a:lvl8pPr marL="12599975" indent="0">
              <a:buNone/>
              <a:defRPr sz="6299">
                <a:solidFill>
                  <a:schemeClr val="tx1">
                    <a:tint val="75000"/>
                  </a:schemeClr>
                </a:solidFill>
              </a:defRPr>
            </a:lvl8pPr>
            <a:lvl9pPr marL="14399971" indent="0">
              <a:buNone/>
              <a:defRPr sz="62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4635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9583264"/>
            <a:ext cx="152998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9583264"/>
            <a:ext cx="152998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6066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916661"/>
            <a:ext cx="31049774"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8824938"/>
            <a:ext cx="15229574"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4" name="Content Placeholder 3"/>
          <p:cNvSpPr>
            <a:spLocks noGrp="1"/>
          </p:cNvSpPr>
          <p:nvPr>
            <p:ph sz="half" idx="2"/>
          </p:nvPr>
        </p:nvSpPr>
        <p:spPr>
          <a:xfrm>
            <a:off x="2479675" y="13149904"/>
            <a:ext cx="15229574"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8824938"/>
            <a:ext cx="15304578"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6" name="Content Placeholder 5"/>
          <p:cNvSpPr>
            <a:spLocks noGrp="1"/>
          </p:cNvSpPr>
          <p:nvPr>
            <p:ph sz="quarter" idx="4"/>
          </p:nvPr>
        </p:nvSpPr>
        <p:spPr>
          <a:xfrm>
            <a:off x="18224869" y="13149904"/>
            <a:ext cx="15304578"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5784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8362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839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a:t>Click to edit Master title style</a:t>
            </a:r>
            <a:endParaRPr lang="en-US" dirty="0"/>
          </a:p>
        </p:txBody>
      </p:sp>
      <p:sp>
        <p:nvSpPr>
          <p:cNvPr id="3" name="Content Placeholder 2"/>
          <p:cNvSpPr>
            <a:spLocks noGrp="1"/>
          </p:cNvSpPr>
          <p:nvPr>
            <p:ph idx="1"/>
          </p:nvPr>
        </p:nvSpPr>
        <p:spPr>
          <a:xfrm>
            <a:off x="15304578" y="5183304"/>
            <a:ext cx="18224867" cy="25583147"/>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8816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5183304"/>
            <a:ext cx="18224867" cy="25583147"/>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en-US"/>
              <a:t>Click icon to add picture</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1265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916661"/>
            <a:ext cx="31049774"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9583264"/>
            <a:ext cx="31049774" cy="22841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33366432"/>
            <a:ext cx="8099941" cy="1916653"/>
          </a:xfrm>
          <a:prstGeom prst="rect">
            <a:avLst/>
          </a:prstGeom>
        </p:spPr>
        <p:txBody>
          <a:bodyPr vert="horz" lIns="91440" tIns="45720" rIns="91440" bIns="45720" rtlCol="0" anchor="ctr"/>
          <a:lstStyle>
            <a:lvl1pPr algn="l">
              <a:defRPr sz="4724">
                <a:solidFill>
                  <a:schemeClr val="tx1">
                    <a:tint val="75000"/>
                  </a:schemeClr>
                </a:solidFill>
              </a:defRPr>
            </a:lvl1pPr>
          </a:lstStyle>
          <a:p>
            <a:fld id="{985D6BDF-9D0E-4E2B-85B8-D8F4790360C9}" type="datetimeFigureOut">
              <a:rPr lang="en-US" smtClean="0"/>
              <a:t>6/22/2024</a:t>
            </a:fld>
            <a:endParaRPr lang="en-US" dirty="0"/>
          </a:p>
        </p:txBody>
      </p:sp>
      <p:sp>
        <p:nvSpPr>
          <p:cNvPr id="5" name="Footer Placeholder 4"/>
          <p:cNvSpPr>
            <a:spLocks noGrp="1"/>
          </p:cNvSpPr>
          <p:nvPr>
            <p:ph type="ftr" sz="quarter" idx="3"/>
          </p:nvPr>
        </p:nvSpPr>
        <p:spPr>
          <a:xfrm>
            <a:off x="11924913" y="33366432"/>
            <a:ext cx="12149912" cy="1916653"/>
          </a:xfrm>
          <a:prstGeom prst="rect">
            <a:avLst/>
          </a:prstGeom>
        </p:spPr>
        <p:txBody>
          <a:bodyPr vert="horz" lIns="91440" tIns="45720" rIns="91440" bIns="45720" rtlCol="0" anchor="ctr"/>
          <a:lstStyle>
            <a:lvl1pPr algn="ctr">
              <a:defRPr sz="472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424815" y="33366432"/>
            <a:ext cx="8099941" cy="1916653"/>
          </a:xfrm>
          <a:prstGeom prst="rect">
            <a:avLst/>
          </a:prstGeom>
        </p:spPr>
        <p:txBody>
          <a:bodyPr vert="horz" lIns="91440" tIns="45720" rIns="91440" bIns="45720" rtlCol="0" anchor="ctr"/>
          <a:lstStyle>
            <a:lvl1pPr algn="r">
              <a:defRPr sz="4724">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15992016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999957" y="533729"/>
            <a:ext cx="23999825" cy="191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49969" tIns="374922" rIns="149969" bIns="37492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500" b="1" dirty="0">
                <a:solidFill>
                  <a:schemeClr val="accent3">
                    <a:lumMod val="20000"/>
                    <a:lumOff val="80000"/>
                  </a:schemeClr>
                </a:solidFill>
                <a:latin typeface="+mn-lt"/>
              </a:rPr>
              <a:t>Electronic Prescribing Web Application</a:t>
            </a:r>
          </a:p>
        </p:txBody>
      </p:sp>
      <p:sp>
        <p:nvSpPr>
          <p:cNvPr id="5" name="Text Box 123"/>
          <p:cNvSpPr txBox="1">
            <a:spLocks noChangeArrowheads="1"/>
          </p:cNvSpPr>
          <p:nvPr/>
        </p:nvSpPr>
        <p:spPr bwMode="auto">
          <a:xfrm>
            <a:off x="5999956" y="2338852"/>
            <a:ext cx="23999825" cy="2429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49969" tIns="149969" rIns="149969" bIns="149969"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500" baseline="30000" dirty="0">
                <a:solidFill>
                  <a:schemeClr val="accent3">
                    <a:lumMod val="20000"/>
                    <a:lumOff val="80000"/>
                  </a:schemeClr>
                </a:solidFill>
                <a:latin typeface="+mn-lt"/>
              </a:rPr>
              <a:t>Osama Haddad</a:t>
            </a:r>
          </a:p>
          <a:p>
            <a:pPr algn="ctr" eaLnBrk="1" hangingPunct="1"/>
            <a:r>
              <a:rPr lang="en-US" sz="4500" dirty="0">
                <a:solidFill>
                  <a:schemeClr val="accent3">
                    <a:lumMod val="20000"/>
                    <a:lumOff val="80000"/>
                  </a:schemeClr>
                </a:solidFill>
                <a:latin typeface="+mn-lt"/>
              </a:rPr>
              <a:t>Supervisor: Dr. Mahmoud Masadeh</a:t>
            </a:r>
          </a:p>
        </p:txBody>
      </p:sp>
      <p:sp>
        <p:nvSpPr>
          <p:cNvPr id="26" name="TextBox 25"/>
          <p:cNvSpPr txBox="1"/>
          <p:nvPr/>
        </p:nvSpPr>
        <p:spPr>
          <a:xfrm>
            <a:off x="9999927" y="31866720"/>
            <a:ext cx="15999884" cy="3198421"/>
          </a:xfrm>
          <a:prstGeom prst="rect">
            <a:avLst/>
          </a:prstGeom>
          <a:noFill/>
        </p:spPr>
        <p:txBody>
          <a:bodyPr wrap="square" lIns="74984" tIns="74984" rIns="74984" bIns="74984" numCol="1" spcCol="374922" rtlCol="0">
            <a:spAutoFit/>
          </a:bodyPr>
          <a:lstStyle/>
          <a:p>
            <a:pPr algn="ctr"/>
            <a:r>
              <a:rPr lang="en-US" sz="6600" b="1" dirty="0">
                <a:effectLst>
                  <a:outerShdw blurRad="38100" dist="38100" dir="2700000" algn="tl">
                    <a:srgbClr val="000000">
                      <a:alpha val="43137"/>
                    </a:srgbClr>
                  </a:outerShdw>
                </a:effectLst>
              </a:rPr>
              <a:t>Hijjawi Faculty for Engineering Technology</a:t>
            </a:r>
          </a:p>
          <a:p>
            <a:pPr algn="ctr"/>
            <a:r>
              <a:rPr lang="en-US" sz="6600" b="1" dirty="0">
                <a:effectLst>
                  <a:outerShdw blurRad="38100" dist="38100" dir="2700000" algn="tl">
                    <a:srgbClr val="000000">
                      <a:alpha val="43137"/>
                    </a:srgbClr>
                  </a:outerShdw>
                </a:effectLst>
              </a:rPr>
              <a:t>Computer Engineering Department</a:t>
            </a:r>
          </a:p>
          <a:p>
            <a:pPr algn="ctr"/>
            <a:r>
              <a:rPr lang="en-US" sz="6600" b="1" dirty="0">
                <a:effectLst>
                  <a:outerShdw blurRad="38100" dist="38100" dir="2700000" algn="tl">
                    <a:srgbClr val="000000">
                      <a:alpha val="43137"/>
                    </a:srgbClr>
                  </a:outerShdw>
                </a:effectLst>
              </a:rPr>
              <a:t>Graduation Projects – second </a:t>
            </a:r>
            <a:r>
              <a:rPr lang="en-GB" sz="6600" b="1" dirty="0">
                <a:effectLst>
                  <a:outerShdw blurRad="38100" dist="38100" dir="2700000" algn="tl">
                    <a:srgbClr val="000000">
                      <a:alpha val="43137"/>
                    </a:srgbClr>
                  </a:outerShdw>
                </a:effectLst>
              </a:rPr>
              <a:t>semester</a:t>
            </a:r>
            <a:r>
              <a:rPr lang="en-US" sz="6600" b="1" dirty="0">
                <a:effectLst>
                  <a:outerShdw blurRad="38100" dist="38100" dir="2700000" algn="tl">
                    <a:srgbClr val="000000">
                      <a:alpha val="43137"/>
                    </a:srgbClr>
                  </a:outerShdw>
                </a:effectLst>
              </a:rPr>
              <a:t> 2024</a:t>
            </a:r>
          </a:p>
        </p:txBody>
      </p:sp>
      <p:sp>
        <p:nvSpPr>
          <p:cNvPr id="10" name="Text Box 189"/>
          <p:cNvSpPr txBox="1">
            <a:spLocks noChangeArrowheads="1"/>
          </p:cNvSpPr>
          <p:nvPr/>
        </p:nvSpPr>
        <p:spPr bwMode="auto">
          <a:xfrm>
            <a:off x="854869" y="5319442"/>
            <a:ext cx="10628494" cy="3534521"/>
          </a:xfrm>
          <a:prstGeom prst="rect">
            <a:avLst/>
          </a:prstGeom>
          <a:solidFill>
            <a:schemeClr val="bg1"/>
          </a:solidFill>
          <a:ln w="12700">
            <a:solidFill>
              <a:schemeClr val="accent1">
                <a:lumMod val="75000"/>
              </a:schemeClr>
            </a:solidFill>
          </a:ln>
          <a:effectLst/>
        </p:spPr>
        <p:txBody>
          <a:bodyPr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600" dirty="0">
                <a:latin typeface="+mn-lt"/>
              </a:rPr>
              <a:t>E-prescribing is a website system enables a prescriber(physician) to electronically send an accurate, error-free and understandable prescription directly to a pharmacy from the point-of-care and is an important element in improving the quality of patient care.</a:t>
            </a:r>
          </a:p>
          <a:p>
            <a:pPr algn="just" eaLnBrk="1" hangingPunct="1"/>
            <a:endParaRPr lang="en-US" sz="3000" dirty="0">
              <a:latin typeface="+mn-lt"/>
            </a:endParaRPr>
          </a:p>
        </p:txBody>
      </p:sp>
      <p:sp>
        <p:nvSpPr>
          <p:cNvPr id="32" name="Rectangle 31"/>
          <p:cNvSpPr/>
          <p:nvPr/>
        </p:nvSpPr>
        <p:spPr>
          <a:xfrm>
            <a:off x="854869" y="4568321"/>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a:solidFill>
                  <a:schemeClr val="accent3">
                    <a:lumMod val="20000"/>
                    <a:lumOff val="80000"/>
                  </a:schemeClr>
                </a:solidFill>
              </a:rPr>
              <a:t>Abstract</a:t>
            </a:r>
          </a:p>
        </p:txBody>
      </p:sp>
      <p:sp>
        <p:nvSpPr>
          <p:cNvPr id="15" name="Text Box 194"/>
          <p:cNvSpPr txBox="1">
            <a:spLocks noChangeArrowheads="1"/>
          </p:cNvSpPr>
          <p:nvPr/>
        </p:nvSpPr>
        <p:spPr bwMode="auto">
          <a:xfrm>
            <a:off x="23283803" y="15273034"/>
            <a:ext cx="10726206" cy="4642517"/>
          </a:xfrm>
          <a:prstGeom prst="rect">
            <a:avLst/>
          </a:prstGeom>
          <a:solidFill>
            <a:schemeClr val="bg1"/>
          </a:solidFill>
          <a:ln w="12700">
            <a:solidFill>
              <a:schemeClr val="accent1">
                <a:lumMod val="75000"/>
              </a:schemeClr>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600" spc="-10">
                <a:latin typeface="+mn-lt"/>
                <a:ea typeface="Times New Roman" panose="02020603050405020304" pitchFamily="18" charset="0"/>
                <a:cs typeface="Times New Roman" panose="02020603050405020304" pitchFamily="18" charset="0"/>
              </a:rPr>
              <a:t>I </a:t>
            </a:r>
            <a:r>
              <a:rPr lang="en-US" sz="3600" spc="-10">
                <a:effectLst/>
                <a:latin typeface="+mn-lt"/>
                <a:ea typeface="Times New Roman" panose="02020603050405020304" pitchFamily="18" charset="0"/>
                <a:cs typeface="Times New Roman" panose="02020603050405020304" pitchFamily="18" charset="0"/>
              </a:rPr>
              <a:t>use </a:t>
            </a:r>
            <a:r>
              <a:rPr lang="en-US" sz="3600" spc="-10" dirty="0">
                <a:effectLst/>
                <a:latin typeface="+mn-lt"/>
                <a:ea typeface="Times New Roman" panose="02020603050405020304" pitchFamily="18" charset="0"/>
                <a:cs typeface="Times New Roman" panose="02020603050405020304" pitchFamily="18" charset="0"/>
              </a:rPr>
              <a:t>visual studio code environment to edit bootstrap templet and create the main interface of our</a:t>
            </a:r>
            <a:r>
              <a:rPr lang="en-US" sz="3600" spc="5" dirty="0">
                <a:effectLst/>
                <a:latin typeface="+mn-lt"/>
                <a:ea typeface="Times New Roman" panose="02020603050405020304" pitchFamily="18" charset="0"/>
                <a:cs typeface="Times New Roman" panose="02020603050405020304" pitchFamily="18" charset="0"/>
              </a:rPr>
              <a:t> </a:t>
            </a:r>
            <a:r>
              <a:rPr lang="en-US" sz="3600" spc="-10" dirty="0">
                <a:effectLst/>
                <a:latin typeface="+mn-lt"/>
                <a:ea typeface="Times New Roman" panose="02020603050405020304" pitchFamily="18" charset="0"/>
                <a:cs typeface="Times New Roman" panose="02020603050405020304" pitchFamily="18" charset="0"/>
              </a:rPr>
              <a:t>website. The website use HTML, CSS and </a:t>
            </a:r>
            <a:r>
              <a:rPr lang="en-US" sz="3600" spc="-10" dirty="0">
                <a:latin typeface="+mn-lt"/>
                <a:ea typeface="Times New Roman" panose="02020603050405020304" pitchFamily="18" charset="0"/>
                <a:cs typeface="Times New Roman" panose="02020603050405020304" pitchFamily="18" charset="0"/>
              </a:rPr>
              <a:t>Type</a:t>
            </a:r>
            <a:r>
              <a:rPr lang="en-US" sz="3600" spc="-10" dirty="0">
                <a:effectLst/>
                <a:latin typeface="+mn-lt"/>
                <a:ea typeface="Times New Roman" panose="02020603050405020304" pitchFamily="18" charset="0"/>
                <a:cs typeface="Times New Roman" panose="02020603050405020304" pitchFamily="18" charset="0"/>
              </a:rPr>
              <a:t>Script along with libraries like NodeJS as (front-end)</a:t>
            </a:r>
            <a:r>
              <a:rPr lang="en-US" sz="3600" spc="5" dirty="0">
                <a:effectLst/>
                <a:latin typeface="+mn-lt"/>
                <a:ea typeface="Times New Roman" panose="02020603050405020304" pitchFamily="18" charset="0"/>
                <a:cs typeface="Times New Roman" panose="02020603050405020304" pitchFamily="18" charset="0"/>
              </a:rPr>
              <a:t> </a:t>
            </a:r>
            <a:r>
              <a:rPr lang="en-US" sz="3600" spc="-10" dirty="0">
                <a:effectLst/>
                <a:latin typeface="+mn-lt"/>
                <a:ea typeface="Times New Roman" panose="02020603050405020304" pitchFamily="18" charset="0"/>
                <a:cs typeface="Times New Roman" panose="02020603050405020304" pitchFamily="18" charset="0"/>
              </a:rPr>
              <a:t>technologies. As for (back-end) technologies the website uses </a:t>
            </a:r>
            <a:r>
              <a:rPr lang="en-US" sz="3600" spc="-10" dirty="0">
                <a:latin typeface="+mn-lt"/>
                <a:ea typeface="Times New Roman" panose="02020603050405020304" pitchFamily="18" charset="0"/>
                <a:cs typeface="Times New Roman" panose="02020603050405020304" pitchFamily="18" charset="0"/>
              </a:rPr>
              <a:t>Type</a:t>
            </a:r>
            <a:r>
              <a:rPr lang="en-US" sz="3600" spc="-10" dirty="0">
                <a:effectLst/>
                <a:latin typeface="+mn-lt"/>
                <a:ea typeface="Times New Roman" panose="02020603050405020304" pitchFamily="18" charset="0"/>
                <a:cs typeface="Times New Roman" panose="02020603050405020304" pitchFamily="18" charset="0"/>
              </a:rPr>
              <a:t>Script the main language and Angular and </a:t>
            </a:r>
            <a:r>
              <a:rPr lang="en-US" sz="3600" spc="5" dirty="0">
                <a:latin typeface="+mn-lt"/>
                <a:ea typeface="Times New Roman" panose="02020603050405020304" pitchFamily="18" charset="0"/>
                <a:cs typeface="Times New Roman" panose="02020603050405020304" pitchFamily="18" charset="0"/>
              </a:rPr>
              <a:t>MySQL Workbench</a:t>
            </a:r>
            <a:r>
              <a:rPr lang="en-US" sz="3600" spc="-10" dirty="0">
                <a:effectLst/>
                <a:latin typeface="+mn-lt"/>
                <a:ea typeface="Times New Roman" panose="02020603050405020304" pitchFamily="18" charset="0"/>
                <a:cs typeface="Times New Roman" panose="02020603050405020304" pitchFamily="18" charset="0"/>
              </a:rPr>
              <a:t> to create the database.</a:t>
            </a:r>
          </a:p>
          <a:p>
            <a:pPr eaLnBrk="1" hangingPunct="1"/>
            <a:endParaRPr lang="en-US" sz="3000" dirty="0">
              <a:latin typeface="Calibri" pitchFamily="34" charset="0"/>
            </a:endParaRPr>
          </a:p>
        </p:txBody>
      </p:sp>
      <p:sp>
        <p:nvSpPr>
          <p:cNvPr id="33" name="Rectangle 32"/>
          <p:cNvSpPr/>
          <p:nvPr/>
        </p:nvSpPr>
        <p:spPr>
          <a:xfrm>
            <a:off x="854869" y="8842438"/>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a:solidFill>
                  <a:schemeClr val="accent3">
                    <a:lumMod val="20000"/>
                    <a:lumOff val="80000"/>
                  </a:schemeClr>
                </a:solidFill>
              </a:rPr>
              <a:t>Introduction</a:t>
            </a:r>
          </a:p>
        </p:txBody>
      </p:sp>
      <p:sp>
        <p:nvSpPr>
          <p:cNvPr id="34" name="Rectangle 33"/>
          <p:cNvSpPr/>
          <p:nvPr/>
        </p:nvSpPr>
        <p:spPr>
          <a:xfrm>
            <a:off x="764058" y="19972334"/>
            <a:ext cx="10628494" cy="61924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a:solidFill>
                  <a:schemeClr val="accent3">
                    <a:lumMod val="20000"/>
                    <a:lumOff val="80000"/>
                  </a:schemeClr>
                </a:solidFill>
              </a:rPr>
              <a:t>Design</a:t>
            </a:r>
          </a:p>
        </p:txBody>
      </p:sp>
      <p:sp>
        <p:nvSpPr>
          <p:cNvPr id="12" name="Text Box 191"/>
          <p:cNvSpPr txBox="1">
            <a:spLocks noChangeArrowheads="1"/>
          </p:cNvSpPr>
          <p:nvPr/>
        </p:nvSpPr>
        <p:spPr bwMode="auto">
          <a:xfrm>
            <a:off x="23334319" y="20698404"/>
            <a:ext cx="10726206" cy="4734850"/>
          </a:xfrm>
          <a:prstGeom prst="rect">
            <a:avLst/>
          </a:prstGeom>
          <a:solidFill>
            <a:schemeClr val="bg1"/>
          </a:solidFill>
          <a:ln w="12700">
            <a:solidFill>
              <a:schemeClr val="accent1">
                <a:lumMod val="75000"/>
              </a:schemeClr>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indent="0" algn="just">
              <a:spcBef>
                <a:spcPts val="0"/>
              </a:spcBef>
              <a:spcAft>
                <a:spcPts val="0"/>
              </a:spcAft>
            </a:pPr>
            <a:r>
              <a:rPr lang="en-US" sz="3600" dirty="0">
                <a:effectLst/>
                <a:latin typeface="+mn-lt"/>
                <a:ea typeface="Times New Roman" panose="02020603050405020304" pitchFamily="18" charset="0"/>
                <a:cs typeface="Times New Roman" panose="02020603050405020304" pitchFamily="18" charset="0"/>
              </a:rPr>
              <a:t>The website provides a detailed explanation of the purpose of the site. It includes a navigation bar that contains links to other pages. </a:t>
            </a:r>
          </a:p>
          <a:p>
            <a:pPr marL="0" marR="0" indent="0" algn="just">
              <a:spcBef>
                <a:spcPts val="0"/>
              </a:spcBef>
              <a:spcAft>
                <a:spcPts val="0"/>
              </a:spcAft>
            </a:pPr>
            <a:r>
              <a:rPr lang="en-US" sz="3600" dirty="0">
                <a:effectLst/>
                <a:latin typeface="+mn-lt"/>
                <a:ea typeface="Times New Roman" panose="02020603050405020304" pitchFamily="18" charset="0"/>
              </a:rPr>
              <a:t>The strengths points : The website is open-source so that the developers can modify the website and improve it as they need.</a:t>
            </a:r>
            <a:endParaRPr lang="en-US" sz="3600" dirty="0">
              <a:effectLst/>
              <a:latin typeface="+mn-lt"/>
              <a:ea typeface="Times New Roman" panose="02020603050405020304" pitchFamily="18" charset="0"/>
              <a:cs typeface="Times New Roman" panose="02020603050405020304" pitchFamily="18" charset="0"/>
            </a:endParaRPr>
          </a:p>
          <a:p>
            <a:pPr algn="just" eaLnBrk="1" hangingPunct="1"/>
            <a:r>
              <a:rPr lang="en-US" sz="3600" dirty="0">
                <a:effectLst/>
                <a:latin typeface="+mn-lt"/>
                <a:ea typeface="Times New Roman" panose="02020603050405020304" pitchFamily="18" charset="0"/>
              </a:rPr>
              <a:t>The weaknesses points: Maybe the website has not easy loading of the webpage on mobile devices</a:t>
            </a:r>
            <a:r>
              <a:rPr lang="en-US" sz="3600" dirty="0">
                <a:latin typeface="+mn-lt"/>
                <a:ea typeface="Times New Roman" panose="02020603050405020304" pitchFamily="18" charset="0"/>
              </a:rPr>
              <a:t>.</a:t>
            </a:r>
            <a:endParaRPr lang="en-US" sz="3600" dirty="0">
              <a:latin typeface="+mn-lt"/>
            </a:endParaRPr>
          </a:p>
        </p:txBody>
      </p:sp>
      <p:sp>
        <p:nvSpPr>
          <p:cNvPr id="35" name="Rectangle 34"/>
          <p:cNvSpPr/>
          <p:nvPr/>
        </p:nvSpPr>
        <p:spPr>
          <a:xfrm>
            <a:off x="23283801" y="19933636"/>
            <a:ext cx="10726206" cy="65793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a:solidFill>
                  <a:schemeClr val="accent3">
                    <a:lumMod val="20000"/>
                    <a:lumOff val="80000"/>
                  </a:schemeClr>
                </a:solidFill>
              </a:rPr>
              <a:t>Results and Discussion</a:t>
            </a:r>
          </a:p>
        </p:txBody>
      </p:sp>
      <p:sp>
        <p:nvSpPr>
          <p:cNvPr id="14" name="Text Box 193"/>
          <p:cNvSpPr txBox="1">
            <a:spLocks noChangeArrowheads="1"/>
          </p:cNvSpPr>
          <p:nvPr/>
        </p:nvSpPr>
        <p:spPr bwMode="auto">
          <a:xfrm>
            <a:off x="23398316" y="27157300"/>
            <a:ext cx="10678877" cy="3257522"/>
          </a:xfrm>
          <a:prstGeom prst="rect">
            <a:avLst/>
          </a:prstGeom>
          <a:solidFill>
            <a:schemeClr val="bg1"/>
          </a:solidFill>
          <a:ln w="12700">
            <a:solidFill>
              <a:schemeClr val="accent1">
                <a:lumMod val="75000"/>
              </a:schemeClr>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t>The electronic prescribing web app improves medication prescribing by enhancing accuracy, efficiency, and patient safety. It reduces errors, simplifies workflows, and supports healthcare providers in delivering quality care. This project highlights the crucial role of digital tools in modernizing healthcare and optimizing services.</a:t>
            </a:r>
          </a:p>
        </p:txBody>
      </p:sp>
      <p:sp>
        <p:nvSpPr>
          <p:cNvPr id="36" name="Rectangle 35"/>
          <p:cNvSpPr/>
          <p:nvPr/>
        </p:nvSpPr>
        <p:spPr>
          <a:xfrm>
            <a:off x="23350140" y="26202071"/>
            <a:ext cx="10628494" cy="74999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a:solidFill>
                  <a:schemeClr val="accent3">
                    <a:lumMod val="20000"/>
                    <a:lumOff val="80000"/>
                  </a:schemeClr>
                </a:solidFill>
              </a:rPr>
              <a:t>Conclusions</a:t>
            </a:r>
          </a:p>
        </p:txBody>
      </p:sp>
      <p:sp>
        <p:nvSpPr>
          <p:cNvPr id="11" name="Text Box 190"/>
          <p:cNvSpPr txBox="1">
            <a:spLocks noChangeArrowheads="1"/>
          </p:cNvSpPr>
          <p:nvPr/>
        </p:nvSpPr>
        <p:spPr bwMode="auto">
          <a:xfrm>
            <a:off x="903725" y="9585944"/>
            <a:ext cx="10628494" cy="3626854"/>
          </a:xfrm>
          <a:prstGeom prst="rect">
            <a:avLst/>
          </a:prstGeom>
          <a:solidFill>
            <a:schemeClr val="bg1"/>
          </a:solidFill>
          <a:ln w="12700">
            <a:solidFill>
              <a:schemeClr val="accent1">
                <a:lumMod val="75000"/>
              </a:schemeClr>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indent="0">
              <a:buNone/>
            </a:pPr>
            <a:r>
              <a:rPr lang="en-US" sz="3600" dirty="0">
                <a:latin typeface="+mn-lt"/>
              </a:rPr>
              <a:t>It is an idea based on an easy-to-use website  Reduce medical errors, decrease pharmacy costs, improve both prescriber and refill requests pharmacy efficiency.</a:t>
            </a:r>
          </a:p>
          <a:p>
            <a:pPr marL="0" indent="0">
              <a:buNone/>
            </a:pPr>
            <a:r>
              <a:rPr lang="en-US" sz="3600" dirty="0">
                <a:latin typeface="+mn-lt"/>
              </a:rPr>
              <a:t>Eliminate handwriting interpretation errors, reduce phone calls between pharmacists and physicians, reduce data entry, and expedite prescription.</a:t>
            </a:r>
          </a:p>
        </p:txBody>
      </p:sp>
      <p:sp>
        <p:nvSpPr>
          <p:cNvPr id="45" name="Rectangle 44"/>
          <p:cNvSpPr/>
          <p:nvPr/>
        </p:nvSpPr>
        <p:spPr>
          <a:xfrm>
            <a:off x="23283802" y="14596395"/>
            <a:ext cx="10726207" cy="672671"/>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a:solidFill>
                  <a:schemeClr val="accent3">
                    <a:lumMod val="20000"/>
                    <a:lumOff val="80000"/>
                  </a:schemeClr>
                </a:solidFill>
              </a:rPr>
              <a:t>Implementation</a:t>
            </a:r>
          </a:p>
        </p:txBody>
      </p:sp>
      <p:pic>
        <p:nvPicPr>
          <p:cNvPr id="8" name="Picture 7">
            <a:extLst>
              <a:ext uri="{FF2B5EF4-FFF2-40B4-BE49-F238E27FC236}">
                <a16:creationId xmlns:a16="http://schemas.microsoft.com/office/drawing/2014/main" id="{EA93A9C5-0240-4B8C-8F14-E7631F0115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9258"/>
            <a:ext cx="4385729" cy="4615626"/>
          </a:xfrm>
          <a:prstGeom prst="rect">
            <a:avLst/>
          </a:prstGeom>
        </p:spPr>
      </p:pic>
      <p:sp>
        <p:nvSpPr>
          <p:cNvPr id="56" name="TextBox 55">
            <a:extLst>
              <a:ext uri="{FF2B5EF4-FFF2-40B4-BE49-F238E27FC236}">
                <a16:creationId xmlns:a16="http://schemas.microsoft.com/office/drawing/2014/main" id="{84639E91-A16D-5098-3C9B-FEAFF12FA2C4}"/>
              </a:ext>
            </a:extLst>
          </p:cNvPr>
          <p:cNvSpPr txBox="1"/>
          <p:nvPr/>
        </p:nvSpPr>
        <p:spPr>
          <a:xfrm>
            <a:off x="15314518" y="18998790"/>
            <a:ext cx="4283034" cy="892552"/>
          </a:xfrm>
          <a:prstGeom prst="rect">
            <a:avLst/>
          </a:prstGeom>
          <a:noFill/>
        </p:spPr>
        <p:txBody>
          <a:bodyPr wrap="square">
            <a:spAutoFit/>
          </a:bodyPr>
          <a:lstStyle/>
          <a:p>
            <a:r>
              <a:rPr lang="en-US" sz="2600" b="1" dirty="0">
                <a:effectLst/>
                <a:ea typeface="Times New Roman" panose="02020603050405020304" pitchFamily="18" charset="0"/>
                <a:cs typeface="Times New Roman" panose="02020603050405020304" pitchFamily="18" charset="0"/>
              </a:rPr>
              <a:t>Figure 4: </a:t>
            </a:r>
            <a:r>
              <a:rPr lang="en-US" sz="2600" b="1" dirty="0">
                <a:ea typeface="Times New Roman" panose="02020603050405020304" pitchFamily="18" charset="0"/>
                <a:cs typeface="Times New Roman" panose="02020603050405020304" pitchFamily="18" charset="0"/>
              </a:rPr>
              <a:t>Registration Page</a:t>
            </a:r>
            <a:r>
              <a:rPr lang="en-US" sz="2600" b="1" dirty="0">
                <a:effectLst/>
                <a:ea typeface="Times New Roman" panose="02020603050405020304" pitchFamily="18" charset="0"/>
                <a:cs typeface="Times New Roman" panose="02020603050405020304" pitchFamily="18" charset="0"/>
              </a:rPr>
              <a:t>.</a:t>
            </a:r>
          </a:p>
          <a:p>
            <a:endParaRPr lang="en-US" sz="2600" dirty="0"/>
          </a:p>
        </p:txBody>
      </p:sp>
      <p:sp>
        <p:nvSpPr>
          <p:cNvPr id="62" name="TextBox 61">
            <a:extLst>
              <a:ext uri="{FF2B5EF4-FFF2-40B4-BE49-F238E27FC236}">
                <a16:creationId xmlns:a16="http://schemas.microsoft.com/office/drawing/2014/main" id="{93F15AD5-66D8-1585-5B14-C831A597DCAB}"/>
              </a:ext>
            </a:extLst>
          </p:cNvPr>
          <p:cNvSpPr txBox="1"/>
          <p:nvPr/>
        </p:nvSpPr>
        <p:spPr>
          <a:xfrm>
            <a:off x="4598420" y="19160075"/>
            <a:ext cx="3140034" cy="492443"/>
          </a:xfrm>
          <a:prstGeom prst="rect">
            <a:avLst/>
          </a:prstGeom>
          <a:noFill/>
        </p:spPr>
        <p:txBody>
          <a:bodyPr wrap="square">
            <a:spAutoFit/>
          </a:bodyPr>
          <a:lstStyle/>
          <a:p>
            <a:r>
              <a:rPr lang="en-US" sz="2600" b="1" dirty="0">
                <a:effectLst/>
                <a:ea typeface="Times New Roman" panose="02020603050405020304" pitchFamily="18" charset="0"/>
                <a:cs typeface="Times New Roman" panose="02020603050405020304" pitchFamily="18" charset="0"/>
              </a:rPr>
              <a:t>Figure 1: Workflow</a:t>
            </a:r>
          </a:p>
        </p:txBody>
      </p:sp>
      <p:pic>
        <p:nvPicPr>
          <p:cNvPr id="2" name="Picture 1">
            <a:extLst>
              <a:ext uri="{FF2B5EF4-FFF2-40B4-BE49-F238E27FC236}">
                <a16:creationId xmlns:a16="http://schemas.microsoft.com/office/drawing/2014/main" id="{ED004D70-C130-55F0-042F-103560BB857B}"/>
              </a:ext>
            </a:extLst>
          </p:cNvPr>
          <p:cNvPicPr>
            <a:picLocks noChangeAspect="1"/>
          </p:cNvPicPr>
          <p:nvPr/>
        </p:nvPicPr>
        <p:blipFill>
          <a:blip r:embed="rId3"/>
          <a:stretch>
            <a:fillRect/>
          </a:stretch>
        </p:blipFill>
        <p:spPr>
          <a:xfrm>
            <a:off x="854869" y="13338871"/>
            <a:ext cx="10628494" cy="5792457"/>
          </a:xfrm>
          <a:prstGeom prst="rect">
            <a:avLst/>
          </a:prstGeom>
        </p:spPr>
      </p:pic>
      <p:sp>
        <p:nvSpPr>
          <p:cNvPr id="22" name="Text Box 191">
            <a:extLst>
              <a:ext uri="{FF2B5EF4-FFF2-40B4-BE49-F238E27FC236}">
                <a16:creationId xmlns:a16="http://schemas.microsoft.com/office/drawing/2014/main" id="{773D539F-16BE-C1CD-E622-856BCC0508E5}"/>
              </a:ext>
            </a:extLst>
          </p:cNvPr>
          <p:cNvSpPr txBox="1">
            <a:spLocks noChangeArrowheads="1"/>
          </p:cNvSpPr>
          <p:nvPr/>
        </p:nvSpPr>
        <p:spPr bwMode="auto">
          <a:xfrm>
            <a:off x="715202" y="20633913"/>
            <a:ext cx="10726206" cy="6396843"/>
          </a:xfrm>
          <a:prstGeom prst="rect">
            <a:avLst/>
          </a:prstGeom>
          <a:solidFill>
            <a:schemeClr val="bg1"/>
          </a:solidFill>
          <a:ln w="12700">
            <a:solidFill>
              <a:schemeClr val="accent1">
                <a:lumMod val="75000"/>
              </a:schemeClr>
            </a:solidFill>
          </a:ln>
          <a:effectLst/>
        </p:spPr>
        <p:txBody>
          <a:bodyPr wrap="square"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indent="0" algn="just">
              <a:spcBef>
                <a:spcPts val="0"/>
              </a:spcBef>
              <a:spcAft>
                <a:spcPts val="0"/>
              </a:spcAft>
            </a:pPr>
            <a:r>
              <a:rPr lang="en-US" sz="3600" dirty="0">
                <a:latin typeface="+mn-lt"/>
                <a:ea typeface="Times New Roman" panose="02020603050405020304" pitchFamily="18" charset="0"/>
                <a:cs typeface="Times New Roman" panose="02020603050405020304" pitchFamily="18" charset="0"/>
              </a:rPr>
              <a:t>In designing and implementing electronic prescriptions, the requirements of all stakeholder groups (such as pharmacists, physicians, and patients) must be carefully considered. In case of responding to user needs, the electronic prescription can improve the medication prescription process since users prefer the electronic prescription system that meets their professional needs. Physicians are the main users of the electronic prescription system and considering their clinical needs and priorities is essential for developing the National Electronic Prescription System.</a:t>
            </a:r>
          </a:p>
        </p:txBody>
      </p:sp>
      <p:pic>
        <p:nvPicPr>
          <p:cNvPr id="24" name="Picture 23" descr="A computer screen shot of a computer&#10;&#10;Description automatically generated">
            <a:extLst>
              <a:ext uri="{FF2B5EF4-FFF2-40B4-BE49-F238E27FC236}">
                <a16:creationId xmlns:a16="http://schemas.microsoft.com/office/drawing/2014/main" id="{6EFE69A2-8081-D64C-22B5-C824F641B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61949" y="4564784"/>
            <a:ext cx="11817242" cy="7693083"/>
          </a:xfrm>
          <a:prstGeom prst="rect">
            <a:avLst/>
          </a:prstGeom>
        </p:spPr>
      </p:pic>
      <p:sp>
        <p:nvSpPr>
          <p:cNvPr id="25" name="TextBox 24">
            <a:extLst>
              <a:ext uri="{FF2B5EF4-FFF2-40B4-BE49-F238E27FC236}">
                <a16:creationId xmlns:a16="http://schemas.microsoft.com/office/drawing/2014/main" id="{6FE4A7DC-F62F-B725-3DA2-77DF05C20D5A}"/>
              </a:ext>
            </a:extLst>
          </p:cNvPr>
          <p:cNvSpPr txBox="1"/>
          <p:nvPr/>
        </p:nvSpPr>
        <p:spPr>
          <a:xfrm>
            <a:off x="15637669" y="12310026"/>
            <a:ext cx="3140034" cy="492443"/>
          </a:xfrm>
          <a:prstGeom prst="rect">
            <a:avLst/>
          </a:prstGeom>
          <a:noFill/>
        </p:spPr>
        <p:txBody>
          <a:bodyPr wrap="square">
            <a:spAutoFit/>
          </a:bodyPr>
          <a:lstStyle/>
          <a:p>
            <a:r>
              <a:rPr lang="en-US" sz="2600" b="1" dirty="0">
                <a:effectLst/>
                <a:ea typeface="Times New Roman" panose="02020603050405020304" pitchFamily="18" charset="0"/>
                <a:cs typeface="Times New Roman" panose="02020603050405020304" pitchFamily="18" charset="0"/>
              </a:rPr>
              <a:t>Figure 3: Database</a:t>
            </a:r>
          </a:p>
        </p:txBody>
      </p:sp>
      <p:sp>
        <p:nvSpPr>
          <p:cNvPr id="29" name="TextBox 28">
            <a:extLst>
              <a:ext uri="{FF2B5EF4-FFF2-40B4-BE49-F238E27FC236}">
                <a16:creationId xmlns:a16="http://schemas.microsoft.com/office/drawing/2014/main" id="{AE4EBE6E-BA98-1285-918F-743614A3C832}"/>
              </a:ext>
            </a:extLst>
          </p:cNvPr>
          <p:cNvSpPr txBox="1"/>
          <p:nvPr/>
        </p:nvSpPr>
        <p:spPr>
          <a:xfrm>
            <a:off x="14496779" y="25152471"/>
            <a:ext cx="7006179" cy="492443"/>
          </a:xfrm>
          <a:prstGeom prst="rect">
            <a:avLst/>
          </a:prstGeom>
          <a:noFill/>
        </p:spPr>
        <p:txBody>
          <a:bodyPr wrap="square">
            <a:spAutoFit/>
          </a:bodyPr>
          <a:lstStyle/>
          <a:p>
            <a:r>
              <a:rPr lang="en-US" sz="2600" b="1" dirty="0">
                <a:effectLst/>
                <a:ea typeface="Times New Roman" panose="02020603050405020304" pitchFamily="18" charset="0"/>
                <a:cs typeface="Times New Roman" panose="02020603050405020304" pitchFamily="18" charset="0"/>
              </a:rPr>
              <a:t>Figure 5: Add patient Description for physician</a:t>
            </a:r>
          </a:p>
        </p:txBody>
      </p:sp>
      <p:sp>
        <p:nvSpPr>
          <p:cNvPr id="30" name="TextBox 29">
            <a:extLst>
              <a:ext uri="{FF2B5EF4-FFF2-40B4-BE49-F238E27FC236}">
                <a16:creationId xmlns:a16="http://schemas.microsoft.com/office/drawing/2014/main" id="{2D2CF337-D3F6-6B94-2E01-9263B687FCA9}"/>
              </a:ext>
            </a:extLst>
          </p:cNvPr>
          <p:cNvSpPr txBox="1"/>
          <p:nvPr/>
        </p:nvSpPr>
        <p:spPr>
          <a:xfrm>
            <a:off x="14569161" y="30863522"/>
            <a:ext cx="6375030" cy="492443"/>
          </a:xfrm>
          <a:prstGeom prst="rect">
            <a:avLst/>
          </a:prstGeom>
          <a:noFill/>
        </p:spPr>
        <p:txBody>
          <a:bodyPr wrap="square">
            <a:spAutoFit/>
          </a:bodyPr>
          <a:lstStyle/>
          <a:p>
            <a:r>
              <a:rPr lang="en-US" sz="2600" b="1" dirty="0">
                <a:effectLst/>
                <a:ea typeface="Times New Roman" panose="02020603050405020304" pitchFamily="18" charset="0"/>
                <a:cs typeface="Times New Roman" panose="02020603050405020304" pitchFamily="18" charset="0"/>
              </a:rPr>
              <a:t>Figure 6: Page of pharmacies for pharmacist</a:t>
            </a:r>
          </a:p>
        </p:txBody>
      </p:sp>
      <p:pic>
        <p:nvPicPr>
          <p:cNvPr id="37" name="Picture 36" descr="A screenshot of a computer&#10;&#10;Description automatically generated">
            <a:extLst>
              <a:ext uri="{FF2B5EF4-FFF2-40B4-BE49-F238E27FC236}">
                <a16:creationId xmlns:a16="http://schemas.microsoft.com/office/drawing/2014/main" id="{E3BC68A2-FF0D-60A3-2D99-6C7E626DAB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14571" y="19652518"/>
            <a:ext cx="11457121" cy="5316917"/>
          </a:xfrm>
          <a:prstGeom prst="rect">
            <a:avLst/>
          </a:prstGeom>
        </p:spPr>
      </p:pic>
      <p:pic>
        <p:nvPicPr>
          <p:cNvPr id="48" name="Picture 47" descr="A screenshot of a computer&#10;&#10;Description automatically generated">
            <a:extLst>
              <a:ext uri="{FF2B5EF4-FFF2-40B4-BE49-F238E27FC236}">
                <a16:creationId xmlns:a16="http://schemas.microsoft.com/office/drawing/2014/main" id="{64B14931-AF8B-66C7-5F85-06AC356F19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81075" y="25697073"/>
            <a:ext cx="11749920" cy="5206000"/>
          </a:xfrm>
          <a:prstGeom prst="rect">
            <a:avLst/>
          </a:prstGeom>
        </p:spPr>
      </p:pic>
      <p:pic>
        <p:nvPicPr>
          <p:cNvPr id="50" name="Picture 49" descr="A screenshot of a computer&#10;&#10;Description automatically generated">
            <a:extLst>
              <a:ext uri="{FF2B5EF4-FFF2-40B4-BE49-F238E27FC236}">
                <a16:creationId xmlns:a16="http://schemas.microsoft.com/office/drawing/2014/main" id="{8A670DFB-DB26-AE5E-8FDA-D4692346142E}"/>
              </a:ext>
            </a:extLst>
          </p:cNvPr>
          <p:cNvPicPr>
            <a:picLocks noChangeAspect="1"/>
          </p:cNvPicPr>
          <p:nvPr/>
        </p:nvPicPr>
        <p:blipFill rotWithShape="1">
          <a:blip r:embed="rId7">
            <a:extLst>
              <a:ext uri="{28A0092B-C50C-407E-A947-70E740481C1C}">
                <a14:useLocalDpi xmlns:a14="http://schemas.microsoft.com/office/drawing/2010/main" val="0"/>
              </a:ext>
            </a:extLst>
          </a:blip>
          <a:srcRect l="418" t="1034" r="13721" b="22692"/>
          <a:stretch/>
        </p:blipFill>
        <p:spPr>
          <a:xfrm>
            <a:off x="23398316" y="4562797"/>
            <a:ext cx="11746551" cy="4341694"/>
          </a:xfrm>
          <a:prstGeom prst="rect">
            <a:avLst/>
          </a:prstGeom>
        </p:spPr>
      </p:pic>
      <p:sp>
        <p:nvSpPr>
          <p:cNvPr id="52" name="TextBox 51">
            <a:extLst>
              <a:ext uri="{FF2B5EF4-FFF2-40B4-BE49-F238E27FC236}">
                <a16:creationId xmlns:a16="http://schemas.microsoft.com/office/drawing/2014/main" id="{D5403478-02AA-2CE2-367A-970722753B72}"/>
              </a:ext>
            </a:extLst>
          </p:cNvPr>
          <p:cNvSpPr txBox="1"/>
          <p:nvPr/>
        </p:nvSpPr>
        <p:spPr>
          <a:xfrm>
            <a:off x="25752109" y="7236467"/>
            <a:ext cx="8495343" cy="923941"/>
          </a:xfrm>
          <a:prstGeom prst="rect">
            <a:avLst/>
          </a:prstGeom>
          <a:noFill/>
        </p:spPr>
        <p:txBody>
          <a:bodyPr wrap="square">
            <a:spAutoFit/>
          </a:bodyPr>
          <a:lstStyle/>
          <a:p>
            <a:r>
              <a:rPr lang="en-US" sz="2600" b="1" dirty="0">
                <a:effectLst/>
                <a:ea typeface="Times New Roman" panose="02020603050405020304" pitchFamily="18" charset="0"/>
                <a:cs typeface="Times New Roman" panose="02020603050405020304" pitchFamily="18" charset="0"/>
              </a:rPr>
              <a:t>Figure 7: Page of pharmacy Branches for pharmacist.</a:t>
            </a:r>
          </a:p>
          <a:p>
            <a:endParaRPr lang="en-US" sz="2600" dirty="0"/>
          </a:p>
        </p:txBody>
      </p:sp>
      <p:pic>
        <p:nvPicPr>
          <p:cNvPr id="54" name="Picture 53" descr="A screenshot of a computer&#10;&#10;Description automatically generated">
            <a:extLst>
              <a:ext uri="{FF2B5EF4-FFF2-40B4-BE49-F238E27FC236}">
                <a16:creationId xmlns:a16="http://schemas.microsoft.com/office/drawing/2014/main" id="{0C7E77EA-7CF8-6558-96D5-03E0B2124A2F}"/>
              </a:ext>
            </a:extLst>
          </p:cNvPr>
          <p:cNvPicPr>
            <a:picLocks noChangeAspect="1"/>
          </p:cNvPicPr>
          <p:nvPr/>
        </p:nvPicPr>
        <p:blipFill rotWithShape="1">
          <a:blip r:embed="rId8">
            <a:extLst>
              <a:ext uri="{28A0092B-C50C-407E-A947-70E740481C1C}">
                <a14:useLocalDpi xmlns:a14="http://schemas.microsoft.com/office/drawing/2010/main" val="0"/>
              </a:ext>
            </a:extLst>
          </a:blip>
          <a:srcRect r="14507" b="38310"/>
          <a:stretch/>
        </p:blipFill>
        <p:spPr>
          <a:xfrm>
            <a:off x="23362970" y="7824281"/>
            <a:ext cx="11817242" cy="3418738"/>
          </a:xfrm>
          <a:prstGeom prst="rect">
            <a:avLst/>
          </a:prstGeom>
        </p:spPr>
      </p:pic>
      <p:sp>
        <p:nvSpPr>
          <p:cNvPr id="55" name="TextBox 54">
            <a:extLst>
              <a:ext uri="{FF2B5EF4-FFF2-40B4-BE49-F238E27FC236}">
                <a16:creationId xmlns:a16="http://schemas.microsoft.com/office/drawing/2014/main" id="{D0FA7B43-337C-7F86-8C63-2AFEEE4BFAD8}"/>
              </a:ext>
            </a:extLst>
          </p:cNvPr>
          <p:cNvSpPr txBox="1"/>
          <p:nvPr/>
        </p:nvSpPr>
        <p:spPr>
          <a:xfrm>
            <a:off x="26376524" y="10529340"/>
            <a:ext cx="7246511" cy="892552"/>
          </a:xfrm>
          <a:prstGeom prst="rect">
            <a:avLst/>
          </a:prstGeom>
          <a:noFill/>
        </p:spPr>
        <p:txBody>
          <a:bodyPr wrap="square">
            <a:spAutoFit/>
          </a:bodyPr>
          <a:lstStyle/>
          <a:p>
            <a:r>
              <a:rPr lang="en-US" sz="2600" b="1" dirty="0">
                <a:effectLst/>
                <a:ea typeface="Times New Roman" panose="02020603050405020304" pitchFamily="18" charset="0"/>
                <a:cs typeface="Times New Roman" panose="02020603050405020304" pitchFamily="18" charset="0"/>
              </a:rPr>
              <a:t>Figure 8: Page of </a:t>
            </a:r>
            <a:r>
              <a:rPr lang="en-US" sz="2600" b="1" dirty="0">
                <a:ea typeface="Times New Roman" panose="02020603050405020304" pitchFamily="18" charset="0"/>
                <a:cs typeface="Times New Roman" panose="02020603050405020304" pitchFamily="18" charset="0"/>
              </a:rPr>
              <a:t>medicines for pharmacist</a:t>
            </a:r>
            <a:r>
              <a:rPr lang="en-US" sz="2600" b="1" dirty="0">
                <a:effectLst/>
                <a:ea typeface="Times New Roman" panose="02020603050405020304" pitchFamily="18" charset="0"/>
                <a:cs typeface="Times New Roman" panose="02020603050405020304" pitchFamily="18" charset="0"/>
              </a:rPr>
              <a:t>.</a:t>
            </a:r>
          </a:p>
          <a:p>
            <a:endParaRPr lang="en-US" sz="2600" dirty="0"/>
          </a:p>
        </p:txBody>
      </p:sp>
      <p:pic>
        <p:nvPicPr>
          <p:cNvPr id="59" name="Picture 58" descr="A screenshot of a computer&#10;&#10;Description automatically generated">
            <a:extLst>
              <a:ext uri="{FF2B5EF4-FFF2-40B4-BE49-F238E27FC236}">
                <a16:creationId xmlns:a16="http://schemas.microsoft.com/office/drawing/2014/main" id="{E285941B-3B29-B2FF-50D2-067B39684B54}"/>
              </a:ext>
            </a:extLst>
          </p:cNvPr>
          <p:cNvPicPr>
            <a:picLocks noChangeAspect="1"/>
          </p:cNvPicPr>
          <p:nvPr/>
        </p:nvPicPr>
        <p:blipFill rotWithShape="1">
          <a:blip r:embed="rId9">
            <a:extLst>
              <a:ext uri="{28A0092B-C50C-407E-A947-70E740481C1C}">
                <a14:useLocalDpi xmlns:a14="http://schemas.microsoft.com/office/drawing/2010/main" val="0"/>
              </a:ext>
            </a:extLst>
          </a:blip>
          <a:srcRect r="16514" b="43110"/>
          <a:stretch/>
        </p:blipFill>
        <p:spPr>
          <a:xfrm>
            <a:off x="23398316" y="11022686"/>
            <a:ext cx="11673595" cy="2717769"/>
          </a:xfrm>
          <a:prstGeom prst="rect">
            <a:avLst/>
          </a:prstGeom>
        </p:spPr>
      </p:pic>
      <p:sp>
        <p:nvSpPr>
          <p:cNvPr id="61" name="TextBox 60">
            <a:extLst>
              <a:ext uri="{FF2B5EF4-FFF2-40B4-BE49-F238E27FC236}">
                <a16:creationId xmlns:a16="http://schemas.microsoft.com/office/drawing/2014/main" id="{A7918AA9-C516-24F6-5CD5-026F47E60E1D}"/>
              </a:ext>
            </a:extLst>
          </p:cNvPr>
          <p:cNvSpPr txBox="1"/>
          <p:nvPr/>
        </p:nvSpPr>
        <p:spPr>
          <a:xfrm>
            <a:off x="26170252" y="13956158"/>
            <a:ext cx="8077200" cy="892552"/>
          </a:xfrm>
          <a:prstGeom prst="rect">
            <a:avLst/>
          </a:prstGeom>
          <a:noFill/>
        </p:spPr>
        <p:txBody>
          <a:bodyPr wrap="square">
            <a:spAutoFit/>
          </a:bodyPr>
          <a:lstStyle/>
          <a:p>
            <a:r>
              <a:rPr lang="en-US" sz="2600" b="1" dirty="0">
                <a:effectLst/>
                <a:ea typeface="Times New Roman" panose="02020603050405020304" pitchFamily="18" charset="0"/>
                <a:cs typeface="Times New Roman" panose="02020603050405020304" pitchFamily="18" charset="0"/>
              </a:rPr>
              <a:t>Figure 9: </a:t>
            </a:r>
            <a:r>
              <a:rPr lang="en-US" sz="2600" b="1" dirty="0">
                <a:ea typeface="Times New Roman" panose="02020603050405020304" pitchFamily="18" charset="0"/>
                <a:cs typeface="Times New Roman" panose="02020603050405020304" pitchFamily="18" charset="0"/>
              </a:rPr>
              <a:t>Page of pharmacy medicines for pharmacist</a:t>
            </a:r>
            <a:r>
              <a:rPr lang="en-US" sz="2600" b="1" dirty="0">
                <a:effectLst/>
                <a:ea typeface="Times New Roman" panose="02020603050405020304" pitchFamily="18" charset="0"/>
                <a:cs typeface="Times New Roman" panose="02020603050405020304" pitchFamily="18" charset="0"/>
              </a:rPr>
              <a:t>.</a:t>
            </a:r>
          </a:p>
          <a:p>
            <a:endParaRPr lang="en-US" sz="2600" dirty="0"/>
          </a:p>
        </p:txBody>
      </p:sp>
      <p:sp>
        <p:nvSpPr>
          <p:cNvPr id="63" name="TextBox 62">
            <a:extLst>
              <a:ext uri="{FF2B5EF4-FFF2-40B4-BE49-F238E27FC236}">
                <a16:creationId xmlns:a16="http://schemas.microsoft.com/office/drawing/2014/main" id="{DBB6FEDC-2064-320E-5F36-1C6587158949}"/>
              </a:ext>
            </a:extLst>
          </p:cNvPr>
          <p:cNvSpPr txBox="1"/>
          <p:nvPr/>
        </p:nvSpPr>
        <p:spPr>
          <a:xfrm>
            <a:off x="4489346" y="30823002"/>
            <a:ext cx="3457251" cy="892552"/>
          </a:xfrm>
          <a:prstGeom prst="rect">
            <a:avLst/>
          </a:prstGeom>
          <a:noFill/>
        </p:spPr>
        <p:txBody>
          <a:bodyPr wrap="square">
            <a:spAutoFit/>
          </a:bodyPr>
          <a:lstStyle/>
          <a:p>
            <a:r>
              <a:rPr lang="en-US" sz="2600" b="1" dirty="0">
                <a:effectLst/>
                <a:ea typeface="Times New Roman" panose="02020603050405020304" pitchFamily="18" charset="0"/>
                <a:cs typeface="Times New Roman" panose="02020603050405020304" pitchFamily="18" charset="0"/>
              </a:rPr>
              <a:t>Figure 2: </a:t>
            </a:r>
            <a:r>
              <a:rPr lang="en-US" sz="2600" b="1" dirty="0">
                <a:ea typeface="Times New Roman" panose="02020603050405020304" pitchFamily="18" charset="0"/>
                <a:cs typeface="Times New Roman" panose="02020603050405020304" pitchFamily="18" charset="0"/>
              </a:rPr>
              <a:t>Login Page</a:t>
            </a:r>
            <a:r>
              <a:rPr lang="en-US" sz="2600" b="1" dirty="0">
                <a:effectLst/>
                <a:ea typeface="Times New Roman" panose="02020603050405020304" pitchFamily="18" charset="0"/>
                <a:cs typeface="Times New Roman" panose="02020603050405020304" pitchFamily="18" charset="0"/>
              </a:rPr>
              <a:t>.</a:t>
            </a:r>
          </a:p>
          <a:p>
            <a:endParaRPr lang="en-US" sz="2600" dirty="0"/>
          </a:p>
        </p:txBody>
      </p:sp>
      <p:pic>
        <p:nvPicPr>
          <p:cNvPr id="65" name="Picture 64" descr="A screenshot of a computer&#10;&#10;Description automatically generated">
            <a:extLst>
              <a:ext uri="{FF2B5EF4-FFF2-40B4-BE49-F238E27FC236}">
                <a16:creationId xmlns:a16="http://schemas.microsoft.com/office/drawing/2014/main" id="{29B1D850-0A38-6FCE-71C6-2CAE966339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644330" y="12802469"/>
            <a:ext cx="11527362" cy="6196321"/>
          </a:xfrm>
          <a:prstGeom prst="rect">
            <a:avLst/>
          </a:prstGeom>
        </p:spPr>
      </p:pic>
      <p:pic>
        <p:nvPicPr>
          <p:cNvPr id="67" name="Picture 66" descr="A screenshot of a computer&#10;&#10;Description automatically generated">
            <a:extLst>
              <a:ext uri="{FF2B5EF4-FFF2-40B4-BE49-F238E27FC236}">
                <a16:creationId xmlns:a16="http://schemas.microsoft.com/office/drawing/2014/main" id="{2B4AB4C3-9C26-9AE1-C013-7A6285892596}"/>
              </a:ext>
            </a:extLst>
          </p:cNvPr>
          <p:cNvPicPr>
            <a:picLocks noChangeAspect="1"/>
          </p:cNvPicPr>
          <p:nvPr/>
        </p:nvPicPr>
        <p:blipFill rotWithShape="1">
          <a:blip r:embed="rId11">
            <a:extLst>
              <a:ext uri="{28A0092B-C50C-407E-A947-70E740481C1C}">
                <a14:useLocalDpi xmlns:a14="http://schemas.microsoft.com/office/drawing/2010/main" val="0"/>
              </a:ext>
            </a:extLst>
          </a:blip>
          <a:srcRect r="10875" b="18390"/>
          <a:stretch/>
        </p:blipFill>
        <p:spPr>
          <a:xfrm>
            <a:off x="2080105" y="27157300"/>
            <a:ext cx="8985563" cy="3706222"/>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3145</TotalTime>
  <Words>449</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1m x 1m</dc:title>
  <dc:creator>Jay Larson</dc:creator>
  <dc:description>Quality poster printing
www.genigraphics.com
1-800-790-4001</dc:description>
  <cp:lastModifiedBy>osama haddad</cp:lastModifiedBy>
  <cp:revision>110</cp:revision>
  <cp:lastPrinted>2013-02-12T02:21:55Z</cp:lastPrinted>
  <dcterms:created xsi:type="dcterms:W3CDTF">2013-02-10T21:14:48Z</dcterms:created>
  <dcterms:modified xsi:type="dcterms:W3CDTF">2024-06-22T15:49:40Z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84e309d-6359-4367-9d03-e248bac620e6_Enabled">
    <vt:lpwstr>true</vt:lpwstr>
  </property>
  <property fmtid="{D5CDD505-2E9C-101B-9397-08002B2CF9AE}" pid="3" name="MSIP_Label_284e309d-6359-4367-9d03-e248bac620e6_SetDate">
    <vt:lpwstr>2023-07-22T10:53:26Z</vt:lpwstr>
  </property>
  <property fmtid="{D5CDD505-2E9C-101B-9397-08002B2CF9AE}" pid="4" name="MSIP_Label_284e309d-6359-4367-9d03-e248bac620e6_Method">
    <vt:lpwstr>Standard</vt:lpwstr>
  </property>
  <property fmtid="{D5CDD505-2E9C-101B-9397-08002B2CF9AE}" pid="5" name="MSIP_Label_284e309d-6359-4367-9d03-e248bac620e6_Name">
    <vt:lpwstr>defa4170-0d19-0005-0004-bc88714345d2</vt:lpwstr>
  </property>
  <property fmtid="{D5CDD505-2E9C-101B-9397-08002B2CF9AE}" pid="6" name="MSIP_Label_284e309d-6359-4367-9d03-e248bac620e6_SiteId">
    <vt:lpwstr>4bf7cbc0-71a9-4cae-9625-6dc374768c3e</vt:lpwstr>
  </property>
  <property fmtid="{D5CDD505-2E9C-101B-9397-08002B2CF9AE}" pid="7" name="MSIP_Label_284e309d-6359-4367-9d03-e248bac620e6_ActionId">
    <vt:lpwstr>c2b76175-14f4-4fd4-8c43-ec2f58eed6c6</vt:lpwstr>
  </property>
  <property fmtid="{D5CDD505-2E9C-101B-9397-08002B2CF9AE}" pid="8" name="MSIP_Label_284e309d-6359-4367-9d03-e248bac620e6_ContentBits">
    <vt:lpwstr>0</vt:lpwstr>
  </property>
</Properties>
</file>