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6" r:id="rId3"/>
    <p:sldId id="258" r:id="rId4"/>
    <p:sldId id="257"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CD992A-438E-461F-8121-378B2D5B8D04}" type="datetimeFigureOut">
              <a:rPr lang="en-US" smtClean="0"/>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151DD1-8795-4B64-9061-E81EF3457030}" type="slidenum">
              <a:rPr lang="en-US" smtClean="0"/>
              <a:t>‹#›</a:t>
            </a:fld>
            <a:endParaRPr lang="en-US"/>
          </a:p>
        </p:txBody>
      </p:sp>
    </p:spTree>
    <p:extLst>
      <p:ext uri="{BB962C8B-B14F-4D97-AF65-F5344CB8AC3E}">
        <p14:creationId xmlns:p14="http://schemas.microsoft.com/office/powerpoint/2010/main" val="3663511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CD992A-438E-461F-8121-378B2D5B8D04}" type="datetimeFigureOut">
              <a:rPr lang="en-US" smtClean="0"/>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151DD1-8795-4B64-9061-E81EF3457030}" type="slidenum">
              <a:rPr lang="en-US" smtClean="0"/>
              <a:t>‹#›</a:t>
            </a:fld>
            <a:endParaRPr lang="en-US"/>
          </a:p>
        </p:txBody>
      </p:sp>
    </p:spTree>
    <p:extLst>
      <p:ext uri="{BB962C8B-B14F-4D97-AF65-F5344CB8AC3E}">
        <p14:creationId xmlns:p14="http://schemas.microsoft.com/office/powerpoint/2010/main" val="3729299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CD992A-438E-461F-8121-378B2D5B8D04}" type="datetimeFigureOut">
              <a:rPr lang="en-US" smtClean="0"/>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151DD1-8795-4B64-9061-E81EF3457030}" type="slidenum">
              <a:rPr lang="en-US" smtClean="0"/>
              <a:t>‹#›</a:t>
            </a:fld>
            <a:endParaRPr lang="en-US"/>
          </a:p>
        </p:txBody>
      </p:sp>
    </p:spTree>
    <p:extLst>
      <p:ext uri="{BB962C8B-B14F-4D97-AF65-F5344CB8AC3E}">
        <p14:creationId xmlns:p14="http://schemas.microsoft.com/office/powerpoint/2010/main" val="1128700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CD992A-438E-461F-8121-378B2D5B8D04}" type="datetimeFigureOut">
              <a:rPr lang="en-US" smtClean="0"/>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151DD1-8795-4B64-9061-E81EF3457030}" type="slidenum">
              <a:rPr lang="en-US" smtClean="0"/>
              <a:t>‹#›</a:t>
            </a:fld>
            <a:endParaRPr lang="en-US"/>
          </a:p>
        </p:txBody>
      </p:sp>
    </p:spTree>
    <p:extLst>
      <p:ext uri="{BB962C8B-B14F-4D97-AF65-F5344CB8AC3E}">
        <p14:creationId xmlns:p14="http://schemas.microsoft.com/office/powerpoint/2010/main" val="144750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CD992A-438E-461F-8121-378B2D5B8D04}" type="datetimeFigureOut">
              <a:rPr lang="en-US" smtClean="0"/>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151DD1-8795-4B64-9061-E81EF3457030}" type="slidenum">
              <a:rPr lang="en-US" smtClean="0"/>
              <a:t>‹#›</a:t>
            </a:fld>
            <a:endParaRPr lang="en-US"/>
          </a:p>
        </p:txBody>
      </p:sp>
    </p:spTree>
    <p:extLst>
      <p:ext uri="{BB962C8B-B14F-4D97-AF65-F5344CB8AC3E}">
        <p14:creationId xmlns:p14="http://schemas.microsoft.com/office/powerpoint/2010/main" val="3148616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CD992A-438E-461F-8121-378B2D5B8D04}" type="datetimeFigureOut">
              <a:rPr lang="en-US" smtClean="0"/>
              <a:t>5/18/2017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151DD1-8795-4B64-9061-E81EF3457030}" type="slidenum">
              <a:rPr lang="en-US" smtClean="0"/>
              <a:t>‹#›</a:t>
            </a:fld>
            <a:endParaRPr lang="en-US"/>
          </a:p>
        </p:txBody>
      </p:sp>
    </p:spTree>
    <p:extLst>
      <p:ext uri="{BB962C8B-B14F-4D97-AF65-F5344CB8AC3E}">
        <p14:creationId xmlns:p14="http://schemas.microsoft.com/office/powerpoint/2010/main" val="1132825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CD992A-438E-461F-8121-378B2D5B8D04}" type="datetimeFigureOut">
              <a:rPr lang="en-US" smtClean="0"/>
              <a:t>5/18/2017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151DD1-8795-4B64-9061-E81EF3457030}" type="slidenum">
              <a:rPr lang="en-US" smtClean="0"/>
              <a:t>‹#›</a:t>
            </a:fld>
            <a:endParaRPr lang="en-US"/>
          </a:p>
        </p:txBody>
      </p:sp>
    </p:spTree>
    <p:extLst>
      <p:ext uri="{BB962C8B-B14F-4D97-AF65-F5344CB8AC3E}">
        <p14:creationId xmlns:p14="http://schemas.microsoft.com/office/powerpoint/2010/main" val="1765025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CD992A-438E-461F-8121-378B2D5B8D04}" type="datetimeFigureOut">
              <a:rPr lang="en-US" smtClean="0"/>
              <a:t>5/18/2017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151DD1-8795-4B64-9061-E81EF3457030}" type="slidenum">
              <a:rPr lang="en-US" smtClean="0"/>
              <a:t>‹#›</a:t>
            </a:fld>
            <a:endParaRPr lang="en-US"/>
          </a:p>
        </p:txBody>
      </p:sp>
    </p:spTree>
    <p:extLst>
      <p:ext uri="{BB962C8B-B14F-4D97-AF65-F5344CB8AC3E}">
        <p14:creationId xmlns:p14="http://schemas.microsoft.com/office/powerpoint/2010/main" val="4161194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CD992A-438E-461F-8121-378B2D5B8D04}" type="datetimeFigureOut">
              <a:rPr lang="en-US" smtClean="0"/>
              <a:t>5/18/2017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151DD1-8795-4B64-9061-E81EF3457030}" type="slidenum">
              <a:rPr lang="en-US" smtClean="0"/>
              <a:t>‹#›</a:t>
            </a:fld>
            <a:endParaRPr lang="en-US"/>
          </a:p>
        </p:txBody>
      </p:sp>
    </p:spTree>
    <p:extLst>
      <p:ext uri="{BB962C8B-B14F-4D97-AF65-F5344CB8AC3E}">
        <p14:creationId xmlns:p14="http://schemas.microsoft.com/office/powerpoint/2010/main" val="1589106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CD992A-438E-461F-8121-378B2D5B8D04}" type="datetimeFigureOut">
              <a:rPr lang="en-US" smtClean="0"/>
              <a:t>5/18/2017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151DD1-8795-4B64-9061-E81EF3457030}" type="slidenum">
              <a:rPr lang="en-US" smtClean="0"/>
              <a:t>‹#›</a:t>
            </a:fld>
            <a:endParaRPr lang="en-US"/>
          </a:p>
        </p:txBody>
      </p:sp>
    </p:spTree>
    <p:extLst>
      <p:ext uri="{BB962C8B-B14F-4D97-AF65-F5344CB8AC3E}">
        <p14:creationId xmlns:p14="http://schemas.microsoft.com/office/powerpoint/2010/main" val="3376070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CD992A-438E-461F-8121-378B2D5B8D04}" type="datetimeFigureOut">
              <a:rPr lang="en-US" smtClean="0"/>
              <a:t>5/18/2017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151DD1-8795-4B64-9061-E81EF3457030}" type="slidenum">
              <a:rPr lang="en-US" smtClean="0"/>
              <a:t>‹#›</a:t>
            </a:fld>
            <a:endParaRPr lang="en-US"/>
          </a:p>
        </p:txBody>
      </p:sp>
    </p:spTree>
    <p:extLst>
      <p:ext uri="{BB962C8B-B14F-4D97-AF65-F5344CB8AC3E}">
        <p14:creationId xmlns:p14="http://schemas.microsoft.com/office/powerpoint/2010/main" val="1408671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CD992A-438E-461F-8121-378B2D5B8D04}" type="datetimeFigureOut">
              <a:rPr lang="en-US" smtClean="0"/>
              <a:t>5/18/2017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151DD1-8795-4B64-9061-E81EF3457030}" type="slidenum">
              <a:rPr lang="en-US" smtClean="0"/>
              <a:t>‹#›</a:t>
            </a:fld>
            <a:endParaRPr lang="en-US"/>
          </a:p>
        </p:txBody>
      </p:sp>
    </p:spTree>
    <p:extLst>
      <p:ext uri="{BB962C8B-B14F-4D97-AF65-F5344CB8AC3E}">
        <p14:creationId xmlns:p14="http://schemas.microsoft.com/office/powerpoint/2010/main" val="30458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494726" y="3271233"/>
            <a:ext cx="6859073" cy="2905729"/>
          </a:xfrm>
        </p:spPr>
        <p:txBody>
          <a:bodyPr/>
          <a:lstStyle/>
          <a:p>
            <a:pPr marL="0" indent="0">
              <a:buNone/>
            </a:pPr>
            <a:r>
              <a:rPr lang="en-US" dirty="0" smtClean="0"/>
              <a:t>Project : Stylistic analysis of a poem(Stylistics)</a:t>
            </a:r>
          </a:p>
          <a:p>
            <a:pPr marL="0" indent="0">
              <a:buNone/>
            </a:pPr>
            <a:r>
              <a:rPr lang="en-US" dirty="0" smtClean="0"/>
              <a:t>Program: BS-English Literature</a:t>
            </a:r>
          </a:p>
          <a:p>
            <a:pPr marL="0" indent="0">
              <a:buNone/>
            </a:pPr>
            <a:r>
              <a:rPr lang="en-US" dirty="0" smtClean="0"/>
              <a:t>Submitted to : Sir </a:t>
            </a:r>
            <a:r>
              <a:rPr lang="en-US" dirty="0" err="1" smtClean="0"/>
              <a:t>Sharjeel</a:t>
            </a:r>
            <a:r>
              <a:rPr lang="en-US" dirty="0" smtClean="0"/>
              <a:t> Ashraf</a:t>
            </a:r>
          </a:p>
          <a:p>
            <a:pPr marL="0" indent="0">
              <a:buNone/>
            </a:pPr>
            <a:r>
              <a:rPr lang="en-US" dirty="0" smtClean="0"/>
              <a:t>Submitted by: </a:t>
            </a:r>
            <a:r>
              <a:rPr lang="en-US" dirty="0" err="1" smtClean="0"/>
              <a:t>Hania</a:t>
            </a:r>
            <a:r>
              <a:rPr lang="en-US" smtClean="0"/>
              <a:t> </a:t>
            </a:r>
            <a:r>
              <a:rPr lang="en-US" smtClean="0"/>
              <a:t>Ghafoor</a:t>
            </a:r>
            <a:endParaRPr lang="en-US" dirty="0" smtClean="0"/>
          </a:p>
          <a:p>
            <a:pPr marL="0" indent="0">
              <a:buNone/>
            </a:pPr>
            <a:r>
              <a:rPr lang="en-US" dirty="0" smtClean="0"/>
              <a:t>Date : 19-May-2017</a:t>
            </a:r>
          </a:p>
          <a:p>
            <a:pPr marL="0" indent="0">
              <a:buNone/>
            </a:pPr>
            <a:endParaRPr lang="en-US" dirty="0"/>
          </a:p>
        </p:txBody>
      </p:sp>
    </p:spTree>
    <p:extLst>
      <p:ext uri="{BB962C8B-B14F-4D97-AF65-F5344CB8AC3E}">
        <p14:creationId xmlns:p14="http://schemas.microsoft.com/office/powerpoint/2010/main" val="4139325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Gramatical</a:t>
            </a:r>
            <a:r>
              <a:rPr lang="en-US" dirty="0" smtClean="0"/>
              <a:t> Level</a:t>
            </a:r>
            <a:endParaRPr lang="en-US" dirty="0"/>
          </a:p>
        </p:txBody>
      </p:sp>
      <p:sp>
        <p:nvSpPr>
          <p:cNvPr id="3" name="Content Placeholder 2"/>
          <p:cNvSpPr>
            <a:spLocks noGrp="1"/>
          </p:cNvSpPr>
          <p:nvPr>
            <p:ph idx="1"/>
          </p:nvPr>
        </p:nvSpPr>
        <p:spPr/>
        <p:txBody>
          <a:bodyPr>
            <a:normAutofit lnSpcReduction="10000"/>
          </a:bodyPr>
          <a:lstStyle/>
          <a:p>
            <a:r>
              <a:rPr lang="en-US" dirty="0" smtClean="0"/>
              <a:t>Meter:</a:t>
            </a:r>
          </a:p>
          <a:p>
            <a:pPr marL="0" indent="0">
              <a:buNone/>
            </a:pPr>
            <a:r>
              <a:rPr lang="en-US" dirty="0" smtClean="0"/>
              <a:t>Meter in the poem is as</a:t>
            </a:r>
          </a:p>
          <a:p>
            <a:pPr marL="0" indent="0">
              <a:buNone/>
            </a:pPr>
            <a:r>
              <a:rPr lang="en-US" dirty="0" smtClean="0"/>
              <a:t>What happy moments did I count </a:t>
            </a:r>
          </a:p>
          <a:p>
            <a:pPr marL="0" indent="0">
              <a:buNone/>
            </a:pPr>
            <a:r>
              <a:rPr lang="en-US" dirty="0" smtClean="0"/>
              <a:t>This line consist of weak-strong-strong-weak-weak-strong arrangement of word that make a meter</a:t>
            </a:r>
          </a:p>
          <a:p>
            <a:pPr marL="0" indent="0">
              <a:buNone/>
            </a:pPr>
            <a:r>
              <a:rPr lang="en-US" dirty="0"/>
              <a:t> </a:t>
            </a:r>
            <a:r>
              <a:rPr lang="en-US" dirty="0" smtClean="0"/>
              <a:t>              </a:t>
            </a:r>
            <a:r>
              <a:rPr lang="en-US" dirty="0" err="1" smtClean="0"/>
              <a:t>Paragmatic</a:t>
            </a:r>
            <a:r>
              <a:rPr lang="en-US" dirty="0" smtClean="0"/>
              <a:t> Level</a:t>
            </a:r>
          </a:p>
          <a:p>
            <a:pPr marL="0" indent="0">
              <a:buNone/>
            </a:pPr>
            <a:r>
              <a:rPr lang="en-US" dirty="0" smtClean="0"/>
              <a:t>Psychological Context :</a:t>
            </a:r>
          </a:p>
          <a:p>
            <a:pPr marL="0" indent="0">
              <a:buNone/>
            </a:pPr>
            <a:r>
              <a:rPr lang="en-US" dirty="0" smtClean="0"/>
              <a:t>This context shows </a:t>
            </a:r>
            <a:r>
              <a:rPr lang="en-US" dirty="0" err="1" smtClean="0"/>
              <a:t>frustration,lamentation</a:t>
            </a:r>
            <a:r>
              <a:rPr lang="en-US" dirty="0" smtClean="0"/>
              <a:t> and disappointment</a:t>
            </a:r>
          </a:p>
          <a:p>
            <a:pPr marL="0" indent="0">
              <a:buNone/>
            </a:pPr>
            <a:r>
              <a:rPr lang="en-US" dirty="0" smtClean="0"/>
              <a:t>Example</a:t>
            </a:r>
          </a:p>
        </p:txBody>
      </p:sp>
    </p:spTree>
    <p:extLst>
      <p:ext uri="{BB962C8B-B14F-4D97-AF65-F5344CB8AC3E}">
        <p14:creationId xmlns:p14="http://schemas.microsoft.com/office/powerpoint/2010/main" val="543696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What have </a:t>
            </a:r>
            <a:r>
              <a:rPr lang="en-US" dirty="0" err="1" smtClean="0"/>
              <a:t>I,shall</a:t>
            </a:r>
            <a:r>
              <a:rPr lang="en-US" dirty="0" smtClean="0"/>
              <a:t> I dare to tell,</a:t>
            </a:r>
          </a:p>
          <a:p>
            <a:pPr marL="0" indent="0">
              <a:buNone/>
            </a:pPr>
            <a:r>
              <a:rPr lang="en-US" dirty="0" smtClean="0"/>
              <a:t>Here writer become frustrated that what he can do and what he will tell to his beloved.</a:t>
            </a:r>
          </a:p>
          <a:p>
            <a:pPr marL="0" indent="0">
              <a:buNone/>
            </a:pPr>
            <a:r>
              <a:rPr lang="en-US" dirty="0"/>
              <a:t> </a:t>
            </a:r>
            <a:r>
              <a:rPr lang="en-US" dirty="0" smtClean="0"/>
              <a:t>                            TIME DEXSIS</a:t>
            </a:r>
          </a:p>
          <a:p>
            <a:pPr marL="0" indent="0">
              <a:buNone/>
            </a:pPr>
            <a:r>
              <a:rPr lang="en-US" dirty="0" smtClean="0"/>
              <a:t>What happy moments did I count,</a:t>
            </a:r>
          </a:p>
          <a:p>
            <a:pPr marL="0" indent="0">
              <a:buNone/>
            </a:pPr>
            <a:r>
              <a:rPr lang="en-US" dirty="0" smtClean="0"/>
              <a:t>Blest was I then all the bliss above.</a:t>
            </a:r>
          </a:p>
          <a:p>
            <a:pPr marL="0" indent="0">
              <a:buNone/>
            </a:pPr>
            <a:r>
              <a:rPr lang="en-US" dirty="0" smtClean="0"/>
              <a:t>Writer counts his happy moments that he had spend with his beloved</a:t>
            </a:r>
          </a:p>
          <a:p>
            <a:pPr marL="0" indent="0">
              <a:buNone/>
            </a:pPr>
            <a:r>
              <a:rPr lang="en-US" dirty="0" smtClean="0"/>
              <a:t>Reference :</a:t>
            </a:r>
          </a:p>
          <a:p>
            <a:pPr marL="0" indent="0">
              <a:buNone/>
            </a:pPr>
            <a:r>
              <a:rPr lang="en-US" dirty="0" smtClean="0"/>
              <a:t>A well of love-it may be deep</a:t>
            </a:r>
          </a:p>
          <a:p>
            <a:pPr marL="0" indent="0">
              <a:buNone/>
            </a:pPr>
            <a:r>
              <a:rPr lang="en-US" dirty="0" smtClean="0"/>
              <a:t>I trust it </a:t>
            </a:r>
            <a:r>
              <a:rPr lang="en-US" dirty="0" err="1" smtClean="0"/>
              <a:t>is,and</a:t>
            </a:r>
            <a:r>
              <a:rPr lang="en-US" dirty="0" smtClean="0"/>
              <a:t> never dry</a:t>
            </a:r>
          </a:p>
        </p:txBody>
      </p:sp>
    </p:spTree>
    <p:extLst>
      <p:ext uri="{BB962C8B-B14F-4D97-AF65-F5344CB8AC3E}">
        <p14:creationId xmlns:p14="http://schemas.microsoft.com/office/powerpoint/2010/main" val="1151523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There ‘it’ is a anaphoric reference pointing backward towards his beloved</a:t>
            </a:r>
          </a:p>
          <a:p>
            <a:pPr marL="0" indent="0">
              <a:buNone/>
            </a:pPr>
            <a:r>
              <a:rPr lang="en-US" dirty="0"/>
              <a:t> </a:t>
            </a:r>
            <a:r>
              <a:rPr lang="en-US" dirty="0" smtClean="0"/>
              <a:t>              LEXICO-SEMANTIC LEVEL</a:t>
            </a:r>
          </a:p>
          <a:p>
            <a:r>
              <a:rPr lang="en-US" dirty="0" smtClean="0"/>
              <a:t>Personification:</a:t>
            </a:r>
          </a:p>
          <a:p>
            <a:pPr marL="0" indent="0">
              <a:buNone/>
            </a:pPr>
            <a:r>
              <a:rPr lang="en-US" dirty="0" smtClean="0"/>
              <a:t>What matter ,if water sleep,</a:t>
            </a:r>
          </a:p>
          <a:p>
            <a:r>
              <a:rPr lang="en-US" dirty="0" smtClean="0"/>
              <a:t>Metaphor:</a:t>
            </a:r>
          </a:p>
          <a:p>
            <a:pPr marL="0" indent="0">
              <a:buNone/>
            </a:pPr>
            <a:r>
              <a:rPr lang="en-US" dirty="0" smtClean="0"/>
              <a:t>A fountain at my fond hearts door</a:t>
            </a:r>
          </a:p>
          <a:p>
            <a:pPr marL="0" indent="0">
              <a:buNone/>
            </a:pPr>
            <a:r>
              <a:rPr lang="en-US" dirty="0" smtClean="0"/>
              <a:t>Whose only business was to flow</a:t>
            </a:r>
          </a:p>
          <a:p>
            <a:r>
              <a:rPr lang="en-US" dirty="0" smtClean="0"/>
              <a:t>Allusion:</a:t>
            </a:r>
          </a:p>
          <a:p>
            <a:pPr marL="0" indent="0">
              <a:buNone/>
            </a:pPr>
            <a:r>
              <a:rPr lang="en-US" dirty="0" smtClean="0"/>
              <a:t>What happy moments did I count </a:t>
            </a:r>
          </a:p>
          <a:p>
            <a:pPr marL="0" indent="0">
              <a:buNone/>
            </a:pPr>
            <a:r>
              <a:rPr lang="en-US" dirty="0" smtClean="0"/>
              <a:t>Blest was I then all bliss above</a:t>
            </a:r>
          </a:p>
          <a:p>
            <a:pPr marL="0" indent="0">
              <a:buNone/>
            </a:pPr>
            <a:r>
              <a:rPr lang="en-US" dirty="0" smtClean="0"/>
              <a:t>Here writer </a:t>
            </a:r>
            <a:r>
              <a:rPr lang="en-US" dirty="0" err="1" smtClean="0"/>
              <a:t>referes</a:t>
            </a:r>
            <a:r>
              <a:rPr lang="en-US" dirty="0"/>
              <a:t> </a:t>
            </a:r>
            <a:r>
              <a:rPr lang="en-US" dirty="0" smtClean="0"/>
              <a:t>back to the past that happy moments he had spend he always think about them </a:t>
            </a:r>
          </a:p>
          <a:p>
            <a:pPr marL="0" indent="0">
              <a:buNone/>
            </a:pPr>
            <a:r>
              <a:rPr lang="en-US" dirty="0" smtClean="0"/>
              <a:t> </a:t>
            </a:r>
            <a:endParaRPr lang="en-US" dirty="0"/>
          </a:p>
        </p:txBody>
      </p:sp>
    </p:spTree>
    <p:extLst>
      <p:ext uri="{BB962C8B-B14F-4D97-AF65-F5344CB8AC3E}">
        <p14:creationId xmlns:p14="http://schemas.microsoft.com/office/powerpoint/2010/main" val="2923379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Hypberbole</a:t>
            </a:r>
            <a:r>
              <a:rPr lang="en-US" dirty="0" smtClean="0"/>
              <a:t>:</a:t>
            </a:r>
          </a:p>
          <a:p>
            <a:pPr marL="0" indent="0">
              <a:buNone/>
            </a:pPr>
            <a:r>
              <a:rPr lang="en-US" dirty="0" smtClean="0"/>
              <a:t>A fountain at my fond hearts door</a:t>
            </a:r>
          </a:p>
          <a:p>
            <a:pPr marL="0" indent="0">
              <a:buNone/>
            </a:pPr>
            <a:r>
              <a:rPr lang="en-US" dirty="0" smtClean="0"/>
              <a:t>Here writer makes exaggerated situation by telling this his heart is like a fountain.</a:t>
            </a:r>
          </a:p>
        </p:txBody>
      </p:sp>
    </p:spTree>
    <p:extLst>
      <p:ext uri="{BB962C8B-B14F-4D97-AF65-F5344CB8AC3E}">
        <p14:creationId xmlns:p14="http://schemas.microsoft.com/office/powerpoint/2010/main" val="3709328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 Complaint</a:t>
            </a:r>
            <a:endParaRPr lang="en-US" dirty="0"/>
          </a:p>
        </p:txBody>
      </p:sp>
      <p:sp>
        <p:nvSpPr>
          <p:cNvPr id="8" name="Content Placeholder 7"/>
          <p:cNvSpPr>
            <a:spLocks noGrp="1"/>
          </p:cNvSpPr>
          <p:nvPr>
            <p:ph idx="1"/>
          </p:nvPr>
        </p:nvSpPr>
        <p:spPr>
          <a:xfrm>
            <a:off x="838200" y="1857821"/>
            <a:ext cx="10515600" cy="5000179"/>
          </a:xfrm>
        </p:spPr>
        <p:txBody>
          <a:bodyPr>
            <a:normAutofit/>
          </a:bodyPr>
          <a:lstStyle/>
          <a:p>
            <a:pPr marL="0" indent="0">
              <a:buNone/>
            </a:pPr>
            <a:endParaRPr lang="en-US" dirty="0" smtClean="0"/>
          </a:p>
          <a:p>
            <a:pPr marL="0" indent="0">
              <a:buNone/>
            </a:pPr>
            <a:endParaRPr lang="en-US" dirty="0" smtClean="0"/>
          </a:p>
          <a:p>
            <a:pPr marL="0" indent="0">
              <a:buNone/>
            </a:pPr>
            <a:r>
              <a:rPr lang="en-US" dirty="0" smtClean="0"/>
              <a:t>There is a change—and I am poor;</a:t>
            </a:r>
          </a:p>
          <a:p>
            <a:pPr marL="0" indent="0">
              <a:buNone/>
            </a:pPr>
            <a:r>
              <a:rPr lang="en-US" dirty="0" smtClean="0"/>
              <a:t>Your love hath been, nor long ago,</a:t>
            </a:r>
          </a:p>
          <a:p>
            <a:pPr marL="0" indent="0">
              <a:buNone/>
            </a:pPr>
            <a:r>
              <a:rPr lang="en-US" dirty="0" smtClean="0"/>
              <a:t>A fountain at my fond heart's door,</a:t>
            </a:r>
          </a:p>
          <a:p>
            <a:pPr marL="0" indent="0">
              <a:buNone/>
            </a:pPr>
            <a:r>
              <a:rPr lang="en-US" dirty="0" smtClean="0"/>
              <a:t>Whose only business was to flow;</a:t>
            </a:r>
          </a:p>
          <a:p>
            <a:pPr marL="0" indent="0">
              <a:buNone/>
            </a:pPr>
            <a:r>
              <a:rPr lang="en-US" dirty="0" smtClean="0"/>
              <a:t>And flow it did; not taking heed</a:t>
            </a:r>
          </a:p>
          <a:p>
            <a:pPr marL="0" indent="0">
              <a:buNone/>
            </a:pPr>
            <a:r>
              <a:rPr lang="en-US" dirty="0" smtClean="0"/>
              <a:t>Of its own bounty, or my need.</a:t>
            </a:r>
          </a:p>
          <a:p>
            <a:endParaRPr lang="en-US" dirty="0" smtClean="0"/>
          </a:p>
          <a:p>
            <a:pPr marL="0" indent="0">
              <a:buNone/>
            </a:pPr>
            <a:endParaRPr lang="en-US" dirty="0" smtClean="0"/>
          </a:p>
        </p:txBody>
      </p:sp>
    </p:spTree>
    <p:extLst>
      <p:ext uri="{BB962C8B-B14F-4D97-AF65-F5344CB8AC3E}">
        <p14:creationId xmlns:p14="http://schemas.microsoft.com/office/powerpoint/2010/main" val="3882479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What happy moments did I count!</a:t>
            </a:r>
          </a:p>
          <a:p>
            <a:pPr marL="0" indent="0">
              <a:buNone/>
            </a:pPr>
            <a:r>
              <a:rPr lang="en-US" dirty="0" smtClean="0"/>
              <a:t>Blest was I then all bliss above!</a:t>
            </a:r>
          </a:p>
          <a:p>
            <a:pPr marL="0" indent="0">
              <a:buNone/>
            </a:pPr>
            <a:r>
              <a:rPr lang="en-US" dirty="0" smtClean="0"/>
              <a:t>Now, for that consecrated fount</a:t>
            </a:r>
          </a:p>
          <a:p>
            <a:pPr marL="0" indent="0">
              <a:buNone/>
            </a:pPr>
            <a:r>
              <a:rPr lang="en-US" dirty="0" smtClean="0"/>
              <a:t>Of murmuring, sparkling, living love,</a:t>
            </a:r>
          </a:p>
          <a:p>
            <a:pPr marL="0" indent="0">
              <a:buNone/>
            </a:pPr>
            <a:r>
              <a:rPr lang="en-US" dirty="0" smtClean="0"/>
              <a:t>What have I? shall I dare to tell?</a:t>
            </a:r>
          </a:p>
          <a:p>
            <a:pPr marL="0" indent="0">
              <a:buNone/>
            </a:pPr>
            <a:r>
              <a:rPr lang="en-US" dirty="0" smtClean="0"/>
              <a:t>A comfortless and hidden well.</a:t>
            </a:r>
          </a:p>
          <a:p>
            <a:pPr marL="0" indent="0">
              <a:buNone/>
            </a:pPr>
            <a:endParaRPr lang="en-US" dirty="0"/>
          </a:p>
        </p:txBody>
      </p:sp>
    </p:spTree>
    <p:extLst>
      <p:ext uri="{BB962C8B-B14F-4D97-AF65-F5344CB8AC3E}">
        <p14:creationId xmlns:p14="http://schemas.microsoft.com/office/powerpoint/2010/main" val="1123445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A well of love—it may be deep—</a:t>
            </a:r>
          </a:p>
          <a:p>
            <a:pPr marL="0" indent="0">
              <a:buNone/>
            </a:pPr>
            <a:r>
              <a:rPr lang="en-US" dirty="0" smtClean="0"/>
              <a:t>I trust it is,—and never dry:</a:t>
            </a:r>
          </a:p>
          <a:p>
            <a:pPr marL="0" indent="0">
              <a:buNone/>
            </a:pPr>
            <a:r>
              <a:rPr lang="en-US" dirty="0" smtClean="0"/>
              <a:t>What matter? if the waters sleep</a:t>
            </a:r>
          </a:p>
          <a:p>
            <a:pPr marL="0" indent="0">
              <a:buNone/>
            </a:pPr>
            <a:r>
              <a:rPr lang="en-US" dirty="0" smtClean="0"/>
              <a:t>In silence and obscurity.</a:t>
            </a:r>
          </a:p>
          <a:p>
            <a:pPr marL="0" indent="0">
              <a:buNone/>
            </a:pPr>
            <a:r>
              <a:rPr lang="en-US" dirty="0" smtClean="0"/>
              <a:t>—Such change, and at the very door</a:t>
            </a:r>
          </a:p>
          <a:p>
            <a:pPr marL="0" indent="0">
              <a:buNone/>
            </a:pPr>
            <a:r>
              <a:rPr lang="en-US" dirty="0" smtClean="0"/>
              <a:t>Of my fond heart, hath made me poor.</a:t>
            </a:r>
          </a:p>
          <a:p>
            <a:pPr marL="0" indent="0">
              <a:buNone/>
            </a:pPr>
            <a:endParaRPr lang="en-US" dirty="0"/>
          </a:p>
        </p:txBody>
      </p:sp>
    </p:spTree>
    <p:extLst>
      <p:ext uri="{BB962C8B-B14F-4D97-AF65-F5344CB8AC3E}">
        <p14:creationId xmlns:p14="http://schemas.microsoft.com/office/powerpoint/2010/main" val="2690692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The aesthetical form has always been stressed in </a:t>
            </a:r>
            <a:r>
              <a:rPr lang="en-US" dirty="0" err="1" smtClean="0"/>
              <a:t>poetry.Efforts</a:t>
            </a:r>
            <a:r>
              <a:rPr lang="en-US" dirty="0" smtClean="0"/>
              <a:t> have been exerted on the skillful combination of rhythm and structure to create numerous great all over the </a:t>
            </a:r>
            <a:r>
              <a:rPr lang="en-US" dirty="0" err="1" smtClean="0"/>
              <a:t>world,the</a:t>
            </a:r>
            <a:r>
              <a:rPr lang="en-US" dirty="0" smtClean="0"/>
              <a:t> stylistic features as applicable to the data will be structured with their corresponding functions in </a:t>
            </a:r>
            <a:r>
              <a:rPr lang="en-US" dirty="0" err="1" smtClean="0"/>
              <a:t>discourse.This</a:t>
            </a:r>
            <a:r>
              <a:rPr lang="en-US" dirty="0" smtClean="0"/>
              <a:t> trees to analyze the unique features in </a:t>
            </a:r>
            <a:r>
              <a:rPr lang="en-US" dirty="0" err="1" smtClean="0"/>
              <a:t>structure,words,phonology,syntax</a:t>
            </a:r>
            <a:r>
              <a:rPr lang="en-US" dirty="0" smtClean="0"/>
              <a:t> and rhetoric in the poem in order to have a deeper understanding of a poem.</a:t>
            </a:r>
          </a:p>
          <a:p>
            <a:pPr marL="0" indent="0">
              <a:buNone/>
            </a:pPr>
            <a:r>
              <a:rPr lang="en-US" dirty="0" smtClean="0"/>
              <a:t>INTRODUCTION OF POET :</a:t>
            </a:r>
          </a:p>
          <a:p>
            <a:pPr marL="0" indent="0">
              <a:buNone/>
            </a:pPr>
            <a:r>
              <a:rPr lang="en-US" dirty="0" smtClean="0"/>
              <a:t>British poet born on 7 april,1770 in </a:t>
            </a:r>
            <a:r>
              <a:rPr lang="en-US" dirty="0" err="1" smtClean="0"/>
              <a:t>cockermouth</a:t>
            </a:r>
            <a:r>
              <a:rPr lang="en-US" dirty="0" smtClean="0"/>
              <a:t> near lake </a:t>
            </a:r>
            <a:r>
              <a:rPr lang="en-US" dirty="0" err="1" smtClean="0"/>
              <a:t>district.William</a:t>
            </a:r>
            <a:r>
              <a:rPr lang="en-US" dirty="0" smtClean="0"/>
              <a:t> </a:t>
            </a:r>
            <a:r>
              <a:rPr lang="en-US" dirty="0" err="1" smtClean="0"/>
              <a:t>Worthsworth</a:t>
            </a:r>
            <a:r>
              <a:rPr lang="en-US" dirty="0" smtClean="0"/>
              <a:t> was an English </a:t>
            </a:r>
            <a:r>
              <a:rPr lang="en-US" dirty="0" err="1" smtClean="0"/>
              <a:t>poet,a</a:t>
            </a:r>
            <a:r>
              <a:rPr lang="en-US" dirty="0" smtClean="0"/>
              <a:t> key figure of romanticism he invented new styles of poetry in which nature and diction of the comma man trumped </a:t>
            </a:r>
            <a:r>
              <a:rPr lang="en-US" dirty="0" err="1" smtClean="0"/>
              <a:t>formal,stylized</a:t>
            </a:r>
            <a:r>
              <a:rPr lang="en-US" dirty="0" smtClean="0"/>
              <a:t> language.</a:t>
            </a:r>
            <a:endParaRPr lang="en-US" dirty="0"/>
          </a:p>
        </p:txBody>
      </p:sp>
    </p:spTree>
    <p:extLst>
      <p:ext uri="{BB962C8B-B14F-4D97-AF65-F5344CB8AC3E}">
        <p14:creationId xmlns:p14="http://schemas.microsoft.com/office/powerpoint/2010/main" val="1637220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THEME OF A POEM :</a:t>
            </a:r>
          </a:p>
          <a:p>
            <a:pPr marL="0" indent="0">
              <a:buNone/>
            </a:pPr>
            <a:r>
              <a:rPr lang="en-US" dirty="0" smtClean="0"/>
              <a:t>The moment when someone no longer loves you is confusing and disorienting and that’s at the heart of the </a:t>
            </a:r>
            <a:r>
              <a:rPr lang="en-US" dirty="0" err="1" smtClean="0"/>
              <a:t>wordsworth</a:t>
            </a:r>
            <a:r>
              <a:rPr lang="en-US" dirty="0" smtClean="0"/>
              <a:t> poem William Wordsworth consider it from the angle of a hurt </a:t>
            </a:r>
            <a:r>
              <a:rPr lang="en-US" dirty="0" err="1" smtClean="0"/>
              <a:t>lover,who</a:t>
            </a:r>
            <a:r>
              <a:rPr lang="en-US" dirty="0" smtClean="0"/>
              <a:t> man finds no love where once a flood of it flowed only in absence does Wordsworth realize the love he once had.</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569173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PHONOLOGICAL LEVEL</a:t>
            </a:r>
            <a:endParaRPr lang="en-US" dirty="0"/>
          </a:p>
        </p:txBody>
      </p:sp>
      <p:sp>
        <p:nvSpPr>
          <p:cNvPr id="3" name="Content Placeholder 2"/>
          <p:cNvSpPr>
            <a:spLocks noGrp="1"/>
          </p:cNvSpPr>
          <p:nvPr>
            <p:ph idx="1"/>
          </p:nvPr>
        </p:nvSpPr>
        <p:spPr/>
        <p:txBody>
          <a:bodyPr>
            <a:normAutofit lnSpcReduction="10000"/>
          </a:bodyPr>
          <a:lstStyle/>
          <a:p>
            <a:r>
              <a:rPr lang="en-US" dirty="0" smtClean="0"/>
              <a:t>Alliteration:</a:t>
            </a:r>
          </a:p>
          <a:p>
            <a:pPr marL="0" indent="0">
              <a:buNone/>
            </a:pPr>
            <a:r>
              <a:rPr lang="en-US" dirty="0" smtClean="0"/>
              <a:t>Here is the alliteration in a poem as</a:t>
            </a:r>
          </a:p>
          <a:p>
            <a:pPr marL="0" indent="0">
              <a:buNone/>
            </a:pPr>
            <a:r>
              <a:rPr lang="en-US" dirty="0" smtClean="0"/>
              <a:t>Of </a:t>
            </a:r>
            <a:r>
              <a:rPr lang="en-US" dirty="0" err="1" smtClean="0"/>
              <a:t>murmering,sparkling,livinglife</a:t>
            </a:r>
            <a:endParaRPr lang="en-US" dirty="0" smtClean="0"/>
          </a:p>
          <a:p>
            <a:pPr marL="0" indent="0">
              <a:buNone/>
            </a:pPr>
            <a:r>
              <a:rPr lang="en-US" dirty="0" smtClean="0"/>
              <a:t>Living life is alliteration which is repetition of certain words</a:t>
            </a:r>
          </a:p>
          <a:p>
            <a:r>
              <a:rPr lang="en-US" dirty="0" smtClean="0"/>
              <a:t>Assonance:</a:t>
            </a:r>
          </a:p>
          <a:p>
            <a:pPr marL="0" indent="0">
              <a:buNone/>
            </a:pPr>
            <a:r>
              <a:rPr lang="en-US" dirty="0" smtClean="0"/>
              <a:t>Assonance is the vowel sound which are also in this poem as</a:t>
            </a:r>
          </a:p>
          <a:p>
            <a:pPr marL="0" indent="0">
              <a:buNone/>
            </a:pPr>
            <a:r>
              <a:rPr lang="en-US" dirty="0"/>
              <a:t> </a:t>
            </a:r>
            <a:r>
              <a:rPr lang="en-US" dirty="0" err="1" smtClean="0"/>
              <a:t>Your,love</a:t>
            </a:r>
            <a:endParaRPr lang="en-US" dirty="0" smtClean="0"/>
          </a:p>
          <a:p>
            <a:pPr marL="0" indent="0">
              <a:buNone/>
            </a:pPr>
            <a:r>
              <a:rPr lang="en-US" dirty="0" err="1" smtClean="0"/>
              <a:t>Living,life</a:t>
            </a:r>
            <a:endParaRPr lang="en-US" dirty="0" smtClean="0"/>
          </a:p>
          <a:p>
            <a:pPr marL="0" indent="0">
              <a:buNone/>
            </a:pPr>
            <a:r>
              <a:rPr lang="en-US" dirty="0" err="1" smtClean="0"/>
              <a:t>Hath,made</a:t>
            </a:r>
            <a:endParaRPr lang="en-US" dirty="0"/>
          </a:p>
        </p:txBody>
      </p:sp>
    </p:spTree>
    <p:extLst>
      <p:ext uri="{BB962C8B-B14F-4D97-AF65-F5344CB8AC3E}">
        <p14:creationId xmlns:p14="http://schemas.microsoft.com/office/powerpoint/2010/main" val="2593521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Rhyme Scheme: </a:t>
            </a:r>
          </a:p>
          <a:p>
            <a:pPr marL="0" indent="0">
              <a:buNone/>
            </a:pPr>
            <a:r>
              <a:rPr lang="en-US" dirty="0" smtClean="0"/>
              <a:t>Following are the rhyme scheme of the poem</a:t>
            </a:r>
          </a:p>
          <a:p>
            <a:pPr marL="0" indent="0">
              <a:buNone/>
            </a:pPr>
            <a:r>
              <a:rPr lang="en-US" dirty="0" smtClean="0"/>
              <a:t>ABABCCC,DEDEFF,GHGHIT</a:t>
            </a:r>
          </a:p>
          <a:p>
            <a:r>
              <a:rPr lang="en-US" dirty="0" smtClean="0"/>
              <a:t>Euphony:</a:t>
            </a:r>
          </a:p>
          <a:p>
            <a:pPr marL="0" indent="0">
              <a:buNone/>
            </a:pPr>
            <a:r>
              <a:rPr lang="en-US" dirty="0" smtClean="0"/>
              <a:t>The euphony in the poem as</a:t>
            </a:r>
          </a:p>
          <a:p>
            <a:pPr marL="0" indent="0">
              <a:buNone/>
            </a:pPr>
            <a:r>
              <a:rPr lang="en-US" dirty="0" smtClean="0"/>
              <a:t>A fountain at my fond hearts door</a:t>
            </a:r>
          </a:p>
          <a:p>
            <a:pPr marL="0" indent="0">
              <a:buNone/>
            </a:pPr>
            <a:r>
              <a:rPr lang="en-US" dirty="0" smtClean="0"/>
              <a:t>Of </a:t>
            </a:r>
            <a:r>
              <a:rPr lang="en-US" dirty="0" err="1" smtClean="0"/>
              <a:t>murmering,sparkling,livinglife</a:t>
            </a:r>
            <a:endParaRPr lang="en-US" dirty="0" smtClean="0"/>
          </a:p>
          <a:p>
            <a:pPr marL="0" indent="0">
              <a:buNone/>
            </a:pPr>
            <a:r>
              <a:rPr lang="en-US" dirty="0" smtClean="0"/>
              <a:t>Here fountain is used as  a pleasing sound that </a:t>
            </a:r>
            <a:r>
              <a:rPr lang="en-US" dirty="0" err="1" smtClean="0"/>
              <a:t>murmers</a:t>
            </a:r>
            <a:r>
              <a:rPr lang="en-US" dirty="0" smtClean="0"/>
              <a:t> the life of a poet</a:t>
            </a:r>
          </a:p>
        </p:txBody>
      </p:sp>
    </p:spTree>
    <p:extLst>
      <p:ext uri="{BB962C8B-B14F-4D97-AF65-F5344CB8AC3E}">
        <p14:creationId xmlns:p14="http://schemas.microsoft.com/office/powerpoint/2010/main" val="2411057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GRAPHOLOGICAL LEVEL</a:t>
            </a:r>
            <a:endParaRPr lang="en-US" dirty="0"/>
          </a:p>
        </p:txBody>
      </p:sp>
      <p:sp>
        <p:nvSpPr>
          <p:cNvPr id="3" name="Content Placeholder 2"/>
          <p:cNvSpPr>
            <a:spLocks noGrp="1"/>
          </p:cNvSpPr>
          <p:nvPr>
            <p:ph idx="1"/>
          </p:nvPr>
        </p:nvSpPr>
        <p:spPr/>
        <p:txBody>
          <a:bodyPr/>
          <a:lstStyle/>
          <a:p>
            <a:pPr marL="0" indent="0">
              <a:buNone/>
            </a:pPr>
            <a:r>
              <a:rPr lang="en-US" dirty="0" smtClean="0"/>
              <a:t>Punctuation mark used in poem are </a:t>
            </a:r>
          </a:p>
          <a:p>
            <a:pPr marL="0" indent="0">
              <a:buNone/>
            </a:pPr>
            <a:r>
              <a:rPr lang="en-US" dirty="0" smtClean="0"/>
              <a:t>, or ;</a:t>
            </a:r>
          </a:p>
          <a:p>
            <a:r>
              <a:rPr lang="en-US" dirty="0" smtClean="0"/>
              <a:t>Paragraphing:</a:t>
            </a:r>
          </a:p>
          <a:p>
            <a:pPr marL="0" indent="0">
              <a:buNone/>
            </a:pPr>
            <a:r>
              <a:rPr lang="en-US" dirty="0" smtClean="0"/>
              <a:t>The poem is consisting of three </a:t>
            </a:r>
            <a:r>
              <a:rPr lang="en-US" dirty="0" err="1" smtClean="0"/>
              <a:t>paragraphs,first</a:t>
            </a:r>
            <a:r>
              <a:rPr lang="en-US" dirty="0" smtClean="0"/>
              <a:t> one  describes about the writer’s beloved who is not with him </a:t>
            </a:r>
            <a:r>
              <a:rPr lang="en-US" dirty="0" err="1" smtClean="0"/>
              <a:t>anymore.Second</a:t>
            </a:r>
            <a:r>
              <a:rPr lang="en-US" dirty="0" smtClean="0"/>
              <a:t> paragraph tells about the moments which he spend with his beloved in last paragraph he tells about he will always miss his beloved and he doesn’t know what matter is going on.</a:t>
            </a:r>
            <a:endParaRPr lang="en-US" dirty="0"/>
          </a:p>
        </p:txBody>
      </p:sp>
    </p:spTree>
    <p:extLst>
      <p:ext uri="{BB962C8B-B14F-4D97-AF65-F5344CB8AC3E}">
        <p14:creationId xmlns:p14="http://schemas.microsoft.com/office/powerpoint/2010/main" val="3176652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705</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A Complaint</vt:lpstr>
      <vt:lpstr>PowerPoint Presentation</vt:lpstr>
      <vt:lpstr>PowerPoint Presentation</vt:lpstr>
      <vt:lpstr>ABSTRACT</vt:lpstr>
      <vt:lpstr>PowerPoint Presentation</vt:lpstr>
      <vt:lpstr>PHONOLOGICAL LEVEL</vt:lpstr>
      <vt:lpstr>PowerPoint Presentation</vt:lpstr>
      <vt:lpstr>GRAPHOLOGICAL LEVEL</vt:lpstr>
      <vt:lpstr>Gramatical Level</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Complaint</dc:title>
  <dc:creator>Malik</dc:creator>
  <cp:lastModifiedBy>Malik</cp:lastModifiedBy>
  <cp:revision>7</cp:revision>
  <dcterms:created xsi:type="dcterms:W3CDTF">2017-05-18T20:51:02Z</dcterms:created>
  <dcterms:modified xsi:type="dcterms:W3CDTF">2017-05-18T21:28:59Z</dcterms:modified>
</cp:coreProperties>
</file>