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A3A8-9DA8-AD7B-0133-B25B11036F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E0ADE1-02FF-111E-D318-B212F3EC4C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E52622-D62E-2F10-139D-EE4B0BBFE97B}"/>
              </a:ext>
            </a:extLst>
          </p:cNvPr>
          <p:cNvSpPr>
            <a:spLocks noGrp="1"/>
          </p:cNvSpPr>
          <p:nvPr>
            <p:ph type="dt" sz="half" idx="10"/>
          </p:nvPr>
        </p:nvSpPr>
        <p:spPr/>
        <p:txBody>
          <a:bodyPr/>
          <a:lstStyle/>
          <a:p>
            <a:fld id="{C1AD47B8-D275-4BB1-91EE-1F107A934282}" type="datetimeFigureOut">
              <a:rPr lang="en-US" smtClean="0"/>
              <a:t>2/27/2025</a:t>
            </a:fld>
            <a:endParaRPr lang="en-US"/>
          </a:p>
        </p:txBody>
      </p:sp>
      <p:sp>
        <p:nvSpPr>
          <p:cNvPr id="5" name="Footer Placeholder 4">
            <a:extLst>
              <a:ext uri="{FF2B5EF4-FFF2-40B4-BE49-F238E27FC236}">
                <a16:creationId xmlns:a16="http://schemas.microsoft.com/office/drawing/2014/main" id="{717F2646-84C1-573F-4B55-8F46C128D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30758-FFB7-2D07-568D-3B153BA26DD3}"/>
              </a:ext>
            </a:extLst>
          </p:cNvPr>
          <p:cNvSpPr>
            <a:spLocks noGrp="1"/>
          </p:cNvSpPr>
          <p:nvPr>
            <p:ph type="sldNum" sz="quarter" idx="12"/>
          </p:nvPr>
        </p:nvSpPr>
        <p:spPr/>
        <p:txBody>
          <a:bodyPr/>
          <a:lstStyle/>
          <a:p>
            <a:fld id="{961478E6-362C-4CA6-8FBA-E0338E8918EB}" type="slidenum">
              <a:rPr lang="en-US" smtClean="0"/>
              <a:t>‹#›</a:t>
            </a:fld>
            <a:endParaRPr lang="en-US"/>
          </a:p>
        </p:txBody>
      </p:sp>
    </p:spTree>
    <p:extLst>
      <p:ext uri="{BB962C8B-B14F-4D97-AF65-F5344CB8AC3E}">
        <p14:creationId xmlns:p14="http://schemas.microsoft.com/office/powerpoint/2010/main" val="35908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3657-81AE-B4E0-18BF-B60408AEB9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6DF327-B9AE-DE01-CEAE-33B7F5F811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26036-6082-DE3A-3C29-46EE984DA250}"/>
              </a:ext>
            </a:extLst>
          </p:cNvPr>
          <p:cNvSpPr>
            <a:spLocks noGrp="1"/>
          </p:cNvSpPr>
          <p:nvPr>
            <p:ph type="dt" sz="half" idx="10"/>
          </p:nvPr>
        </p:nvSpPr>
        <p:spPr/>
        <p:txBody>
          <a:bodyPr/>
          <a:lstStyle/>
          <a:p>
            <a:fld id="{C1AD47B8-D275-4BB1-91EE-1F107A934282}" type="datetimeFigureOut">
              <a:rPr lang="en-US" smtClean="0"/>
              <a:t>2/27/2025</a:t>
            </a:fld>
            <a:endParaRPr lang="en-US"/>
          </a:p>
        </p:txBody>
      </p:sp>
      <p:sp>
        <p:nvSpPr>
          <p:cNvPr id="5" name="Footer Placeholder 4">
            <a:extLst>
              <a:ext uri="{FF2B5EF4-FFF2-40B4-BE49-F238E27FC236}">
                <a16:creationId xmlns:a16="http://schemas.microsoft.com/office/drawing/2014/main" id="{15C5E344-60DD-96AC-4B72-72BCDC0CB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38165-3FAC-464D-DB11-B0E4C5C2E135}"/>
              </a:ext>
            </a:extLst>
          </p:cNvPr>
          <p:cNvSpPr>
            <a:spLocks noGrp="1"/>
          </p:cNvSpPr>
          <p:nvPr>
            <p:ph type="sldNum" sz="quarter" idx="12"/>
          </p:nvPr>
        </p:nvSpPr>
        <p:spPr/>
        <p:txBody>
          <a:bodyPr/>
          <a:lstStyle/>
          <a:p>
            <a:fld id="{961478E6-362C-4CA6-8FBA-E0338E8918EB}" type="slidenum">
              <a:rPr lang="en-US" smtClean="0"/>
              <a:t>‹#›</a:t>
            </a:fld>
            <a:endParaRPr lang="en-US"/>
          </a:p>
        </p:txBody>
      </p:sp>
    </p:spTree>
    <p:extLst>
      <p:ext uri="{BB962C8B-B14F-4D97-AF65-F5344CB8AC3E}">
        <p14:creationId xmlns:p14="http://schemas.microsoft.com/office/powerpoint/2010/main" val="307296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B4ED87-AC50-11D9-13EF-651755C6BA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DB3F7B-3DBF-C446-1C1B-EB6512AC87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804B1-4417-AE1A-8840-B7782308996A}"/>
              </a:ext>
            </a:extLst>
          </p:cNvPr>
          <p:cNvSpPr>
            <a:spLocks noGrp="1"/>
          </p:cNvSpPr>
          <p:nvPr>
            <p:ph type="dt" sz="half" idx="10"/>
          </p:nvPr>
        </p:nvSpPr>
        <p:spPr/>
        <p:txBody>
          <a:bodyPr/>
          <a:lstStyle/>
          <a:p>
            <a:fld id="{C1AD47B8-D275-4BB1-91EE-1F107A934282}" type="datetimeFigureOut">
              <a:rPr lang="en-US" smtClean="0"/>
              <a:t>2/27/2025</a:t>
            </a:fld>
            <a:endParaRPr lang="en-US"/>
          </a:p>
        </p:txBody>
      </p:sp>
      <p:sp>
        <p:nvSpPr>
          <p:cNvPr id="5" name="Footer Placeholder 4">
            <a:extLst>
              <a:ext uri="{FF2B5EF4-FFF2-40B4-BE49-F238E27FC236}">
                <a16:creationId xmlns:a16="http://schemas.microsoft.com/office/drawing/2014/main" id="{E4D6FEBE-029C-9888-52CC-AAB375F35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D0936-ECB0-48DC-024E-2BEBFA0B0299}"/>
              </a:ext>
            </a:extLst>
          </p:cNvPr>
          <p:cNvSpPr>
            <a:spLocks noGrp="1"/>
          </p:cNvSpPr>
          <p:nvPr>
            <p:ph type="sldNum" sz="quarter" idx="12"/>
          </p:nvPr>
        </p:nvSpPr>
        <p:spPr/>
        <p:txBody>
          <a:bodyPr/>
          <a:lstStyle/>
          <a:p>
            <a:fld id="{961478E6-362C-4CA6-8FBA-E0338E8918EB}" type="slidenum">
              <a:rPr lang="en-US" smtClean="0"/>
              <a:t>‹#›</a:t>
            </a:fld>
            <a:endParaRPr lang="en-US"/>
          </a:p>
        </p:txBody>
      </p:sp>
    </p:spTree>
    <p:extLst>
      <p:ext uri="{BB962C8B-B14F-4D97-AF65-F5344CB8AC3E}">
        <p14:creationId xmlns:p14="http://schemas.microsoft.com/office/powerpoint/2010/main" val="890183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2EC6-A77D-479F-A370-B58368C3A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E7C473-62F8-7018-41DD-22AE7E22C2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B88B4-438B-9CB2-04A5-031E0862F716}"/>
              </a:ext>
            </a:extLst>
          </p:cNvPr>
          <p:cNvSpPr>
            <a:spLocks noGrp="1"/>
          </p:cNvSpPr>
          <p:nvPr>
            <p:ph type="dt" sz="half" idx="10"/>
          </p:nvPr>
        </p:nvSpPr>
        <p:spPr/>
        <p:txBody>
          <a:bodyPr/>
          <a:lstStyle/>
          <a:p>
            <a:fld id="{C1AD47B8-D275-4BB1-91EE-1F107A934282}" type="datetimeFigureOut">
              <a:rPr lang="en-US" smtClean="0"/>
              <a:t>2/27/2025</a:t>
            </a:fld>
            <a:endParaRPr lang="en-US"/>
          </a:p>
        </p:txBody>
      </p:sp>
      <p:sp>
        <p:nvSpPr>
          <p:cNvPr id="5" name="Footer Placeholder 4">
            <a:extLst>
              <a:ext uri="{FF2B5EF4-FFF2-40B4-BE49-F238E27FC236}">
                <a16:creationId xmlns:a16="http://schemas.microsoft.com/office/drawing/2014/main" id="{B65AD9B1-8DF2-343C-4E6E-F2B39D40A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9AE320-5357-BBD6-391B-8C1A237BB034}"/>
              </a:ext>
            </a:extLst>
          </p:cNvPr>
          <p:cNvSpPr>
            <a:spLocks noGrp="1"/>
          </p:cNvSpPr>
          <p:nvPr>
            <p:ph type="sldNum" sz="quarter" idx="12"/>
          </p:nvPr>
        </p:nvSpPr>
        <p:spPr/>
        <p:txBody>
          <a:bodyPr/>
          <a:lstStyle/>
          <a:p>
            <a:fld id="{961478E6-362C-4CA6-8FBA-E0338E8918EB}" type="slidenum">
              <a:rPr lang="en-US" smtClean="0"/>
              <a:t>‹#›</a:t>
            </a:fld>
            <a:endParaRPr lang="en-US"/>
          </a:p>
        </p:txBody>
      </p:sp>
    </p:spTree>
    <p:extLst>
      <p:ext uri="{BB962C8B-B14F-4D97-AF65-F5344CB8AC3E}">
        <p14:creationId xmlns:p14="http://schemas.microsoft.com/office/powerpoint/2010/main" val="342367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F3A1-72A1-74A6-EF96-17F4AB5C21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346EE6-8C2C-4BA7-212C-085F406B31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313E7C-EC11-4CB5-FB1B-148CC9E89825}"/>
              </a:ext>
            </a:extLst>
          </p:cNvPr>
          <p:cNvSpPr>
            <a:spLocks noGrp="1"/>
          </p:cNvSpPr>
          <p:nvPr>
            <p:ph type="dt" sz="half" idx="10"/>
          </p:nvPr>
        </p:nvSpPr>
        <p:spPr/>
        <p:txBody>
          <a:bodyPr/>
          <a:lstStyle/>
          <a:p>
            <a:fld id="{C1AD47B8-D275-4BB1-91EE-1F107A934282}" type="datetimeFigureOut">
              <a:rPr lang="en-US" smtClean="0"/>
              <a:t>2/27/2025</a:t>
            </a:fld>
            <a:endParaRPr lang="en-US"/>
          </a:p>
        </p:txBody>
      </p:sp>
      <p:sp>
        <p:nvSpPr>
          <p:cNvPr id="5" name="Footer Placeholder 4">
            <a:extLst>
              <a:ext uri="{FF2B5EF4-FFF2-40B4-BE49-F238E27FC236}">
                <a16:creationId xmlns:a16="http://schemas.microsoft.com/office/drawing/2014/main" id="{06EBB1D0-8D77-2E30-2E68-73E6F34C0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953DE-38DB-23E2-F74F-77890BB72CFF}"/>
              </a:ext>
            </a:extLst>
          </p:cNvPr>
          <p:cNvSpPr>
            <a:spLocks noGrp="1"/>
          </p:cNvSpPr>
          <p:nvPr>
            <p:ph type="sldNum" sz="quarter" idx="12"/>
          </p:nvPr>
        </p:nvSpPr>
        <p:spPr/>
        <p:txBody>
          <a:bodyPr/>
          <a:lstStyle/>
          <a:p>
            <a:fld id="{961478E6-362C-4CA6-8FBA-E0338E8918EB}" type="slidenum">
              <a:rPr lang="en-US" smtClean="0"/>
              <a:t>‹#›</a:t>
            </a:fld>
            <a:endParaRPr lang="en-US"/>
          </a:p>
        </p:txBody>
      </p:sp>
    </p:spTree>
    <p:extLst>
      <p:ext uri="{BB962C8B-B14F-4D97-AF65-F5344CB8AC3E}">
        <p14:creationId xmlns:p14="http://schemas.microsoft.com/office/powerpoint/2010/main" val="2683015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4E8B-2282-321F-A278-C2CB6FE6A1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01D5F7-CE49-DA29-5092-2B5B2603E7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219645-B751-78AF-D329-39AFE122E5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BA1FAE-C6BA-1A89-6286-6B53E2859BA0}"/>
              </a:ext>
            </a:extLst>
          </p:cNvPr>
          <p:cNvSpPr>
            <a:spLocks noGrp="1"/>
          </p:cNvSpPr>
          <p:nvPr>
            <p:ph type="dt" sz="half" idx="10"/>
          </p:nvPr>
        </p:nvSpPr>
        <p:spPr/>
        <p:txBody>
          <a:bodyPr/>
          <a:lstStyle/>
          <a:p>
            <a:fld id="{C1AD47B8-D275-4BB1-91EE-1F107A934282}" type="datetimeFigureOut">
              <a:rPr lang="en-US" smtClean="0"/>
              <a:t>2/27/2025</a:t>
            </a:fld>
            <a:endParaRPr lang="en-US"/>
          </a:p>
        </p:txBody>
      </p:sp>
      <p:sp>
        <p:nvSpPr>
          <p:cNvPr id="6" name="Footer Placeholder 5">
            <a:extLst>
              <a:ext uri="{FF2B5EF4-FFF2-40B4-BE49-F238E27FC236}">
                <a16:creationId xmlns:a16="http://schemas.microsoft.com/office/drawing/2014/main" id="{76CF24C1-0E55-2EF9-2A72-CF0DE12E37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25226F-A756-6071-AF15-40702E6EDAB5}"/>
              </a:ext>
            </a:extLst>
          </p:cNvPr>
          <p:cNvSpPr>
            <a:spLocks noGrp="1"/>
          </p:cNvSpPr>
          <p:nvPr>
            <p:ph type="sldNum" sz="quarter" idx="12"/>
          </p:nvPr>
        </p:nvSpPr>
        <p:spPr/>
        <p:txBody>
          <a:bodyPr/>
          <a:lstStyle/>
          <a:p>
            <a:fld id="{961478E6-362C-4CA6-8FBA-E0338E8918EB}" type="slidenum">
              <a:rPr lang="en-US" smtClean="0"/>
              <a:t>‹#›</a:t>
            </a:fld>
            <a:endParaRPr lang="en-US"/>
          </a:p>
        </p:txBody>
      </p:sp>
    </p:spTree>
    <p:extLst>
      <p:ext uri="{BB962C8B-B14F-4D97-AF65-F5344CB8AC3E}">
        <p14:creationId xmlns:p14="http://schemas.microsoft.com/office/powerpoint/2010/main" val="317587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9C7F-FE65-86F5-CC37-87C51E9D39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3D0CE2-AE9C-22BD-A91E-7E9E86C5A5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C7F8C-613A-51C8-939E-A077C9C825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41C81B-837A-5751-F6C8-397A7085D2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0F4FA9-6BB0-2C31-10BB-FA306C4273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A96AA8-97EE-8B44-6A10-07EADEF32BF5}"/>
              </a:ext>
            </a:extLst>
          </p:cNvPr>
          <p:cNvSpPr>
            <a:spLocks noGrp="1"/>
          </p:cNvSpPr>
          <p:nvPr>
            <p:ph type="dt" sz="half" idx="10"/>
          </p:nvPr>
        </p:nvSpPr>
        <p:spPr/>
        <p:txBody>
          <a:bodyPr/>
          <a:lstStyle/>
          <a:p>
            <a:fld id="{C1AD47B8-D275-4BB1-91EE-1F107A934282}" type="datetimeFigureOut">
              <a:rPr lang="en-US" smtClean="0"/>
              <a:t>2/27/2025</a:t>
            </a:fld>
            <a:endParaRPr lang="en-US"/>
          </a:p>
        </p:txBody>
      </p:sp>
      <p:sp>
        <p:nvSpPr>
          <p:cNvPr id="8" name="Footer Placeholder 7">
            <a:extLst>
              <a:ext uri="{FF2B5EF4-FFF2-40B4-BE49-F238E27FC236}">
                <a16:creationId xmlns:a16="http://schemas.microsoft.com/office/drawing/2014/main" id="{4C1E8041-B30F-B781-312B-0C5950A47C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D402C1-20CC-74C6-E41D-7A59213CDBD4}"/>
              </a:ext>
            </a:extLst>
          </p:cNvPr>
          <p:cNvSpPr>
            <a:spLocks noGrp="1"/>
          </p:cNvSpPr>
          <p:nvPr>
            <p:ph type="sldNum" sz="quarter" idx="12"/>
          </p:nvPr>
        </p:nvSpPr>
        <p:spPr/>
        <p:txBody>
          <a:bodyPr/>
          <a:lstStyle/>
          <a:p>
            <a:fld id="{961478E6-362C-4CA6-8FBA-E0338E8918EB}" type="slidenum">
              <a:rPr lang="en-US" smtClean="0"/>
              <a:t>‹#›</a:t>
            </a:fld>
            <a:endParaRPr lang="en-US"/>
          </a:p>
        </p:txBody>
      </p:sp>
    </p:spTree>
    <p:extLst>
      <p:ext uri="{BB962C8B-B14F-4D97-AF65-F5344CB8AC3E}">
        <p14:creationId xmlns:p14="http://schemas.microsoft.com/office/powerpoint/2010/main" val="2729325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F0E7-6D10-947C-85D5-FA6DB8811F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4FC563-3666-FD1F-51C4-EADAD28B3F05}"/>
              </a:ext>
            </a:extLst>
          </p:cNvPr>
          <p:cNvSpPr>
            <a:spLocks noGrp="1"/>
          </p:cNvSpPr>
          <p:nvPr>
            <p:ph type="dt" sz="half" idx="10"/>
          </p:nvPr>
        </p:nvSpPr>
        <p:spPr/>
        <p:txBody>
          <a:bodyPr/>
          <a:lstStyle/>
          <a:p>
            <a:fld id="{C1AD47B8-D275-4BB1-91EE-1F107A934282}" type="datetimeFigureOut">
              <a:rPr lang="en-US" smtClean="0"/>
              <a:t>2/27/2025</a:t>
            </a:fld>
            <a:endParaRPr lang="en-US"/>
          </a:p>
        </p:txBody>
      </p:sp>
      <p:sp>
        <p:nvSpPr>
          <p:cNvPr id="4" name="Footer Placeholder 3">
            <a:extLst>
              <a:ext uri="{FF2B5EF4-FFF2-40B4-BE49-F238E27FC236}">
                <a16:creationId xmlns:a16="http://schemas.microsoft.com/office/drawing/2014/main" id="{4666AD73-999A-8996-1F18-5BED9AC04C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D1078D-FFCE-9ED3-16EE-A37B0A9B7945}"/>
              </a:ext>
            </a:extLst>
          </p:cNvPr>
          <p:cNvSpPr>
            <a:spLocks noGrp="1"/>
          </p:cNvSpPr>
          <p:nvPr>
            <p:ph type="sldNum" sz="quarter" idx="12"/>
          </p:nvPr>
        </p:nvSpPr>
        <p:spPr/>
        <p:txBody>
          <a:bodyPr/>
          <a:lstStyle/>
          <a:p>
            <a:fld id="{961478E6-362C-4CA6-8FBA-E0338E8918EB}" type="slidenum">
              <a:rPr lang="en-US" smtClean="0"/>
              <a:t>‹#›</a:t>
            </a:fld>
            <a:endParaRPr lang="en-US"/>
          </a:p>
        </p:txBody>
      </p:sp>
    </p:spTree>
    <p:extLst>
      <p:ext uri="{BB962C8B-B14F-4D97-AF65-F5344CB8AC3E}">
        <p14:creationId xmlns:p14="http://schemas.microsoft.com/office/powerpoint/2010/main" val="3798242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60A656-1B0B-A59B-8613-42585D458F94}"/>
              </a:ext>
            </a:extLst>
          </p:cNvPr>
          <p:cNvSpPr>
            <a:spLocks noGrp="1"/>
          </p:cNvSpPr>
          <p:nvPr>
            <p:ph type="dt" sz="half" idx="10"/>
          </p:nvPr>
        </p:nvSpPr>
        <p:spPr/>
        <p:txBody>
          <a:bodyPr/>
          <a:lstStyle/>
          <a:p>
            <a:fld id="{C1AD47B8-D275-4BB1-91EE-1F107A934282}" type="datetimeFigureOut">
              <a:rPr lang="en-US" smtClean="0"/>
              <a:t>2/27/2025</a:t>
            </a:fld>
            <a:endParaRPr lang="en-US"/>
          </a:p>
        </p:txBody>
      </p:sp>
      <p:sp>
        <p:nvSpPr>
          <p:cNvPr id="3" name="Footer Placeholder 2">
            <a:extLst>
              <a:ext uri="{FF2B5EF4-FFF2-40B4-BE49-F238E27FC236}">
                <a16:creationId xmlns:a16="http://schemas.microsoft.com/office/drawing/2014/main" id="{055C00D8-1D70-A57C-426C-4FB29F6506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8AC3E2-4030-3634-1681-3603CB74C80E}"/>
              </a:ext>
            </a:extLst>
          </p:cNvPr>
          <p:cNvSpPr>
            <a:spLocks noGrp="1"/>
          </p:cNvSpPr>
          <p:nvPr>
            <p:ph type="sldNum" sz="quarter" idx="12"/>
          </p:nvPr>
        </p:nvSpPr>
        <p:spPr/>
        <p:txBody>
          <a:bodyPr/>
          <a:lstStyle/>
          <a:p>
            <a:fld id="{961478E6-362C-4CA6-8FBA-E0338E8918EB}" type="slidenum">
              <a:rPr lang="en-US" smtClean="0"/>
              <a:t>‹#›</a:t>
            </a:fld>
            <a:endParaRPr lang="en-US"/>
          </a:p>
        </p:txBody>
      </p:sp>
    </p:spTree>
    <p:extLst>
      <p:ext uri="{BB962C8B-B14F-4D97-AF65-F5344CB8AC3E}">
        <p14:creationId xmlns:p14="http://schemas.microsoft.com/office/powerpoint/2010/main" val="2100575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8312-6ADE-1792-1D67-D915466910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18A8DA-7F20-C764-A062-AD6044F22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1AD3AF-253C-6538-FC3B-702C6EFFD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3C1EF-860B-DB0D-F55D-A2A2FC9DF3BE}"/>
              </a:ext>
            </a:extLst>
          </p:cNvPr>
          <p:cNvSpPr>
            <a:spLocks noGrp="1"/>
          </p:cNvSpPr>
          <p:nvPr>
            <p:ph type="dt" sz="half" idx="10"/>
          </p:nvPr>
        </p:nvSpPr>
        <p:spPr/>
        <p:txBody>
          <a:bodyPr/>
          <a:lstStyle/>
          <a:p>
            <a:fld id="{C1AD47B8-D275-4BB1-91EE-1F107A934282}" type="datetimeFigureOut">
              <a:rPr lang="en-US" smtClean="0"/>
              <a:t>2/27/2025</a:t>
            </a:fld>
            <a:endParaRPr lang="en-US"/>
          </a:p>
        </p:txBody>
      </p:sp>
      <p:sp>
        <p:nvSpPr>
          <p:cNvPr id="6" name="Footer Placeholder 5">
            <a:extLst>
              <a:ext uri="{FF2B5EF4-FFF2-40B4-BE49-F238E27FC236}">
                <a16:creationId xmlns:a16="http://schemas.microsoft.com/office/drawing/2014/main" id="{22DF1953-DA70-D3E3-158E-0839566C2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3C462-16BA-3C16-0679-11BDC394419B}"/>
              </a:ext>
            </a:extLst>
          </p:cNvPr>
          <p:cNvSpPr>
            <a:spLocks noGrp="1"/>
          </p:cNvSpPr>
          <p:nvPr>
            <p:ph type="sldNum" sz="quarter" idx="12"/>
          </p:nvPr>
        </p:nvSpPr>
        <p:spPr/>
        <p:txBody>
          <a:bodyPr/>
          <a:lstStyle/>
          <a:p>
            <a:fld id="{961478E6-362C-4CA6-8FBA-E0338E8918EB}" type="slidenum">
              <a:rPr lang="en-US" smtClean="0"/>
              <a:t>‹#›</a:t>
            </a:fld>
            <a:endParaRPr lang="en-US"/>
          </a:p>
        </p:txBody>
      </p:sp>
    </p:spTree>
    <p:extLst>
      <p:ext uri="{BB962C8B-B14F-4D97-AF65-F5344CB8AC3E}">
        <p14:creationId xmlns:p14="http://schemas.microsoft.com/office/powerpoint/2010/main" val="4142562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3E21D-0853-F1C7-45CD-AFB0141F1E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71D683-A40C-33A4-0AD1-E1794C317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BD35AE-9147-CFF0-41AD-305C1FFD0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3B6C45-A467-9B82-2DFE-BF405A19CDCE}"/>
              </a:ext>
            </a:extLst>
          </p:cNvPr>
          <p:cNvSpPr>
            <a:spLocks noGrp="1"/>
          </p:cNvSpPr>
          <p:nvPr>
            <p:ph type="dt" sz="half" idx="10"/>
          </p:nvPr>
        </p:nvSpPr>
        <p:spPr/>
        <p:txBody>
          <a:bodyPr/>
          <a:lstStyle/>
          <a:p>
            <a:fld id="{C1AD47B8-D275-4BB1-91EE-1F107A934282}" type="datetimeFigureOut">
              <a:rPr lang="en-US" smtClean="0"/>
              <a:t>2/27/2025</a:t>
            </a:fld>
            <a:endParaRPr lang="en-US"/>
          </a:p>
        </p:txBody>
      </p:sp>
      <p:sp>
        <p:nvSpPr>
          <p:cNvPr id="6" name="Footer Placeholder 5">
            <a:extLst>
              <a:ext uri="{FF2B5EF4-FFF2-40B4-BE49-F238E27FC236}">
                <a16:creationId xmlns:a16="http://schemas.microsoft.com/office/drawing/2014/main" id="{0BF12FA4-F3A9-BCF0-6859-353D80E100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C50D28-0E79-A51C-5E8A-83F84CF7A6E2}"/>
              </a:ext>
            </a:extLst>
          </p:cNvPr>
          <p:cNvSpPr>
            <a:spLocks noGrp="1"/>
          </p:cNvSpPr>
          <p:nvPr>
            <p:ph type="sldNum" sz="quarter" idx="12"/>
          </p:nvPr>
        </p:nvSpPr>
        <p:spPr/>
        <p:txBody>
          <a:bodyPr/>
          <a:lstStyle/>
          <a:p>
            <a:fld id="{961478E6-362C-4CA6-8FBA-E0338E8918EB}" type="slidenum">
              <a:rPr lang="en-US" smtClean="0"/>
              <a:t>‹#›</a:t>
            </a:fld>
            <a:endParaRPr lang="en-US"/>
          </a:p>
        </p:txBody>
      </p:sp>
    </p:spTree>
    <p:extLst>
      <p:ext uri="{BB962C8B-B14F-4D97-AF65-F5344CB8AC3E}">
        <p14:creationId xmlns:p14="http://schemas.microsoft.com/office/powerpoint/2010/main" val="186034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3CB2A-3224-084E-9C40-210999C99C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1F3CEF-7C10-C9C1-BE5B-A0BBC78613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767CFF-9B6D-0217-14E0-02F64EB024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AD47B8-D275-4BB1-91EE-1F107A934282}" type="datetimeFigureOut">
              <a:rPr lang="en-US" smtClean="0"/>
              <a:t>2/27/2025</a:t>
            </a:fld>
            <a:endParaRPr lang="en-US"/>
          </a:p>
        </p:txBody>
      </p:sp>
      <p:sp>
        <p:nvSpPr>
          <p:cNvPr id="5" name="Footer Placeholder 4">
            <a:extLst>
              <a:ext uri="{FF2B5EF4-FFF2-40B4-BE49-F238E27FC236}">
                <a16:creationId xmlns:a16="http://schemas.microsoft.com/office/drawing/2014/main" id="{29D1582E-9D2E-2359-3620-2A9D37528F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73E6201-6E97-AFB3-729F-F0871B3688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1478E6-362C-4CA6-8FBA-E0338E8918EB}" type="slidenum">
              <a:rPr lang="en-US" smtClean="0"/>
              <a:t>‹#›</a:t>
            </a:fld>
            <a:endParaRPr lang="en-US"/>
          </a:p>
        </p:txBody>
      </p:sp>
    </p:spTree>
    <p:extLst>
      <p:ext uri="{BB962C8B-B14F-4D97-AF65-F5344CB8AC3E}">
        <p14:creationId xmlns:p14="http://schemas.microsoft.com/office/powerpoint/2010/main" val="1729334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5D21-D4E2-1923-CFD6-9E8D994B22FC}"/>
              </a:ext>
            </a:extLst>
          </p:cNvPr>
          <p:cNvSpPr>
            <a:spLocks noGrp="1"/>
          </p:cNvSpPr>
          <p:nvPr>
            <p:ph type="ctrTitle"/>
          </p:nvPr>
        </p:nvSpPr>
        <p:spPr/>
        <p:txBody>
          <a:bodyPr>
            <a:normAutofit fontScale="90000"/>
          </a:bodyPr>
          <a:lstStyle/>
          <a:p>
            <a:r>
              <a:rPr lang="en-US" dirty="0"/>
              <a:t>Students Performance Analysis</a:t>
            </a:r>
            <a:br>
              <a:rPr lang="en-US" dirty="0"/>
            </a:br>
            <a:endParaRPr lang="en-US" dirty="0"/>
          </a:p>
        </p:txBody>
      </p:sp>
      <p:sp>
        <p:nvSpPr>
          <p:cNvPr id="3" name="Subtitle 2">
            <a:extLst>
              <a:ext uri="{FF2B5EF4-FFF2-40B4-BE49-F238E27FC236}">
                <a16:creationId xmlns:a16="http://schemas.microsoft.com/office/drawing/2014/main" id="{942D41DC-721C-9B32-B8B3-1CB16A3C0973}"/>
              </a:ext>
            </a:extLst>
          </p:cNvPr>
          <p:cNvSpPr>
            <a:spLocks noGrp="1"/>
          </p:cNvSpPr>
          <p:nvPr>
            <p:ph type="subTitle" idx="1"/>
          </p:nvPr>
        </p:nvSpPr>
        <p:spPr/>
        <p:txBody>
          <a:bodyPr/>
          <a:lstStyle/>
          <a:p>
            <a:r>
              <a:rPr lang="en-US" b="0" i="0" dirty="0">
                <a:effectLst/>
                <a:latin typeface="Inter"/>
              </a:rPr>
              <a:t>Insights and Trends from the Students Grading Dataset</a:t>
            </a:r>
            <a:endParaRPr lang="en-US" dirty="0"/>
          </a:p>
        </p:txBody>
      </p:sp>
    </p:spTree>
    <p:extLst>
      <p:ext uri="{BB962C8B-B14F-4D97-AF65-F5344CB8AC3E}">
        <p14:creationId xmlns:p14="http://schemas.microsoft.com/office/powerpoint/2010/main" val="539113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215BB-E560-F3CC-CA6B-4E9C9640E5C4}"/>
              </a:ext>
            </a:extLst>
          </p:cNvPr>
          <p:cNvSpPr>
            <a:spLocks noGrp="1"/>
          </p:cNvSpPr>
          <p:nvPr>
            <p:ph type="title"/>
          </p:nvPr>
        </p:nvSpPr>
        <p:spPr/>
        <p:txBody>
          <a:bodyPr/>
          <a:lstStyle/>
          <a:p>
            <a:r>
              <a:rPr lang="en-US" b="1" dirty="0"/>
              <a:t>Final Score</a:t>
            </a:r>
          </a:p>
        </p:txBody>
      </p:sp>
      <p:sp>
        <p:nvSpPr>
          <p:cNvPr id="3" name="Content Placeholder 2">
            <a:extLst>
              <a:ext uri="{FF2B5EF4-FFF2-40B4-BE49-F238E27FC236}">
                <a16:creationId xmlns:a16="http://schemas.microsoft.com/office/drawing/2014/main" id="{D771DC8A-11CC-DBED-FBE2-992648A8A3CE}"/>
              </a:ext>
            </a:extLst>
          </p:cNvPr>
          <p:cNvSpPr>
            <a:spLocks noGrp="1"/>
          </p:cNvSpPr>
          <p:nvPr>
            <p:ph idx="1"/>
          </p:nvPr>
        </p:nvSpPr>
        <p:spPr>
          <a:xfrm>
            <a:off x="838200" y="1825625"/>
            <a:ext cx="3596148" cy="4351338"/>
          </a:xfrm>
        </p:spPr>
        <p:txBody>
          <a:bodyPr>
            <a:normAutofit/>
          </a:bodyPr>
          <a:lstStyle/>
          <a:p>
            <a:r>
              <a:rPr lang="en-US" sz="3600" dirty="0"/>
              <a:t>there are 850 student failed and 865 got from 50:60 that </a:t>
            </a:r>
            <a:r>
              <a:rPr lang="en-US" sz="3600" dirty="0" err="1"/>
              <a:t>mens</a:t>
            </a:r>
            <a:r>
              <a:rPr lang="en-US" sz="3600" dirty="0"/>
              <a:t> the final exam was </a:t>
            </a:r>
            <a:r>
              <a:rPr lang="en-US" sz="3600" dirty="0" err="1"/>
              <a:t>diffecult</a:t>
            </a:r>
            <a:endParaRPr lang="en-US" sz="3600" dirty="0"/>
          </a:p>
        </p:txBody>
      </p:sp>
      <p:pic>
        <p:nvPicPr>
          <p:cNvPr id="5" name="Picture 4" descr="A pie chart with numbers and a red circle&#10;&#10;AI-generated content may be incorrect.">
            <a:extLst>
              <a:ext uri="{FF2B5EF4-FFF2-40B4-BE49-F238E27FC236}">
                <a16:creationId xmlns:a16="http://schemas.microsoft.com/office/drawing/2014/main" id="{6B2F8DBB-9417-0047-36BF-55CF43965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194" y="1027906"/>
            <a:ext cx="5122606" cy="4955435"/>
          </a:xfrm>
          <a:prstGeom prst="rect">
            <a:avLst/>
          </a:prstGeom>
        </p:spPr>
      </p:pic>
    </p:spTree>
    <p:extLst>
      <p:ext uri="{BB962C8B-B14F-4D97-AF65-F5344CB8AC3E}">
        <p14:creationId xmlns:p14="http://schemas.microsoft.com/office/powerpoint/2010/main" val="852289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A4C1-F78F-76D4-C77D-14601E2AA41F}"/>
              </a:ext>
            </a:extLst>
          </p:cNvPr>
          <p:cNvSpPr>
            <a:spLocks noGrp="1"/>
          </p:cNvSpPr>
          <p:nvPr>
            <p:ph type="title"/>
          </p:nvPr>
        </p:nvSpPr>
        <p:spPr/>
        <p:txBody>
          <a:bodyPr/>
          <a:lstStyle/>
          <a:p>
            <a:r>
              <a:rPr lang="en-US" b="1" dirty="0"/>
              <a:t>Assignments</a:t>
            </a:r>
          </a:p>
        </p:txBody>
      </p:sp>
      <p:sp>
        <p:nvSpPr>
          <p:cNvPr id="3" name="Content Placeholder 2">
            <a:extLst>
              <a:ext uri="{FF2B5EF4-FFF2-40B4-BE49-F238E27FC236}">
                <a16:creationId xmlns:a16="http://schemas.microsoft.com/office/drawing/2014/main" id="{2ECF9C1A-B2C0-5DA8-F173-BB198DA9C11C}"/>
              </a:ext>
            </a:extLst>
          </p:cNvPr>
          <p:cNvSpPr>
            <a:spLocks noGrp="1"/>
          </p:cNvSpPr>
          <p:nvPr>
            <p:ph idx="1"/>
          </p:nvPr>
        </p:nvSpPr>
        <p:spPr>
          <a:xfrm>
            <a:off x="838200" y="1825625"/>
            <a:ext cx="4894006" cy="4351338"/>
          </a:xfrm>
        </p:spPr>
        <p:txBody>
          <a:bodyPr>
            <a:normAutofit/>
          </a:bodyPr>
          <a:lstStyle/>
          <a:p>
            <a:r>
              <a:rPr lang="en-US" sz="3600" dirty="0"/>
              <a:t>there are no </a:t>
            </a:r>
            <a:r>
              <a:rPr lang="en-US" sz="3600" dirty="0" err="1"/>
              <a:t>failers</a:t>
            </a:r>
            <a:r>
              <a:rPr lang="en-US" sz="3600" dirty="0"/>
              <a:t> and from the percentages that shows the assignments were easy</a:t>
            </a:r>
          </a:p>
        </p:txBody>
      </p:sp>
      <p:pic>
        <p:nvPicPr>
          <p:cNvPr id="5" name="Picture 4" descr="A pie chart with numbers and a diagram&#10;&#10;AI-generated content may be incorrect.">
            <a:extLst>
              <a:ext uri="{FF2B5EF4-FFF2-40B4-BE49-F238E27FC236}">
                <a16:creationId xmlns:a16="http://schemas.microsoft.com/office/drawing/2014/main" id="{B6A760B9-EBED-0968-3F69-FA9C7280F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3884" y="365125"/>
            <a:ext cx="5860026" cy="5317920"/>
          </a:xfrm>
          <a:prstGeom prst="rect">
            <a:avLst/>
          </a:prstGeom>
        </p:spPr>
      </p:pic>
    </p:spTree>
    <p:extLst>
      <p:ext uri="{BB962C8B-B14F-4D97-AF65-F5344CB8AC3E}">
        <p14:creationId xmlns:p14="http://schemas.microsoft.com/office/powerpoint/2010/main" val="1781641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EFC0-7DDB-B161-9E06-F6E10B96AD85}"/>
              </a:ext>
            </a:extLst>
          </p:cNvPr>
          <p:cNvSpPr>
            <a:spLocks noGrp="1"/>
          </p:cNvSpPr>
          <p:nvPr>
            <p:ph type="title"/>
          </p:nvPr>
        </p:nvSpPr>
        <p:spPr/>
        <p:txBody>
          <a:bodyPr/>
          <a:lstStyle/>
          <a:p>
            <a:r>
              <a:rPr lang="en-US" b="1" dirty="0"/>
              <a:t>Quizzes</a:t>
            </a:r>
          </a:p>
        </p:txBody>
      </p:sp>
      <p:sp>
        <p:nvSpPr>
          <p:cNvPr id="3" name="Content Placeholder 2">
            <a:extLst>
              <a:ext uri="{FF2B5EF4-FFF2-40B4-BE49-F238E27FC236}">
                <a16:creationId xmlns:a16="http://schemas.microsoft.com/office/drawing/2014/main" id="{E477B247-1D91-EA58-EBAD-48885D0160EB}"/>
              </a:ext>
            </a:extLst>
          </p:cNvPr>
          <p:cNvSpPr>
            <a:spLocks noGrp="1"/>
          </p:cNvSpPr>
          <p:nvPr>
            <p:ph idx="1"/>
          </p:nvPr>
        </p:nvSpPr>
        <p:spPr>
          <a:xfrm>
            <a:off x="838200" y="1825625"/>
            <a:ext cx="4687529" cy="4351338"/>
          </a:xfrm>
        </p:spPr>
        <p:txBody>
          <a:bodyPr>
            <a:normAutofit/>
          </a:bodyPr>
          <a:lstStyle/>
          <a:p>
            <a:r>
              <a:rPr lang="en-US" sz="3600" dirty="0"/>
              <a:t>no </a:t>
            </a:r>
            <a:r>
              <a:rPr lang="en-US" sz="3600" dirty="0" err="1"/>
              <a:t>failers</a:t>
            </a:r>
            <a:r>
              <a:rPr lang="en-US" sz="3600" dirty="0"/>
              <a:t> and 999 students got from 50:60 and 1000 got A+ the </a:t>
            </a:r>
            <a:r>
              <a:rPr lang="en-US" sz="3600" dirty="0" err="1"/>
              <a:t>quizes</a:t>
            </a:r>
            <a:r>
              <a:rPr lang="en-US" sz="3600" dirty="0"/>
              <a:t> were </a:t>
            </a:r>
            <a:r>
              <a:rPr lang="en-US" sz="3600" dirty="0" err="1"/>
              <a:t>moderat</a:t>
            </a:r>
            <a:endParaRPr lang="en-US" sz="3600" dirty="0"/>
          </a:p>
        </p:txBody>
      </p:sp>
      <p:pic>
        <p:nvPicPr>
          <p:cNvPr id="5" name="Picture 4" descr="A pie chart with different colored circles with Crust in the background&#10;&#10;AI-generated content may be incorrect.">
            <a:extLst>
              <a:ext uri="{FF2B5EF4-FFF2-40B4-BE49-F238E27FC236}">
                <a16:creationId xmlns:a16="http://schemas.microsoft.com/office/drawing/2014/main" id="{B0CDA622-B6AB-940A-74FE-5B2F6E8D4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2216" y="975046"/>
            <a:ext cx="5387836" cy="5042296"/>
          </a:xfrm>
          <a:prstGeom prst="rect">
            <a:avLst/>
          </a:prstGeom>
        </p:spPr>
      </p:pic>
    </p:spTree>
    <p:extLst>
      <p:ext uri="{BB962C8B-B14F-4D97-AF65-F5344CB8AC3E}">
        <p14:creationId xmlns:p14="http://schemas.microsoft.com/office/powerpoint/2010/main" val="3795445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861B-619E-9565-6386-3CE142FB45AC}"/>
              </a:ext>
            </a:extLst>
          </p:cNvPr>
          <p:cNvSpPr>
            <a:spLocks noGrp="1"/>
          </p:cNvSpPr>
          <p:nvPr>
            <p:ph type="title"/>
          </p:nvPr>
        </p:nvSpPr>
        <p:spPr/>
        <p:txBody>
          <a:bodyPr/>
          <a:lstStyle/>
          <a:p>
            <a:r>
              <a:rPr lang="en-US" b="1" dirty="0"/>
              <a:t>Participation</a:t>
            </a:r>
          </a:p>
        </p:txBody>
      </p:sp>
      <p:sp>
        <p:nvSpPr>
          <p:cNvPr id="3" name="Content Placeholder 2">
            <a:extLst>
              <a:ext uri="{FF2B5EF4-FFF2-40B4-BE49-F238E27FC236}">
                <a16:creationId xmlns:a16="http://schemas.microsoft.com/office/drawing/2014/main" id="{2E120E29-F223-0E37-B7AC-6F8FD1F022A2}"/>
              </a:ext>
            </a:extLst>
          </p:cNvPr>
          <p:cNvSpPr>
            <a:spLocks noGrp="1"/>
          </p:cNvSpPr>
          <p:nvPr>
            <p:ph idx="1"/>
          </p:nvPr>
        </p:nvSpPr>
        <p:spPr>
          <a:xfrm>
            <a:off x="838200" y="1825625"/>
            <a:ext cx="3910781" cy="4351338"/>
          </a:xfrm>
        </p:spPr>
        <p:txBody>
          <a:bodyPr>
            <a:normAutofit/>
          </a:bodyPr>
          <a:lstStyle/>
          <a:p>
            <a:r>
              <a:rPr lang="en-US" sz="3600" dirty="0"/>
              <a:t>2750 student got less than the half degrees on the participation that would mean the lectures board and not interactive</a:t>
            </a:r>
          </a:p>
        </p:txBody>
      </p:sp>
      <p:pic>
        <p:nvPicPr>
          <p:cNvPr id="5" name="Picture 4" descr="A pie chart with numbers and a red circle&#10;&#10;AI-generated content may be incorrect.">
            <a:extLst>
              <a:ext uri="{FF2B5EF4-FFF2-40B4-BE49-F238E27FC236}">
                <a16:creationId xmlns:a16="http://schemas.microsoft.com/office/drawing/2014/main" id="{40F27A2C-991F-458B-6C52-E21B815BB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128" y="758805"/>
            <a:ext cx="6070097" cy="5464405"/>
          </a:xfrm>
          <a:prstGeom prst="rect">
            <a:avLst/>
          </a:prstGeom>
        </p:spPr>
      </p:pic>
    </p:spTree>
    <p:extLst>
      <p:ext uri="{BB962C8B-B14F-4D97-AF65-F5344CB8AC3E}">
        <p14:creationId xmlns:p14="http://schemas.microsoft.com/office/powerpoint/2010/main" val="1660803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C3D5-929F-B0B7-CE99-AC941C2B467A}"/>
              </a:ext>
            </a:extLst>
          </p:cNvPr>
          <p:cNvSpPr>
            <a:spLocks noGrp="1"/>
          </p:cNvSpPr>
          <p:nvPr>
            <p:ph type="title"/>
          </p:nvPr>
        </p:nvSpPr>
        <p:spPr/>
        <p:txBody>
          <a:bodyPr/>
          <a:lstStyle/>
          <a:p>
            <a:r>
              <a:rPr lang="en-US" b="1" dirty="0"/>
              <a:t>Total Score </a:t>
            </a:r>
          </a:p>
        </p:txBody>
      </p:sp>
      <p:sp>
        <p:nvSpPr>
          <p:cNvPr id="3" name="Content Placeholder 2">
            <a:extLst>
              <a:ext uri="{FF2B5EF4-FFF2-40B4-BE49-F238E27FC236}">
                <a16:creationId xmlns:a16="http://schemas.microsoft.com/office/drawing/2014/main" id="{18F115D9-A5EF-D6CB-09D7-FD4F004D2232}"/>
              </a:ext>
            </a:extLst>
          </p:cNvPr>
          <p:cNvSpPr>
            <a:spLocks noGrp="1"/>
          </p:cNvSpPr>
          <p:nvPr>
            <p:ph idx="1"/>
          </p:nvPr>
        </p:nvSpPr>
        <p:spPr>
          <a:xfrm>
            <a:off x="838200" y="1825625"/>
            <a:ext cx="5326626" cy="4351338"/>
          </a:xfrm>
        </p:spPr>
        <p:txBody>
          <a:bodyPr>
            <a:normAutofit/>
          </a:bodyPr>
          <a:lstStyle/>
          <a:p>
            <a:r>
              <a:rPr lang="en-US" sz="3600" dirty="0"/>
              <a:t>no </a:t>
            </a:r>
            <a:r>
              <a:rPr lang="en-US" sz="3600" dirty="0" err="1"/>
              <a:t>failers</a:t>
            </a:r>
            <a:r>
              <a:rPr lang="en-US" sz="3600" dirty="0"/>
              <a:t> 3020 students got grades from 70:100 the overall is good grades</a:t>
            </a:r>
          </a:p>
        </p:txBody>
      </p:sp>
      <p:pic>
        <p:nvPicPr>
          <p:cNvPr id="5" name="Picture 4" descr="A pie chart with different colored circles&#10;&#10;AI-generated content may be incorrect.">
            <a:extLst>
              <a:ext uri="{FF2B5EF4-FFF2-40B4-BE49-F238E27FC236}">
                <a16:creationId xmlns:a16="http://schemas.microsoft.com/office/drawing/2014/main" id="{A48AE31C-BEB9-6D92-81A3-624B594FB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7561" y="707923"/>
            <a:ext cx="5047275" cy="5059466"/>
          </a:xfrm>
          <a:prstGeom prst="rect">
            <a:avLst/>
          </a:prstGeom>
        </p:spPr>
      </p:pic>
    </p:spTree>
    <p:extLst>
      <p:ext uri="{BB962C8B-B14F-4D97-AF65-F5344CB8AC3E}">
        <p14:creationId xmlns:p14="http://schemas.microsoft.com/office/powerpoint/2010/main" val="2691359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E555-D570-B1D0-336C-8D6E5A777AE0}"/>
              </a:ext>
            </a:extLst>
          </p:cNvPr>
          <p:cNvSpPr>
            <a:spLocks noGrp="1"/>
          </p:cNvSpPr>
          <p:nvPr>
            <p:ph type="title"/>
          </p:nvPr>
        </p:nvSpPr>
        <p:spPr/>
        <p:txBody>
          <a:bodyPr/>
          <a:lstStyle/>
          <a:p>
            <a:r>
              <a:rPr lang="en-US" b="1" dirty="0"/>
              <a:t>Total Scores by Study Hours per Week</a:t>
            </a:r>
          </a:p>
        </p:txBody>
      </p:sp>
      <p:sp>
        <p:nvSpPr>
          <p:cNvPr id="3" name="Content Placeholder 2">
            <a:extLst>
              <a:ext uri="{FF2B5EF4-FFF2-40B4-BE49-F238E27FC236}">
                <a16:creationId xmlns:a16="http://schemas.microsoft.com/office/drawing/2014/main" id="{BC139674-49FE-AE0F-0D00-D6885C571C90}"/>
              </a:ext>
            </a:extLst>
          </p:cNvPr>
          <p:cNvSpPr>
            <a:spLocks noGrp="1"/>
          </p:cNvSpPr>
          <p:nvPr>
            <p:ph idx="1"/>
          </p:nvPr>
        </p:nvSpPr>
        <p:spPr>
          <a:xfrm>
            <a:off x="838200" y="1825625"/>
            <a:ext cx="4304071" cy="4351338"/>
          </a:xfrm>
        </p:spPr>
        <p:txBody>
          <a:bodyPr>
            <a:normAutofit/>
          </a:bodyPr>
          <a:lstStyle/>
          <a:p>
            <a:r>
              <a:rPr lang="en-US" sz="3600" dirty="0"/>
              <a:t>there is no relation between </a:t>
            </a:r>
            <a:r>
              <a:rPr lang="en-US" sz="3600" dirty="0" err="1"/>
              <a:t>Study_Hours_per_Week</a:t>
            </a:r>
            <a:r>
              <a:rPr lang="en-US" sz="3600" dirty="0"/>
              <a:t> and the grades data says that</a:t>
            </a:r>
          </a:p>
        </p:txBody>
      </p:sp>
      <p:pic>
        <p:nvPicPr>
          <p:cNvPr id="5" name="Picture 4" descr="A graph with a line and a blue line&#10;&#10;AI-generated content may be incorrect.">
            <a:extLst>
              <a:ext uri="{FF2B5EF4-FFF2-40B4-BE49-F238E27FC236}">
                <a16:creationId xmlns:a16="http://schemas.microsoft.com/office/drawing/2014/main" id="{F8D73ADF-D9F8-D4E3-BB84-3F2DB1C4A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1357" y="1505176"/>
            <a:ext cx="6433159" cy="4351338"/>
          </a:xfrm>
          <a:prstGeom prst="rect">
            <a:avLst/>
          </a:prstGeom>
        </p:spPr>
      </p:pic>
    </p:spTree>
    <p:extLst>
      <p:ext uri="{BB962C8B-B14F-4D97-AF65-F5344CB8AC3E}">
        <p14:creationId xmlns:p14="http://schemas.microsoft.com/office/powerpoint/2010/main" val="2333151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C6C3-3FAC-4185-010E-5246B30DF54A}"/>
              </a:ext>
            </a:extLst>
          </p:cNvPr>
          <p:cNvSpPr>
            <a:spLocks noGrp="1"/>
          </p:cNvSpPr>
          <p:nvPr>
            <p:ph type="title"/>
          </p:nvPr>
        </p:nvSpPr>
        <p:spPr/>
        <p:txBody>
          <a:bodyPr/>
          <a:lstStyle/>
          <a:p>
            <a:r>
              <a:rPr lang="en-US" b="1" dirty="0"/>
              <a:t>Extracurricular Activities</a:t>
            </a:r>
          </a:p>
        </p:txBody>
      </p:sp>
      <p:pic>
        <p:nvPicPr>
          <p:cNvPr id="5" name="Content Placeholder 4" descr="A pie chart with text&#10;&#10;AI-generated content may be incorrect.">
            <a:extLst>
              <a:ext uri="{FF2B5EF4-FFF2-40B4-BE49-F238E27FC236}">
                <a16:creationId xmlns:a16="http://schemas.microsoft.com/office/drawing/2014/main" id="{2431D803-B51E-F102-1E5E-0CB72FE98E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3871" y="1592826"/>
            <a:ext cx="7600335" cy="5034115"/>
          </a:xfrm>
        </p:spPr>
      </p:pic>
    </p:spTree>
    <p:extLst>
      <p:ext uri="{BB962C8B-B14F-4D97-AF65-F5344CB8AC3E}">
        <p14:creationId xmlns:p14="http://schemas.microsoft.com/office/powerpoint/2010/main" val="1559410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ED74-9777-1E19-D8D0-D582CF9FB9BB}"/>
              </a:ext>
            </a:extLst>
          </p:cNvPr>
          <p:cNvSpPr>
            <a:spLocks noGrp="1"/>
          </p:cNvSpPr>
          <p:nvPr>
            <p:ph type="title"/>
          </p:nvPr>
        </p:nvSpPr>
        <p:spPr/>
        <p:txBody>
          <a:bodyPr/>
          <a:lstStyle/>
          <a:p>
            <a:r>
              <a:rPr lang="en-US" b="1" dirty="0"/>
              <a:t>Internet Access at Home</a:t>
            </a:r>
          </a:p>
        </p:txBody>
      </p:sp>
      <p:pic>
        <p:nvPicPr>
          <p:cNvPr id="5" name="Content Placeholder 4" descr="A blue circle with a triangle and a number of percentages&#10;&#10;AI-generated content may be incorrect.">
            <a:extLst>
              <a:ext uri="{FF2B5EF4-FFF2-40B4-BE49-F238E27FC236}">
                <a16:creationId xmlns:a16="http://schemas.microsoft.com/office/drawing/2014/main" id="{D1B0C3C8-875D-E5E7-5B26-5FC8183F5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7699" y="1445341"/>
            <a:ext cx="6714159" cy="5230761"/>
          </a:xfrm>
        </p:spPr>
      </p:pic>
    </p:spTree>
    <p:extLst>
      <p:ext uri="{BB962C8B-B14F-4D97-AF65-F5344CB8AC3E}">
        <p14:creationId xmlns:p14="http://schemas.microsoft.com/office/powerpoint/2010/main" val="1497958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ABBA-7821-A1F1-4420-0975B6922A58}"/>
              </a:ext>
            </a:extLst>
          </p:cNvPr>
          <p:cNvSpPr>
            <a:spLocks noGrp="1"/>
          </p:cNvSpPr>
          <p:nvPr>
            <p:ph type="title"/>
          </p:nvPr>
        </p:nvSpPr>
        <p:spPr/>
        <p:txBody>
          <a:bodyPr/>
          <a:lstStyle/>
          <a:p>
            <a:r>
              <a:rPr lang="en-US" b="1" dirty="0"/>
              <a:t>Parent Education Levels</a:t>
            </a:r>
          </a:p>
        </p:txBody>
      </p:sp>
      <p:pic>
        <p:nvPicPr>
          <p:cNvPr id="5" name="Content Placeholder 4" descr="A pie chart with numbers and text&#10;&#10;AI-generated content may be incorrect.">
            <a:extLst>
              <a:ext uri="{FF2B5EF4-FFF2-40B4-BE49-F238E27FC236}">
                <a16:creationId xmlns:a16="http://schemas.microsoft.com/office/drawing/2014/main" id="{4AAFFE9A-A805-98CD-74A7-D8B17D3FD6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984" y="2015420"/>
            <a:ext cx="7561552" cy="4359468"/>
          </a:xfrm>
        </p:spPr>
      </p:pic>
    </p:spTree>
    <p:extLst>
      <p:ext uri="{BB962C8B-B14F-4D97-AF65-F5344CB8AC3E}">
        <p14:creationId xmlns:p14="http://schemas.microsoft.com/office/powerpoint/2010/main" val="1085507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2577-D609-BFE2-C328-530FB99F5AA5}"/>
              </a:ext>
            </a:extLst>
          </p:cNvPr>
          <p:cNvSpPr>
            <a:spLocks noGrp="1"/>
          </p:cNvSpPr>
          <p:nvPr>
            <p:ph type="title"/>
          </p:nvPr>
        </p:nvSpPr>
        <p:spPr/>
        <p:txBody>
          <a:bodyPr/>
          <a:lstStyle/>
          <a:p>
            <a:r>
              <a:rPr lang="en-US" b="1"/>
              <a:t>Family Income Levels</a:t>
            </a:r>
            <a:endParaRPr lang="en-US" b="1" dirty="0"/>
          </a:p>
        </p:txBody>
      </p:sp>
      <p:pic>
        <p:nvPicPr>
          <p:cNvPr id="5" name="Content Placeholder 4">
            <a:extLst>
              <a:ext uri="{FF2B5EF4-FFF2-40B4-BE49-F238E27FC236}">
                <a16:creationId xmlns:a16="http://schemas.microsoft.com/office/drawing/2014/main" id="{019D71D1-2B90-E952-087B-5127637DB2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6090" y="1690689"/>
            <a:ext cx="6943681" cy="5034576"/>
          </a:xfrm>
        </p:spPr>
      </p:pic>
    </p:spTree>
    <p:extLst>
      <p:ext uri="{BB962C8B-B14F-4D97-AF65-F5344CB8AC3E}">
        <p14:creationId xmlns:p14="http://schemas.microsoft.com/office/powerpoint/2010/main" val="3656884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739D-9289-D3D2-7465-9BB95899B0CC}"/>
              </a:ext>
            </a:extLst>
          </p:cNvPr>
          <p:cNvSpPr>
            <a:spLocks noGrp="1"/>
          </p:cNvSpPr>
          <p:nvPr>
            <p:ph type="title"/>
          </p:nvPr>
        </p:nvSpPr>
        <p:spPr/>
        <p:txBody>
          <a:bodyPr>
            <a:normAutofit/>
          </a:bodyPr>
          <a:lstStyle/>
          <a:p>
            <a:endParaRPr lang="en-US" dirty="0"/>
          </a:p>
        </p:txBody>
      </p:sp>
      <p:sp>
        <p:nvSpPr>
          <p:cNvPr id="3" name="Content Placeholder 2">
            <a:extLst>
              <a:ext uri="{FF2B5EF4-FFF2-40B4-BE49-F238E27FC236}">
                <a16:creationId xmlns:a16="http://schemas.microsoft.com/office/drawing/2014/main" id="{F2E7E161-3979-AA55-0967-C0EDA72EE997}"/>
              </a:ext>
            </a:extLst>
          </p:cNvPr>
          <p:cNvSpPr>
            <a:spLocks noGrp="1"/>
          </p:cNvSpPr>
          <p:nvPr>
            <p:ph idx="1"/>
          </p:nvPr>
        </p:nvSpPr>
        <p:spPr/>
        <p:txBody>
          <a:bodyPr/>
          <a:lstStyle/>
          <a:p>
            <a:r>
              <a:rPr lang="en-US" sz="3600" b="1" i="0" dirty="0">
                <a:effectLst/>
                <a:latin typeface="Inter"/>
              </a:rPr>
              <a:t>Objective:</a:t>
            </a:r>
            <a:r>
              <a:rPr lang="en-US" sz="3600" b="0" i="0" dirty="0">
                <a:effectLst/>
                <a:latin typeface="Inter"/>
              </a:rPr>
              <a:t> Analyze student performance data to uncover insights and improve academic outcomes.</a:t>
            </a:r>
            <a:br>
              <a:rPr lang="en-US" sz="3600" b="0" i="0" dirty="0">
                <a:effectLst/>
                <a:latin typeface="Inter"/>
              </a:rPr>
            </a:br>
            <a:r>
              <a:rPr lang="en-US" sz="3600" b="1" i="0" dirty="0">
                <a:effectLst/>
                <a:latin typeface="Inter"/>
              </a:rPr>
              <a:t>Dataset Overview:</a:t>
            </a:r>
            <a:r>
              <a:rPr lang="en-US" sz="3600" b="0" i="0" dirty="0">
                <a:effectLst/>
                <a:latin typeface="Inter"/>
              </a:rPr>
              <a:t> Contains information on demographics, academic performance, study habits, and external factors.</a:t>
            </a:r>
            <a:br>
              <a:rPr lang="en-US" sz="3600" b="0" i="0" dirty="0">
                <a:effectLst/>
                <a:latin typeface="Inter"/>
              </a:rPr>
            </a:br>
            <a:r>
              <a:rPr lang="en-US" sz="3600" b="1" i="0" dirty="0">
                <a:effectLst/>
                <a:latin typeface="Inter"/>
              </a:rPr>
              <a:t>Key Columns:</a:t>
            </a:r>
            <a:r>
              <a:rPr lang="en-US" sz="3600" b="0" i="0" dirty="0">
                <a:effectLst/>
                <a:latin typeface="Inter"/>
              </a:rPr>
              <a:t> Gender, Age, Department, Attendance, </a:t>
            </a:r>
            <a:r>
              <a:rPr lang="en-US" sz="3600" b="0" i="0" dirty="0" err="1">
                <a:effectLst/>
                <a:latin typeface="Inter"/>
              </a:rPr>
              <a:t>Midterm_Score</a:t>
            </a:r>
            <a:r>
              <a:rPr lang="en-US" sz="3600" b="0" i="0" dirty="0">
                <a:effectLst/>
                <a:latin typeface="Inter"/>
              </a:rPr>
              <a:t>, </a:t>
            </a:r>
            <a:r>
              <a:rPr lang="en-US" sz="3600" b="0" i="0" dirty="0" err="1">
                <a:effectLst/>
                <a:latin typeface="Inter"/>
              </a:rPr>
              <a:t>Final_Score</a:t>
            </a:r>
            <a:r>
              <a:rPr lang="en-US" sz="3600" b="0" i="0" dirty="0">
                <a:effectLst/>
                <a:latin typeface="Inter"/>
              </a:rPr>
              <a:t>, etc.</a:t>
            </a:r>
            <a:br>
              <a:rPr lang="en-US" b="0" i="0" dirty="0">
                <a:effectLst/>
                <a:latin typeface="Inter"/>
              </a:rPr>
            </a:br>
            <a:endParaRPr lang="en-US" dirty="0"/>
          </a:p>
        </p:txBody>
      </p:sp>
    </p:spTree>
    <p:extLst>
      <p:ext uri="{BB962C8B-B14F-4D97-AF65-F5344CB8AC3E}">
        <p14:creationId xmlns:p14="http://schemas.microsoft.com/office/powerpoint/2010/main" val="3689735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BC0A-03B3-C45C-E29A-F73114C8B2C0}"/>
              </a:ext>
            </a:extLst>
          </p:cNvPr>
          <p:cNvSpPr>
            <a:spLocks noGrp="1"/>
          </p:cNvSpPr>
          <p:nvPr>
            <p:ph type="title"/>
          </p:nvPr>
        </p:nvSpPr>
        <p:spPr/>
        <p:txBody>
          <a:bodyPr/>
          <a:lstStyle/>
          <a:p>
            <a:r>
              <a:rPr lang="en-US" b="1" dirty="0"/>
              <a:t>Stress Levels</a:t>
            </a:r>
          </a:p>
        </p:txBody>
      </p:sp>
      <p:pic>
        <p:nvPicPr>
          <p:cNvPr id="5" name="Content Placeholder 4" descr="A colorful circle with numbers and a number&#10;&#10;AI-generated content may be incorrect.">
            <a:extLst>
              <a:ext uri="{FF2B5EF4-FFF2-40B4-BE49-F238E27FC236}">
                <a16:creationId xmlns:a16="http://schemas.microsoft.com/office/drawing/2014/main" id="{8145EE0C-70D9-BC63-FED9-6ECACEC60E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5819" y="2103909"/>
            <a:ext cx="6664867" cy="4388965"/>
          </a:xfrm>
        </p:spPr>
      </p:pic>
    </p:spTree>
    <p:extLst>
      <p:ext uri="{BB962C8B-B14F-4D97-AF65-F5344CB8AC3E}">
        <p14:creationId xmlns:p14="http://schemas.microsoft.com/office/powerpoint/2010/main" val="1790067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CFA10-FDA4-C8A1-5CAA-3FB5A24F5754}"/>
              </a:ext>
            </a:extLst>
          </p:cNvPr>
          <p:cNvSpPr>
            <a:spLocks noGrp="1"/>
          </p:cNvSpPr>
          <p:nvPr>
            <p:ph type="title"/>
          </p:nvPr>
        </p:nvSpPr>
        <p:spPr/>
        <p:txBody>
          <a:bodyPr/>
          <a:lstStyle/>
          <a:p>
            <a:r>
              <a:rPr lang="en-US" b="1" dirty="0"/>
              <a:t> Sleep Hours per Night </a:t>
            </a:r>
          </a:p>
        </p:txBody>
      </p:sp>
      <p:pic>
        <p:nvPicPr>
          <p:cNvPr id="5" name="Content Placeholder 4" descr="A pie chart with numbers and a diagram with Crust in the background&#10;&#10;AI-generated content may be incorrect.">
            <a:extLst>
              <a:ext uri="{FF2B5EF4-FFF2-40B4-BE49-F238E27FC236}">
                <a16:creationId xmlns:a16="http://schemas.microsoft.com/office/drawing/2014/main" id="{F7DE5496-52A7-0E33-3563-431F9B9DE1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3650" y="1690687"/>
            <a:ext cx="7063093" cy="4802187"/>
          </a:xfrm>
        </p:spPr>
      </p:pic>
    </p:spTree>
    <p:extLst>
      <p:ext uri="{BB962C8B-B14F-4D97-AF65-F5344CB8AC3E}">
        <p14:creationId xmlns:p14="http://schemas.microsoft.com/office/powerpoint/2010/main" val="959576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BD30-46A1-448C-D69C-B88CF8B52ACF}"/>
              </a:ext>
            </a:extLst>
          </p:cNvPr>
          <p:cNvSpPr>
            <a:spLocks noGrp="1"/>
          </p:cNvSpPr>
          <p:nvPr>
            <p:ph type="title"/>
          </p:nvPr>
        </p:nvSpPr>
        <p:spPr/>
        <p:txBody>
          <a:bodyPr/>
          <a:lstStyle/>
          <a:p>
            <a:r>
              <a:rPr lang="en-US" b="1" dirty="0"/>
              <a:t> Sleep Hours per Night …..</a:t>
            </a:r>
          </a:p>
        </p:txBody>
      </p:sp>
      <p:pic>
        <p:nvPicPr>
          <p:cNvPr id="5" name="Content Placeholder 4" descr="A graph with a line and numbers&#10;&#10;AI-generated content may be incorrect.">
            <a:extLst>
              <a:ext uri="{FF2B5EF4-FFF2-40B4-BE49-F238E27FC236}">
                <a16:creationId xmlns:a16="http://schemas.microsoft.com/office/drawing/2014/main" id="{73B41FB7-4000-9FF6-D39E-C169F93A7F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1333" y="1455174"/>
            <a:ext cx="7143879" cy="5447306"/>
          </a:xfrm>
        </p:spPr>
      </p:pic>
    </p:spTree>
    <p:extLst>
      <p:ext uri="{BB962C8B-B14F-4D97-AF65-F5344CB8AC3E}">
        <p14:creationId xmlns:p14="http://schemas.microsoft.com/office/powerpoint/2010/main" val="1712536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70B0-C9A4-D089-13EB-2900ACE5200C}"/>
              </a:ext>
            </a:extLst>
          </p:cNvPr>
          <p:cNvSpPr>
            <a:spLocks noGrp="1"/>
          </p:cNvSpPr>
          <p:nvPr>
            <p:ph type="title"/>
          </p:nvPr>
        </p:nvSpPr>
        <p:spPr>
          <a:xfrm>
            <a:off x="838200" y="414286"/>
            <a:ext cx="10515600" cy="1325563"/>
          </a:xfrm>
        </p:spPr>
        <p:txBody>
          <a:bodyPr/>
          <a:lstStyle/>
          <a:p>
            <a:r>
              <a:rPr lang="en-US" b="1" dirty="0"/>
              <a:t>Correlation Heatmap</a:t>
            </a:r>
          </a:p>
        </p:txBody>
      </p:sp>
      <p:pic>
        <p:nvPicPr>
          <p:cNvPr id="5" name="Content Placeholder 4" descr="A graph with numbers and text&#10;&#10;AI-generated content may be incorrect.">
            <a:extLst>
              <a:ext uri="{FF2B5EF4-FFF2-40B4-BE49-F238E27FC236}">
                <a16:creationId xmlns:a16="http://schemas.microsoft.com/office/drawing/2014/main" id="{5B500E04-D9BB-FAEE-C69C-C3B1571FFD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658" y="1563330"/>
            <a:ext cx="11798709" cy="5294670"/>
          </a:xfrm>
        </p:spPr>
      </p:pic>
    </p:spTree>
    <p:extLst>
      <p:ext uri="{BB962C8B-B14F-4D97-AF65-F5344CB8AC3E}">
        <p14:creationId xmlns:p14="http://schemas.microsoft.com/office/powerpoint/2010/main" val="2985127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AD9C-4476-061A-8088-4BB0776D61A3}"/>
              </a:ext>
            </a:extLst>
          </p:cNvPr>
          <p:cNvSpPr>
            <a:spLocks noGrp="1"/>
          </p:cNvSpPr>
          <p:nvPr>
            <p:ph type="title"/>
          </p:nvPr>
        </p:nvSpPr>
        <p:spPr/>
        <p:txBody>
          <a:bodyPr/>
          <a:lstStyle/>
          <a:p>
            <a:r>
              <a:rPr lang="en-US" b="1" i="0" dirty="0">
                <a:effectLst/>
                <a:latin typeface="Inter"/>
              </a:rPr>
              <a:t>Summary of Findings</a:t>
            </a:r>
            <a:endParaRPr lang="en-US" dirty="0"/>
          </a:p>
        </p:txBody>
      </p:sp>
      <p:sp>
        <p:nvSpPr>
          <p:cNvPr id="3" name="Content Placeholder 2">
            <a:extLst>
              <a:ext uri="{FF2B5EF4-FFF2-40B4-BE49-F238E27FC236}">
                <a16:creationId xmlns:a16="http://schemas.microsoft.com/office/drawing/2014/main" id="{C61C69C4-2AC4-26AE-D053-E5BD7958B46A}"/>
              </a:ext>
            </a:extLst>
          </p:cNvPr>
          <p:cNvSpPr>
            <a:spLocks noGrp="1"/>
          </p:cNvSpPr>
          <p:nvPr>
            <p:ph idx="1"/>
          </p:nvPr>
        </p:nvSpPr>
        <p:spPr/>
        <p:txBody>
          <a:bodyPr/>
          <a:lstStyle/>
          <a:p>
            <a:pPr algn="l"/>
            <a:r>
              <a:rPr lang="en-US" b="1" i="0" dirty="0">
                <a:effectLst/>
                <a:latin typeface="ui-sans-serif"/>
              </a:rPr>
              <a:t>Midterm Exam:</a:t>
            </a:r>
          </a:p>
          <a:p>
            <a:pPr algn="l"/>
            <a:r>
              <a:rPr lang="en-US" b="0" i="0" dirty="0">
                <a:effectLst/>
                <a:latin typeface="ui-sans-serif"/>
              </a:rPr>
              <a:t>The midterm exam was of moderate difficulty. Some students failed, some passed with low grades, and others achieved average scores with decent percentages. Therefore, the exam was moderately difficult, leaning towards being challenging. It is recommended to reduce its difficulty and investigate the reasons why some students did not pass this exam.</a:t>
            </a:r>
          </a:p>
          <a:p>
            <a:endParaRPr lang="en-US" dirty="0"/>
          </a:p>
        </p:txBody>
      </p:sp>
    </p:spTree>
    <p:extLst>
      <p:ext uri="{BB962C8B-B14F-4D97-AF65-F5344CB8AC3E}">
        <p14:creationId xmlns:p14="http://schemas.microsoft.com/office/powerpoint/2010/main" val="1908420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9753-44BC-617D-3ABE-05491069E183}"/>
              </a:ext>
            </a:extLst>
          </p:cNvPr>
          <p:cNvSpPr>
            <a:spLocks noGrp="1"/>
          </p:cNvSpPr>
          <p:nvPr>
            <p:ph type="title"/>
          </p:nvPr>
        </p:nvSpPr>
        <p:spPr/>
        <p:txBody>
          <a:bodyPr/>
          <a:lstStyle/>
          <a:p>
            <a:r>
              <a:rPr lang="en-US" b="1" i="0" dirty="0">
                <a:effectLst/>
                <a:latin typeface="Inter"/>
              </a:rPr>
              <a:t>Summary of Findings</a:t>
            </a:r>
            <a:endParaRPr lang="en-US" dirty="0"/>
          </a:p>
        </p:txBody>
      </p:sp>
      <p:sp>
        <p:nvSpPr>
          <p:cNvPr id="3" name="Content Placeholder 2">
            <a:extLst>
              <a:ext uri="{FF2B5EF4-FFF2-40B4-BE49-F238E27FC236}">
                <a16:creationId xmlns:a16="http://schemas.microsoft.com/office/drawing/2014/main" id="{B667BE00-1171-FE64-8641-6AF017CA5415}"/>
              </a:ext>
            </a:extLst>
          </p:cNvPr>
          <p:cNvSpPr>
            <a:spLocks noGrp="1"/>
          </p:cNvSpPr>
          <p:nvPr>
            <p:ph idx="1"/>
          </p:nvPr>
        </p:nvSpPr>
        <p:spPr/>
        <p:txBody>
          <a:bodyPr/>
          <a:lstStyle/>
          <a:p>
            <a:pPr algn="l"/>
            <a:r>
              <a:rPr lang="en-US" b="1" i="0" dirty="0">
                <a:effectLst/>
                <a:latin typeface="ui-sans-serif"/>
              </a:rPr>
              <a:t>Final Exam:</a:t>
            </a:r>
          </a:p>
          <a:p>
            <a:pPr algn="l"/>
            <a:r>
              <a:rPr lang="en-US" b="0" i="0" dirty="0">
                <a:effectLst/>
                <a:latin typeface="ui-sans-serif"/>
              </a:rPr>
              <a:t>The final exam was difficult because many students did not pass it, and a significant number also did not achieve good grades.</a:t>
            </a:r>
          </a:p>
          <a:p>
            <a:pPr algn="l"/>
            <a:r>
              <a:rPr lang="en-US" b="1" i="0" dirty="0">
                <a:effectLst/>
                <a:latin typeface="ui-sans-serif"/>
              </a:rPr>
              <a:t>Assignments:</a:t>
            </a:r>
          </a:p>
          <a:p>
            <a:pPr algn="l"/>
            <a:r>
              <a:rPr lang="en-US" b="0" i="0" dirty="0">
                <a:effectLst/>
                <a:latin typeface="ui-sans-serif"/>
              </a:rPr>
              <a:t>All students passed the assignments, which either indicates that they were easy or that cheating occurred since they were unsupervised as they were completed at home.</a:t>
            </a:r>
          </a:p>
          <a:p>
            <a:endParaRPr lang="en-US" dirty="0"/>
          </a:p>
        </p:txBody>
      </p:sp>
    </p:spTree>
    <p:extLst>
      <p:ext uri="{BB962C8B-B14F-4D97-AF65-F5344CB8AC3E}">
        <p14:creationId xmlns:p14="http://schemas.microsoft.com/office/powerpoint/2010/main" val="707454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BC21-58B6-9CA1-FCC3-BEA84967168C}"/>
              </a:ext>
            </a:extLst>
          </p:cNvPr>
          <p:cNvSpPr>
            <a:spLocks noGrp="1"/>
          </p:cNvSpPr>
          <p:nvPr>
            <p:ph type="title"/>
          </p:nvPr>
        </p:nvSpPr>
        <p:spPr/>
        <p:txBody>
          <a:bodyPr/>
          <a:lstStyle/>
          <a:p>
            <a:r>
              <a:rPr lang="en-US" b="1" i="0" dirty="0">
                <a:effectLst/>
                <a:latin typeface="Inter"/>
              </a:rPr>
              <a:t>Summary of Findings</a:t>
            </a:r>
            <a:endParaRPr lang="en-US" dirty="0"/>
          </a:p>
        </p:txBody>
      </p:sp>
      <p:sp>
        <p:nvSpPr>
          <p:cNvPr id="3" name="Content Placeholder 2">
            <a:extLst>
              <a:ext uri="{FF2B5EF4-FFF2-40B4-BE49-F238E27FC236}">
                <a16:creationId xmlns:a16="http://schemas.microsoft.com/office/drawing/2014/main" id="{DCED9ACA-CF11-91E1-8826-28A77F116BA2}"/>
              </a:ext>
            </a:extLst>
          </p:cNvPr>
          <p:cNvSpPr>
            <a:spLocks noGrp="1"/>
          </p:cNvSpPr>
          <p:nvPr>
            <p:ph idx="1"/>
          </p:nvPr>
        </p:nvSpPr>
        <p:spPr/>
        <p:txBody>
          <a:bodyPr>
            <a:normAutofit lnSpcReduction="10000"/>
          </a:bodyPr>
          <a:lstStyle/>
          <a:p>
            <a:pPr algn="l"/>
            <a:r>
              <a:rPr lang="en-US" b="1" i="0" dirty="0">
                <a:effectLst/>
                <a:latin typeface="ui-sans-serif"/>
              </a:rPr>
              <a:t>Quizzes:</a:t>
            </a:r>
          </a:p>
          <a:p>
            <a:pPr algn="l"/>
            <a:r>
              <a:rPr lang="en-US" b="0" i="0" dirty="0">
                <a:effectLst/>
                <a:latin typeface="ui-sans-serif"/>
              </a:rPr>
              <a:t>All students passed the quizzes, and a large percentage scored above 70%, indicating that they were easy.</a:t>
            </a:r>
          </a:p>
          <a:p>
            <a:pPr algn="l"/>
            <a:r>
              <a:rPr lang="en-US" b="1" i="0" dirty="0">
                <a:effectLst/>
                <a:latin typeface="ui-sans-serif"/>
              </a:rPr>
              <a:t>Participation in Lectures:</a:t>
            </a:r>
          </a:p>
          <a:p>
            <a:pPr algn="l"/>
            <a:r>
              <a:rPr lang="en-US" b="0" i="0" dirty="0">
                <a:effectLst/>
                <a:latin typeface="ui-sans-serif"/>
              </a:rPr>
              <a:t>Participation in lectures was very low. We need to investigate this issue to uncover the reason. It could be due to boring lectures, students not being fully focused during the sessions, or any other factor.</a:t>
            </a:r>
          </a:p>
          <a:p>
            <a:pPr algn="l"/>
            <a:r>
              <a:rPr lang="en-US" b="1" i="0" dirty="0">
                <a:effectLst/>
                <a:latin typeface="ui-sans-serif"/>
              </a:rPr>
              <a:t>Overall:</a:t>
            </a:r>
          </a:p>
          <a:p>
            <a:pPr algn="l"/>
            <a:r>
              <a:rPr lang="en-US" b="0" i="0" dirty="0">
                <a:effectLst/>
                <a:latin typeface="ui-sans-serif"/>
              </a:rPr>
              <a:t>The students' grades follow a uniform distribution.</a:t>
            </a:r>
          </a:p>
          <a:p>
            <a:endParaRPr lang="en-US" dirty="0"/>
          </a:p>
        </p:txBody>
      </p:sp>
    </p:spTree>
    <p:extLst>
      <p:ext uri="{BB962C8B-B14F-4D97-AF65-F5344CB8AC3E}">
        <p14:creationId xmlns:p14="http://schemas.microsoft.com/office/powerpoint/2010/main" val="3889541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BC06DD-AA0C-F881-23F1-A554B8235A8A}"/>
              </a:ext>
            </a:extLst>
          </p:cNvPr>
          <p:cNvSpPr>
            <a:spLocks noGrp="1"/>
          </p:cNvSpPr>
          <p:nvPr>
            <p:ph type="ctrTitle"/>
          </p:nvPr>
        </p:nvSpPr>
        <p:spPr>
          <a:xfrm>
            <a:off x="1524000" y="1122362"/>
            <a:ext cx="9144000" cy="3665947"/>
          </a:xfrm>
        </p:spPr>
        <p:txBody>
          <a:bodyPr>
            <a:noAutofit/>
          </a:bodyPr>
          <a:lstStyle/>
          <a:p>
            <a:r>
              <a:rPr lang="en-US" sz="9600" b="1" i="0" dirty="0">
                <a:effectLst/>
                <a:latin typeface="Inter"/>
              </a:rPr>
              <a:t> Thank You</a:t>
            </a:r>
            <a:br>
              <a:rPr lang="en-US" sz="9600" b="1" i="0" dirty="0">
                <a:effectLst/>
                <a:latin typeface="Inter"/>
              </a:rPr>
            </a:br>
            <a:endParaRPr lang="en-US" sz="9600" dirty="0"/>
          </a:p>
        </p:txBody>
      </p:sp>
    </p:spTree>
    <p:extLst>
      <p:ext uri="{BB962C8B-B14F-4D97-AF65-F5344CB8AC3E}">
        <p14:creationId xmlns:p14="http://schemas.microsoft.com/office/powerpoint/2010/main" val="4141275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8316-C533-DD92-FAF4-9477D6955127}"/>
              </a:ext>
            </a:extLst>
          </p:cNvPr>
          <p:cNvSpPr>
            <a:spLocks noGrp="1"/>
          </p:cNvSpPr>
          <p:nvPr>
            <p:ph type="title"/>
          </p:nvPr>
        </p:nvSpPr>
        <p:spPr/>
        <p:txBody>
          <a:bodyPr/>
          <a:lstStyle/>
          <a:p>
            <a:r>
              <a:rPr lang="en-US" b="1" i="0" dirty="0">
                <a:effectLst/>
                <a:latin typeface="Inter"/>
              </a:rPr>
              <a:t>Data Exploration</a:t>
            </a:r>
            <a:br>
              <a:rPr lang="en-US" b="1" i="0" dirty="0">
                <a:effectLst/>
                <a:latin typeface="Inter"/>
              </a:rPr>
            </a:br>
            <a:endParaRPr lang="en-US" dirty="0"/>
          </a:p>
        </p:txBody>
      </p:sp>
      <p:sp>
        <p:nvSpPr>
          <p:cNvPr id="3" name="Content Placeholder 2">
            <a:extLst>
              <a:ext uri="{FF2B5EF4-FFF2-40B4-BE49-F238E27FC236}">
                <a16:creationId xmlns:a16="http://schemas.microsoft.com/office/drawing/2014/main" id="{207F5E01-0990-A62D-1CDA-06C6D13C6B7E}"/>
              </a:ext>
            </a:extLst>
          </p:cNvPr>
          <p:cNvSpPr>
            <a:spLocks noGrp="1"/>
          </p:cNvSpPr>
          <p:nvPr>
            <p:ph idx="1"/>
          </p:nvPr>
        </p:nvSpPr>
        <p:spPr>
          <a:xfrm>
            <a:off x="838200" y="2356567"/>
            <a:ext cx="10515600" cy="4351338"/>
          </a:xfrm>
        </p:spPr>
        <p:txBody>
          <a:bodyPr/>
          <a:lstStyle/>
          <a:p>
            <a:pPr algn="l">
              <a:buFont typeface="Arial" panose="020B0604020202020204" pitchFamily="34" charset="0"/>
              <a:buChar char="•"/>
            </a:pPr>
            <a:r>
              <a:rPr lang="en-US" sz="3600" b="1" i="0" dirty="0">
                <a:effectLst/>
                <a:latin typeface="Inter"/>
              </a:rPr>
              <a:t>Dataset Shape:</a:t>
            </a:r>
            <a:r>
              <a:rPr lang="en-US" sz="3600" b="0" i="0" dirty="0">
                <a:effectLst/>
                <a:latin typeface="Inter"/>
              </a:rPr>
              <a:t> 5000 rows, 23 columns.</a:t>
            </a:r>
          </a:p>
          <a:p>
            <a:pPr algn="l">
              <a:spcBef>
                <a:spcPts val="300"/>
              </a:spcBef>
              <a:buFont typeface="Arial" panose="020B0604020202020204" pitchFamily="34" charset="0"/>
              <a:buChar char="•"/>
            </a:pPr>
            <a:r>
              <a:rPr lang="en-US" sz="3600" b="1" i="0" dirty="0">
                <a:effectLst/>
                <a:latin typeface="Inter"/>
              </a:rPr>
              <a:t>Missing Values Handling:</a:t>
            </a:r>
            <a:r>
              <a:rPr lang="en-US" sz="3600" b="0" i="0" dirty="0">
                <a:effectLst/>
                <a:latin typeface="Inter"/>
              </a:rPr>
              <a:t> Filled missing values in 'Attendance (%)', '</a:t>
            </a:r>
            <a:r>
              <a:rPr lang="en-US" sz="3600" b="0" i="0" dirty="0" err="1">
                <a:effectLst/>
                <a:latin typeface="Inter"/>
              </a:rPr>
              <a:t>Assignments_Avg</a:t>
            </a:r>
            <a:r>
              <a:rPr lang="en-US" sz="3600" b="0" i="0" dirty="0">
                <a:effectLst/>
                <a:latin typeface="Inter"/>
              </a:rPr>
              <a:t>', and '</a:t>
            </a:r>
            <a:r>
              <a:rPr lang="en-US" sz="3600" b="0" i="0" dirty="0" err="1">
                <a:effectLst/>
                <a:latin typeface="Inter"/>
              </a:rPr>
              <a:t>Parent_Education_Level</a:t>
            </a:r>
            <a:r>
              <a:rPr lang="en-US" sz="3600" b="0" i="0" dirty="0">
                <a:effectLst/>
                <a:latin typeface="Inter"/>
              </a:rPr>
              <a:t>' with median and mode.</a:t>
            </a:r>
          </a:p>
          <a:p>
            <a:pPr marL="0" indent="0">
              <a:buNone/>
            </a:pPr>
            <a:endParaRPr lang="en-US" dirty="0"/>
          </a:p>
        </p:txBody>
      </p:sp>
    </p:spTree>
    <p:extLst>
      <p:ext uri="{BB962C8B-B14F-4D97-AF65-F5344CB8AC3E}">
        <p14:creationId xmlns:p14="http://schemas.microsoft.com/office/powerpoint/2010/main" val="305803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2A3A-4239-D2C1-159D-F93BA46CA409}"/>
              </a:ext>
            </a:extLst>
          </p:cNvPr>
          <p:cNvSpPr>
            <a:spLocks noGrp="1"/>
          </p:cNvSpPr>
          <p:nvPr>
            <p:ph type="title"/>
          </p:nvPr>
        </p:nvSpPr>
        <p:spPr/>
        <p:txBody>
          <a:bodyPr/>
          <a:lstStyle/>
          <a:p>
            <a:r>
              <a:rPr lang="en-US" b="1" i="0" dirty="0">
                <a:effectLst/>
                <a:latin typeface="Inter"/>
              </a:rPr>
              <a:t>Gender Distribution</a:t>
            </a:r>
            <a:br>
              <a:rPr lang="en-US" b="1" i="0" dirty="0">
                <a:effectLst/>
                <a:latin typeface="Inter"/>
              </a:rPr>
            </a:br>
            <a:endParaRPr lang="en-US" dirty="0"/>
          </a:p>
        </p:txBody>
      </p:sp>
      <p:pic>
        <p:nvPicPr>
          <p:cNvPr id="5" name="Content Placeholder 4" descr="A blue and orange pie chart&#10;&#10;AI-generated content may be incorrect.">
            <a:extLst>
              <a:ext uri="{FF2B5EF4-FFF2-40B4-BE49-F238E27FC236}">
                <a16:creationId xmlns:a16="http://schemas.microsoft.com/office/drawing/2014/main" id="{B78265E0-FADE-520E-6D7A-8438376B45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7845" y="365125"/>
            <a:ext cx="5535559" cy="5289821"/>
          </a:xfrm>
        </p:spPr>
      </p:pic>
      <p:sp>
        <p:nvSpPr>
          <p:cNvPr id="6" name="TextBox 5">
            <a:extLst>
              <a:ext uri="{FF2B5EF4-FFF2-40B4-BE49-F238E27FC236}">
                <a16:creationId xmlns:a16="http://schemas.microsoft.com/office/drawing/2014/main" id="{12A3DD6C-6962-C34B-7A72-B575CA6A6257}"/>
              </a:ext>
            </a:extLst>
          </p:cNvPr>
          <p:cNvSpPr txBox="1"/>
          <p:nvPr/>
        </p:nvSpPr>
        <p:spPr>
          <a:xfrm>
            <a:off x="267929" y="2782669"/>
            <a:ext cx="5719916" cy="1200329"/>
          </a:xfrm>
          <a:prstGeom prst="rect">
            <a:avLst/>
          </a:prstGeom>
          <a:noFill/>
        </p:spPr>
        <p:txBody>
          <a:bodyPr wrap="square" rtlCol="0">
            <a:spAutoFit/>
          </a:bodyPr>
          <a:lstStyle/>
          <a:p>
            <a:r>
              <a:rPr lang="en-US" sz="3600" b="0" i="0" dirty="0">
                <a:effectLst/>
                <a:latin typeface="Inter"/>
              </a:rPr>
              <a:t>Almost equal distribution of males and females.</a:t>
            </a:r>
            <a:endParaRPr lang="en-US" sz="3600" dirty="0"/>
          </a:p>
        </p:txBody>
      </p:sp>
    </p:spTree>
    <p:extLst>
      <p:ext uri="{BB962C8B-B14F-4D97-AF65-F5344CB8AC3E}">
        <p14:creationId xmlns:p14="http://schemas.microsoft.com/office/powerpoint/2010/main" val="121772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6DED-BF38-D980-9229-0F98300D4F16}"/>
              </a:ext>
            </a:extLst>
          </p:cNvPr>
          <p:cNvSpPr>
            <a:spLocks noGrp="1"/>
          </p:cNvSpPr>
          <p:nvPr>
            <p:ph type="title"/>
          </p:nvPr>
        </p:nvSpPr>
        <p:spPr/>
        <p:txBody>
          <a:bodyPr/>
          <a:lstStyle/>
          <a:p>
            <a:r>
              <a:rPr lang="en-US" dirty="0"/>
              <a:t>Gender…..</a:t>
            </a:r>
          </a:p>
        </p:txBody>
      </p:sp>
      <p:pic>
        <p:nvPicPr>
          <p:cNvPr id="5" name="Content Placeholder 4" descr="A graph of a person and person&#10;&#10;AI-generated content may be incorrect.">
            <a:extLst>
              <a:ext uri="{FF2B5EF4-FFF2-40B4-BE49-F238E27FC236}">
                <a16:creationId xmlns:a16="http://schemas.microsoft.com/office/drawing/2014/main" id="{06D1ADFB-686E-9B69-2B8F-8343871479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4421" y="1822953"/>
            <a:ext cx="5760731" cy="4297689"/>
          </a:xfrm>
        </p:spPr>
      </p:pic>
    </p:spTree>
    <p:extLst>
      <p:ext uri="{BB962C8B-B14F-4D97-AF65-F5344CB8AC3E}">
        <p14:creationId xmlns:p14="http://schemas.microsoft.com/office/powerpoint/2010/main" val="269021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AACC1-AC90-F6E3-3EAD-613A6CE8EDEE}"/>
              </a:ext>
            </a:extLst>
          </p:cNvPr>
          <p:cNvSpPr>
            <a:spLocks noGrp="1"/>
          </p:cNvSpPr>
          <p:nvPr>
            <p:ph type="title"/>
          </p:nvPr>
        </p:nvSpPr>
        <p:spPr/>
        <p:txBody>
          <a:bodyPr/>
          <a:lstStyle/>
          <a:p>
            <a:r>
              <a:rPr lang="en-US" b="1" i="0" dirty="0">
                <a:effectLst/>
                <a:latin typeface="Inter"/>
              </a:rPr>
              <a:t>Age Distribution</a:t>
            </a:r>
            <a:br>
              <a:rPr lang="en-US" b="1" i="0" dirty="0">
                <a:effectLst/>
                <a:latin typeface="Inter"/>
              </a:rPr>
            </a:br>
            <a:endParaRPr lang="en-US" dirty="0"/>
          </a:p>
        </p:txBody>
      </p:sp>
      <p:sp>
        <p:nvSpPr>
          <p:cNvPr id="3" name="Content Placeholder 2">
            <a:extLst>
              <a:ext uri="{FF2B5EF4-FFF2-40B4-BE49-F238E27FC236}">
                <a16:creationId xmlns:a16="http://schemas.microsoft.com/office/drawing/2014/main" id="{37C82227-87F9-48F6-CCD6-EC340B194C5D}"/>
              </a:ext>
            </a:extLst>
          </p:cNvPr>
          <p:cNvSpPr>
            <a:spLocks noGrp="1"/>
          </p:cNvSpPr>
          <p:nvPr>
            <p:ph idx="1"/>
          </p:nvPr>
        </p:nvSpPr>
        <p:spPr>
          <a:xfrm>
            <a:off x="720214" y="2517059"/>
            <a:ext cx="3586316" cy="2241754"/>
          </a:xfrm>
        </p:spPr>
        <p:txBody>
          <a:bodyPr>
            <a:normAutofit/>
          </a:bodyPr>
          <a:lstStyle/>
          <a:p>
            <a:r>
              <a:rPr lang="en-US" sz="3600" b="0" i="0" dirty="0">
                <a:effectLst/>
                <a:latin typeface="Inter"/>
              </a:rPr>
              <a:t>Uniform distribution of ages between 18 and 24.</a:t>
            </a:r>
            <a:endParaRPr lang="en-US" sz="3600" dirty="0"/>
          </a:p>
        </p:txBody>
      </p:sp>
      <p:pic>
        <p:nvPicPr>
          <p:cNvPr id="5" name="Picture 4" descr="A graph of age distribution&#10;&#10;AI-generated content may be incorrect.">
            <a:extLst>
              <a:ext uri="{FF2B5EF4-FFF2-40B4-BE49-F238E27FC236}">
                <a16:creationId xmlns:a16="http://schemas.microsoft.com/office/drawing/2014/main" id="{6F08AE38-8C30-85D8-BA94-B75415949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9445" y="1141569"/>
            <a:ext cx="6922555" cy="5491975"/>
          </a:xfrm>
          <a:prstGeom prst="rect">
            <a:avLst/>
          </a:prstGeom>
        </p:spPr>
      </p:pic>
    </p:spTree>
    <p:extLst>
      <p:ext uri="{BB962C8B-B14F-4D97-AF65-F5344CB8AC3E}">
        <p14:creationId xmlns:p14="http://schemas.microsoft.com/office/powerpoint/2010/main" val="60561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F3F5-F382-2B2F-F22C-F84A96CEFA9A}"/>
              </a:ext>
            </a:extLst>
          </p:cNvPr>
          <p:cNvSpPr>
            <a:spLocks noGrp="1"/>
          </p:cNvSpPr>
          <p:nvPr>
            <p:ph type="title"/>
          </p:nvPr>
        </p:nvSpPr>
        <p:spPr/>
        <p:txBody>
          <a:bodyPr/>
          <a:lstStyle/>
          <a:p>
            <a:r>
              <a:rPr lang="en-US" b="1" i="0" dirty="0">
                <a:effectLst/>
                <a:latin typeface="Inter"/>
              </a:rPr>
              <a:t>Department Percentages</a:t>
            </a:r>
            <a:br>
              <a:rPr lang="en-US" b="1" i="0" dirty="0">
                <a:effectLst/>
                <a:latin typeface="Inter"/>
              </a:rPr>
            </a:br>
            <a:endParaRPr lang="en-US" dirty="0"/>
          </a:p>
        </p:txBody>
      </p:sp>
      <p:pic>
        <p:nvPicPr>
          <p:cNvPr id="6" name="Content Placeholder 5" descr="A pie chart with numbers and text&#10;&#10;AI-generated content may be incorrect.">
            <a:extLst>
              <a:ext uri="{FF2B5EF4-FFF2-40B4-BE49-F238E27FC236}">
                <a16:creationId xmlns:a16="http://schemas.microsoft.com/office/drawing/2014/main" id="{A5882FC1-CFE8-BB97-E5A7-483703CE7A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0696" y="1360842"/>
            <a:ext cx="5879692" cy="4719676"/>
          </a:xfrm>
        </p:spPr>
      </p:pic>
      <p:sp>
        <p:nvSpPr>
          <p:cNvPr id="8" name="TextBox 7">
            <a:extLst>
              <a:ext uri="{FF2B5EF4-FFF2-40B4-BE49-F238E27FC236}">
                <a16:creationId xmlns:a16="http://schemas.microsoft.com/office/drawing/2014/main" id="{B018E471-F305-DFBD-F616-F54E3D64C5ED}"/>
              </a:ext>
            </a:extLst>
          </p:cNvPr>
          <p:cNvSpPr txBox="1"/>
          <p:nvPr/>
        </p:nvSpPr>
        <p:spPr>
          <a:xfrm>
            <a:off x="639097" y="2012520"/>
            <a:ext cx="4345858" cy="3416320"/>
          </a:xfrm>
          <a:prstGeom prst="rect">
            <a:avLst/>
          </a:prstGeom>
          <a:noFill/>
        </p:spPr>
        <p:txBody>
          <a:bodyPr wrap="square" rtlCol="0">
            <a:spAutoFit/>
          </a:bodyPr>
          <a:lstStyle/>
          <a:p>
            <a:pPr algn="l"/>
            <a:r>
              <a:rPr lang="en-US" sz="3600" i="0" dirty="0">
                <a:effectLst/>
                <a:latin typeface="system-ui"/>
              </a:rPr>
              <a:t>69.4% of the university is studying computer science and studying engineering the most of </a:t>
            </a:r>
            <a:r>
              <a:rPr lang="en-US" sz="3600" i="0" dirty="0" err="1">
                <a:effectLst/>
                <a:latin typeface="system-ui"/>
              </a:rPr>
              <a:t>of</a:t>
            </a:r>
            <a:r>
              <a:rPr lang="en-US" sz="3600" i="0" dirty="0">
                <a:effectLst/>
                <a:latin typeface="system-ui"/>
              </a:rPr>
              <a:t> </a:t>
            </a:r>
            <a:r>
              <a:rPr lang="en-US" sz="3600" i="0" dirty="0" err="1">
                <a:effectLst/>
                <a:latin typeface="system-ui"/>
              </a:rPr>
              <a:t>sutdents</a:t>
            </a:r>
            <a:endParaRPr lang="en-US" sz="3600" i="0" dirty="0">
              <a:effectLst/>
              <a:latin typeface="system-ui"/>
            </a:endParaRPr>
          </a:p>
        </p:txBody>
      </p:sp>
    </p:spTree>
    <p:extLst>
      <p:ext uri="{BB962C8B-B14F-4D97-AF65-F5344CB8AC3E}">
        <p14:creationId xmlns:p14="http://schemas.microsoft.com/office/powerpoint/2010/main" val="3112133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59DE-1516-B196-A385-68D9E5C0E6D3}"/>
              </a:ext>
            </a:extLst>
          </p:cNvPr>
          <p:cNvSpPr>
            <a:spLocks noGrp="1"/>
          </p:cNvSpPr>
          <p:nvPr>
            <p:ph type="title"/>
          </p:nvPr>
        </p:nvSpPr>
        <p:spPr/>
        <p:txBody>
          <a:bodyPr/>
          <a:lstStyle/>
          <a:p>
            <a:r>
              <a:rPr lang="en-US" b="1" i="0" dirty="0">
                <a:effectLst/>
                <a:latin typeface="Inter"/>
              </a:rPr>
              <a:t>Detecting </a:t>
            </a:r>
            <a:r>
              <a:rPr lang="en-US" b="1" dirty="0" err="1">
                <a:latin typeface="Inter"/>
              </a:rPr>
              <a:t>O</a:t>
            </a:r>
            <a:r>
              <a:rPr lang="en-US" b="1" i="0" dirty="0" err="1">
                <a:effectLst/>
                <a:latin typeface="Inter"/>
              </a:rPr>
              <a:t>utlayers</a:t>
            </a:r>
            <a:r>
              <a:rPr lang="en-US" b="1" i="0" dirty="0">
                <a:effectLst/>
                <a:latin typeface="Inter"/>
              </a:rPr>
              <a:t> of </a:t>
            </a:r>
            <a:r>
              <a:rPr lang="en-US" b="1" dirty="0">
                <a:latin typeface="Inter"/>
              </a:rPr>
              <a:t>A</a:t>
            </a:r>
            <a:r>
              <a:rPr lang="en-US" b="1" i="0" dirty="0">
                <a:effectLst/>
                <a:latin typeface="Inter"/>
              </a:rPr>
              <a:t>ssignment </a:t>
            </a:r>
            <a:endParaRPr lang="en-US" dirty="0"/>
          </a:p>
        </p:txBody>
      </p:sp>
      <p:pic>
        <p:nvPicPr>
          <p:cNvPr id="5" name="Content Placeholder 4" descr="A graph with a blue and red line&#10;&#10;AI-generated content may be incorrect.">
            <a:extLst>
              <a:ext uri="{FF2B5EF4-FFF2-40B4-BE49-F238E27FC236}">
                <a16:creationId xmlns:a16="http://schemas.microsoft.com/office/drawing/2014/main" id="{49DF06E8-2C20-2F97-D3D3-DFA5284BCD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3069" y="1508320"/>
            <a:ext cx="5760731" cy="4297689"/>
          </a:xfrm>
        </p:spPr>
      </p:pic>
      <p:sp>
        <p:nvSpPr>
          <p:cNvPr id="6" name="TextBox 5">
            <a:extLst>
              <a:ext uri="{FF2B5EF4-FFF2-40B4-BE49-F238E27FC236}">
                <a16:creationId xmlns:a16="http://schemas.microsoft.com/office/drawing/2014/main" id="{02A4994D-F069-ADF6-A43E-B659AAFBE197}"/>
              </a:ext>
            </a:extLst>
          </p:cNvPr>
          <p:cNvSpPr txBox="1"/>
          <p:nvPr/>
        </p:nvSpPr>
        <p:spPr>
          <a:xfrm>
            <a:off x="599768" y="2585884"/>
            <a:ext cx="4198374" cy="646331"/>
          </a:xfrm>
          <a:prstGeom prst="rect">
            <a:avLst/>
          </a:prstGeom>
          <a:noFill/>
        </p:spPr>
        <p:txBody>
          <a:bodyPr wrap="square" rtlCol="0">
            <a:spAutoFit/>
          </a:bodyPr>
          <a:lstStyle/>
          <a:p>
            <a:r>
              <a:rPr lang="en-US" sz="3600" dirty="0"/>
              <a:t>The is no </a:t>
            </a:r>
            <a:r>
              <a:rPr lang="en-US" sz="3600" dirty="0" err="1"/>
              <a:t>outlayer</a:t>
            </a:r>
            <a:endParaRPr lang="en-US" sz="3600" dirty="0"/>
          </a:p>
        </p:txBody>
      </p:sp>
    </p:spTree>
    <p:extLst>
      <p:ext uri="{BB962C8B-B14F-4D97-AF65-F5344CB8AC3E}">
        <p14:creationId xmlns:p14="http://schemas.microsoft.com/office/powerpoint/2010/main" val="3987125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37F02-3A06-03C4-93D8-C03F4253A072}"/>
              </a:ext>
            </a:extLst>
          </p:cNvPr>
          <p:cNvSpPr>
            <a:spLocks noGrp="1"/>
          </p:cNvSpPr>
          <p:nvPr>
            <p:ph type="title"/>
          </p:nvPr>
        </p:nvSpPr>
        <p:spPr/>
        <p:txBody>
          <a:bodyPr/>
          <a:lstStyle/>
          <a:p>
            <a:r>
              <a:rPr lang="en-US"/>
              <a:t>Mid-Term</a:t>
            </a:r>
            <a:endParaRPr lang="en-US" dirty="0"/>
          </a:p>
        </p:txBody>
      </p:sp>
      <p:sp>
        <p:nvSpPr>
          <p:cNvPr id="17" name="Content Placeholder 16">
            <a:extLst>
              <a:ext uri="{FF2B5EF4-FFF2-40B4-BE49-F238E27FC236}">
                <a16:creationId xmlns:a16="http://schemas.microsoft.com/office/drawing/2014/main" id="{D48253B9-DD2D-88A0-C17F-624D6425D439}"/>
              </a:ext>
            </a:extLst>
          </p:cNvPr>
          <p:cNvSpPr>
            <a:spLocks noGrp="1"/>
          </p:cNvSpPr>
          <p:nvPr>
            <p:ph idx="1"/>
          </p:nvPr>
        </p:nvSpPr>
        <p:spPr>
          <a:xfrm>
            <a:off x="838200" y="1825625"/>
            <a:ext cx="3900948" cy="4351338"/>
          </a:xfrm>
        </p:spPr>
        <p:txBody>
          <a:bodyPr>
            <a:normAutofit/>
          </a:bodyPr>
          <a:lstStyle/>
          <a:p>
            <a:r>
              <a:rPr lang="en-US" sz="3600" dirty="0"/>
              <a:t>There are 795 students who failed and 835 got A+ in the midterm exam that means the exam was moderate</a:t>
            </a:r>
          </a:p>
        </p:txBody>
      </p:sp>
      <p:pic>
        <p:nvPicPr>
          <p:cNvPr id="21" name="Picture 20">
            <a:extLst>
              <a:ext uri="{FF2B5EF4-FFF2-40B4-BE49-F238E27FC236}">
                <a16:creationId xmlns:a16="http://schemas.microsoft.com/office/drawing/2014/main" id="{88C21AD4-1507-A0E6-9031-87A540B9D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910" y="784004"/>
            <a:ext cx="5574890" cy="5392959"/>
          </a:xfrm>
          <a:prstGeom prst="rect">
            <a:avLst/>
          </a:prstGeom>
        </p:spPr>
      </p:pic>
    </p:spTree>
    <p:extLst>
      <p:ext uri="{BB962C8B-B14F-4D97-AF65-F5344CB8AC3E}">
        <p14:creationId xmlns:p14="http://schemas.microsoft.com/office/powerpoint/2010/main" val="3116868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TotalTime>
  <Words>531</Words>
  <Application>Microsoft Office PowerPoint</Application>
  <PresentationFormat>Widescreen</PresentationFormat>
  <Paragraphs>53</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Aptos Display</vt:lpstr>
      <vt:lpstr>Arial</vt:lpstr>
      <vt:lpstr>Inter</vt:lpstr>
      <vt:lpstr>system-ui</vt:lpstr>
      <vt:lpstr>ui-sans-serif</vt:lpstr>
      <vt:lpstr>Office Theme</vt:lpstr>
      <vt:lpstr>Students Performance Analysis </vt:lpstr>
      <vt:lpstr>PowerPoint Presentation</vt:lpstr>
      <vt:lpstr>Data Exploration </vt:lpstr>
      <vt:lpstr>Gender Distribution </vt:lpstr>
      <vt:lpstr>Gender…..</vt:lpstr>
      <vt:lpstr>Age Distribution </vt:lpstr>
      <vt:lpstr>Department Percentages </vt:lpstr>
      <vt:lpstr>Detecting Outlayers of Assignment </vt:lpstr>
      <vt:lpstr>Mid-Term</vt:lpstr>
      <vt:lpstr>Final Score</vt:lpstr>
      <vt:lpstr>Assignments</vt:lpstr>
      <vt:lpstr>Quizzes</vt:lpstr>
      <vt:lpstr>Participation</vt:lpstr>
      <vt:lpstr>Total Score </vt:lpstr>
      <vt:lpstr>Total Scores by Study Hours per Week</vt:lpstr>
      <vt:lpstr>Extracurricular Activities</vt:lpstr>
      <vt:lpstr>Internet Access at Home</vt:lpstr>
      <vt:lpstr>Parent Education Levels</vt:lpstr>
      <vt:lpstr>Family Income Levels</vt:lpstr>
      <vt:lpstr>Stress Levels</vt:lpstr>
      <vt:lpstr> Sleep Hours per Night </vt:lpstr>
      <vt:lpstr> Sleep Hours per Night …..</vt:lpstr>
      <vt:lpstr>Correlation Heatmap</vt:lpstr>
      <vt:lpstr>Summary of Findings</vt:lpstr>
      <vt:lpstr>Summary of Findings</vt:lpstr>
      <vt:lpstr>Summary of Findings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osama mira</dc:creator>
  <cp:lastModifiedBy>osama mira</cp:lastModifiedBy>
  <cp:revision>1</cp:revision>
  <dcterms:created xsi:type="dcterms:W3CDTF">2025-02-27T21:14:46Z</dcterms:created>
  <dcterms:modified xsi:type="dcterms:W3CDTF">2025-02-27T22:38:01Z</dcterms:modified>
</cp:coreProperties>
</file>