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4"/>
  </p:notesMasterIdLst>
  <p:sldIdLst>
    <p:sldId id="256" r:id="rId3"/>
    <p:sldId id="257" r:id="rId4"/>
    <p:sldId id="258" r:id="rId5"/>
    <p:sldId id="378" r:id="rId6"/>
    <p:sldId id="260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261" r:id="rId16"/>
    <p:sldId id="263" r:id="rId17"/>
    <p:sldId id="290" r:id="rId18"/>
    <p:sldId id="271" r:id="rId19"/>
    <p:sldId id="270" r:id="rId20"/>
    <p:sldId id="379" r:id="rId21"/>
    <p:sldId id="392" r:id="rId22"/>
    <p:sldId id="26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441" autoAdjust="0"/>
  </p:normalViewPr>
  <p:slideViewPr>
    <p:cSldViewPr snapToGrid="0">
      <p:cViewPr varScale="1">
        <p:scale>
          <a:sx n="90" d="100"/>
          <a:sy n="90" d="100"/>
        </p:scale>
        <p:origin x="5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861D5-2374-4FD5-B176-1E39C4ACEDB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EA1AB-3757-4501-8090-E2604EA3E2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56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EA1AB-3757-4501-8090-E2604EA3E2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908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B447F7CF-F70D-4C9F-B3F5-9565B5B9C0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73223E70-C7C4-42BD-8BF8-66407A7233E2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AB9E4BD2-43FF-49D3-86CB-A9FC48387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CB824CE-C008-4ABC-A807-883DE0908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de-CH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F3359EE-D968-4753-BE9B-B6DC6C9BFC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49C34E-B741-43F9-97AB-9AF58E16BAE1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301506" name="Rectangle 2">
            <a:extLst>
              <a:ext uri="{FF2B5EF4-FFF2-40B4-BE49-F238E27FC236}">
                <a16:creationId xmlns:a16="http://schemas.microsoft.com/office/drawing/2014/main" id="{692EDD01-DF4C-4524-8C35-B18B8309F1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6000" cy="3429000"/>
          </a:xfrm>
          <a:solidFill>
            <a:srgbClr val="FFFFFF"/>
          </a:solidFill>
          <a:ln/>
        </p:spPr>
      </p:sp>
      <p:sp>
        <p:nvSpPr>
          <p:cNvPr id="1301507" name="Text Box 3">
            <a:extLst>
              <a:ext uri="{FF2B5EF4-FFF2-40B4-BE49-F238E27FC236}">
                <a16:creationId xmlns:a16="http://schemas.microsoft.com/office/drawing/2014/main" id="{6718774F-3175-49B7-A173-A47461EAED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30788" cy="4116388"/>
          </a:xfrm>
          <a:noFill/>
          <a:ln/>
        </p:spPr>
        <p:txBody>
          <a:bodyPr>
            <a:spAutoFit/>
          </a:bodyPr>
          <a:lstStyle/>
          <a:p>
            <a:pPr defTabSz="449263">
              <a:lnSpc>
                <a:spcPct val="93000"/>
              </a:lnSpc>
              <a:spcBef>
                <a:spcPts val="450"/>
              </a:spcBef>
              <a:buFont typeface="Arial" panose="020B0604020202020204" pitchFamily="34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>
                <a:latin typeface="Arial" panose="020B0604020202020204" pitchFamily="34" charset="0"/>
                <a:cs typeface="Lucida Sans Unicode" panose="020B0602030504020204" pitchFamily="34" charset="0"/>
              </a:rPr>
              <a:t>Despite violating Mercer condition, the sigmoid kernel function can still work</a:t>
            </a:r>
          </a:p>
        </p:txBody>
      </p:sp>
    </p:spTree>
    <p:extLst>
      <p:ext uri="{BB962C8B-B14F-4D97-AF65-F5344CB8AC3E}">
        <p14:creationId xmlns:p14="http://schemas.microsoft.com/office/powerpoint/2010/main" val="56339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BF7128FC-04E6-4DCC-A7EF-AD82DF973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1D7AAE3A-7B1A-4B87-AC5C-D2D47498AF50}" type="slidenum">
              <a:rPr lang="zh-CN" altLang="en-US" sz="1200"/>
              <a:pPr/>
              <a:t>6</a:t>
            </a:fld>
            <a:endParaRPr lang="en-US" altLang="zh-CN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AF115068-E9A4-489A-99BF-84D9548735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2F4F277-6552-45E0-9933-9EFEDDC746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99099AF-13CE-4F74-9C55-16C8F93C1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ADFE3E4-EEFC-4A5C-86F6-0F264DC2FB53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3C5A9DD-F3DB-4F28-A800-D6BAE366F7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5AC978E-7A3F-476A-99F6-300FA64714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A65D0026-0392-4E49-BE0F-27DF03E9A3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031897-6EBA-486D-A3D9-A687F4C030F9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DFAAC39D-67D8-492B-8924-099B12207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58D0297-E07F-40FA-BC51-76FCC002CD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BACCD593-3A7F-4ADA-ABF6-88BD88FF6B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219D585-B3AA-4A4E-BCEE-C10989F82836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049101A-D4D8-46D4-91B4-F0C69D0E8D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7F9E2A76-A748-468B-A0AD-769366177A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80F44B7D-B45D-4D73-8E08-355E8B595C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75BBF80-BA49-41BD-984F-2755F57B10F6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BBC78AA-D927-444F-A675-4210C26878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1B61BF0F-0666-4D1D-B8DF-990B9F60F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8D2B45BC-2E4F-4F4A-9107-01F044946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55D642C0-95E1-44E5-A084-B7AFF61B0CD5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C8C8E4EC-0F9F-4C9D-A137-A6354E3A04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C146312-8F1F-45FF-BED9-B4BE2579A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ADA2043-F934-44C7-BE71-C95D580EE3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B06BEA91-B2B1-4F60-9BBA-59B1E607C54D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F0F68F98-9A23-469C-AABE-550DB8A66D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F0DA3C1C-8A8C-436E-A743-7AC730F000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CFA139C4-A5C4-4C39-B2A6-39A0C2298D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BBAEE04-9271-41CD-9EE3-6A86EF750B13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1523FF9-CC22-43BC-9DDE-9843223D14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09D2C1D-FE19-4BC7-BFAE-C06F5B5E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5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13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8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2EE88-2FE1-4158-A303-A6629C414B0F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620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360F-8904-427E-8439-4E252C808532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479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0EA8A-5069-462A-B3B2-EEDFB7FD2898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472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AB341-5828-4F2A-B4B5-97B2CDC081D3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574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FB9E8-5B04-4B3B-9CE8-9F3B55503B69}" type="datetime1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6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753D3-068C-40B4-A53D-531E7C06DF3D}" type="datetime1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3045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D5050-5CC0-4025-A56F-71C1DD32D07A}" type="datetime1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156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BBFD9-A65D-4908-BC38-18FC29CE1D90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344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836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ECD135-96A2-4107-ADF6-532E8E2D5CE6}" type="datetime1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90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CF3B0-BDDA-41D9-9287-41A35EB9CD8C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835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E3ED13-B75C-419F-BD61-C1C3742FFF2C}" type="datetime1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BC6F9-63DC-418A-A30A-9A9F771FE38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70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5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02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35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84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18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79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7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F54D8-C5EC-43CE-8239-BCEDC57735C7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E305F62-9A94-4ED0-8503-2E04F59D48C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793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notesSlide" Target="../notesSlides/notesSlide10.xml"/><Relationship Id="rId12" Type="http://schemas.openxmlformats.org/officeDocument/2006/relationships/image" Target="../media/image1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8685-B359-45DA-B460-1EECCD602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7257" y="775022"/>
            <a:ext cx="5137484" cy="1554480"/>
          </a:xfrm>
        </p:spPr>
        <p:txBody>
          <a:bodyPr>
            <a:normAutofit/>
          </a:bodyPr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altLang="en-US" sz="20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Mansoura University</a:t>
            </a:r>
            <a:br>
              <a:rPr lang="en-US" altLang="en-US" sz="2000" cap="none" dirty="0">
                <a:solidFill>
                  <a:schemeClr val="tx1"/>
                </a:solidFill>
              </a:rPr>
            </a:br>
            <a:r>
              <a:rPr lang="en-US" altLang="en-US" sz="20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Faculty of Computers and Information</a:t>
            </a:r>
            <a:br>
              <a:rPr lang="en-US" altLang="en-US" sz="2000" cap="none" dirty="0">
                <a:solidFill>
                  <a:schemeClr val="tx1"/>
                </a:solidFill>
              </a:rPr>
            </a:br>
            <a:r>
              <a:rPr lang="en-US" altLang="en-US" sz="20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Information Technology</a:t>
            </a:r>
            <a:br>
              <a:rPr lang="en-US" altLang="en-US" sz="2000" cap="none" dirty="0">
                <a:solidFill>
                  <a:schemeClr val="tx1"/>
                </a:solidFill>
              </a:rPr>
            </a:br>
            <a:br>
              <a:rPr lang="en-US" altLang="en-US" sz="2000" b="1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38BA3B7A-16DD-43FB-B4E4-A617E0AF1E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407" y="694370"/>
            <a:ext cx="1387736" cy="137160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A2F97E60-F597-46ED-9EAB-60EC86B9B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853" y="775022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5D71B2-AACA-489A-8F54-3A76BCF73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6561" y="775022"/>
            <a:ext cx="1397120" cy="13716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8AEC62-50FB-CB64-25C8-5480CFF8DA4E}"/>
              </a:ext>
            </a:extLst>
          </p:cNvPr>
          <p:cNvSpPr txBox="1"/>
          <p:nvPr/>
        </p:nvSpPr>
        <p:spPr>
          <a:xfrm>
            <a:off x="3924400" y="4360426"/>
            <a:ext cx="49929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Support Vector Machine</a:t>
            </a:r>
          </a:p>
        </p:txBody>
      </p:sp>
    </p:spTree>
    <p:extLst>
      <p:ext uri="{BB962C8B-B14F-4D97-AF65-F5344CB8AC3E}">
        <p14:creationId xmlns:p14="http://schemas.microsoft.com/office/powerpoint/2010/main" val="583872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2F03DDA7-7F54-4A9F-B04C-009A23BBC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8700" y="985285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Linear Classifiers</a:t>
            </a:r>
          </a:p>
        </p:txBody>
      </p:sp>
      <p:sp>
        <p:nvSpPr>
          <p:cNvPr id="19468" name="Text Box 10">
            <a:extLst>
              <a:ext uri="{FF2B5EF4-FFF2-40B4-BE49-F238E27FC236}">
                <a16:creationId xmlns:a16="http://schemas.microsoft.com/office/drawing/2014/main" id="{153AB273-1677-4C24-95CE-129C0F57B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00" y="2585486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19469" name="Oval 11">
            <a:extLst>
              <a:ext uri="{FF2B5EF4-FFF2-40B4-BE49-F238E27FC236}">
                <a16:creationId xmlns:a16="http://schemas.microsoft.com/office/drawing/2014/main" id="{47E9E6C0-56D3-4C5A-B3E0-D60F4146FBE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035694" y="273709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0" name="Oval 12">
            <a:extLst>
              <a:ext uri="{FF2B5EF4-FFF2-40B4-BE49-F238E27FC236}">
                <a16:creationId xmlns:a16="http://schemas.microsoft.com/office/drawing/2014/main" id="{9CC41226-1A03-4910-9252-2403F935C51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036488" y="319349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1" name="Line 13">
            <a:extLst>
              <a:ext uri="{FF2B5EF4-FFF2-40B4-BE49-F238E27FC236}">
                <a16:creationId xmlns:a16="http://schemas.microsoft.com/office/drawing/2014/main" id="{17EBE17F-B07E-4225-BDAA-CF52016C91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00" y="289028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472" name="Line 14">
            <a:extLst>
              <a:ext uri="{FF2B5EF4-FFF2-40B4-BE49-F238E27FC236}">
                <a16:creationId xmlns:a16="http://schemas.microsoft.com/office/drawing/2014/main" id="{9CFDB295-C325-4CE3-B99D-335818C76A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8900" y="624308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473" name="Oval 15">
            <a:extLst>
              <a:ext uri="{FF2B5EF4-FFF2-40B4-BE49-F238E27FC236}">
                <a16:creationId xmlns:a16="http://schemas.microsoft.com/office/drawing/2014/main" id="{D67B4601-8722-4782-AB5D-7E3B95975C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38426" y="571286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4" name="Oval 16">
            <a:extLst>
              <a:ext uri="{FF2B5EF4-FFF2-40B4-BE49-F238E27FC236}">
                <a16:creationId xmlns:a16="http://schemas.microsoft.com/office/drawing/2014/main" id="{731174BA-CEBA-4A67-B0EE-24ECE3966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06526" y="458414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5" name="Oval 17">
            <a:extLst>
              <a:ext uri="{FF2B5EF4-FFF2-40B4-BE49-F238E27FC236}">
                <a16:creationId xmlns:a16="http://schemas.microsoft.com/office/drawing/2014/main" id="{455BE9E8-A827-4107-9722-D8CF969F5DB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60726" y="349512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6" name="Oval 18">
            <a:extLst>
              <a:ext uri="{FF2B5EF4-FFF2-40B4-BE49-F238E27FC236}">
                <a16:creationId xmlns:a16="http://schemas.microsoft.com/office/drawing/2014/main" id="{F0A94818-C063-4BAC-BFE8-D0785ACB93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4226" y="431586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7" name="Oval 19">
            <a:extLst>
              <a:ext uri="{FF2B5EF4-FFF2-40B4-BE49-F238E27FC236}">
                <a16:creationId xmlns:a16="http://schemas.microsoft.com/office/drawing/2014/main" id="{EFC4A339-D028-4346-A0AE-88EC3C2205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30451" y="334431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8" name="Oval 20">
            <a:extLst>
              <a:ext uri="{FF2B5EF4-FFF2-40B4-BE49-F238E27FC236}">
                <a16:creationId xmlns:a16="http://schemas.microsoft.com/office/drawing/2014/main" id="{2D5DC2BD-052E-4AD0-B4D1-FC9EBAF93F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06701" y="4414286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79" name="Oval 21">
            <a:extLst>
              <a:ext uri="{FF2B5EF4-FFF2-40B4-BE49-F238E27FC236}">
                <a16:creationId xmlns:a16="http://schemas.microsoft.com/office/drawing/2014/main" id="{D68B834A-05E5-48F2-8AD8-F297F1AAA2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68501" y="380468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0" name="Oval 22">
            <a:extLst>
              <a:ext uri="{FF2B5EF4-FFF2-40B4-BE49-F238E27FC236}">
                <a16:creationId xmlns:a16="http://schemas.microsoft.com/office/drawing/2014/main" id="{BBF47985-4F15-4ED3-B96E-9DD44A1968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25901" y="479528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1" name="Oval 23">
            <a:extLst>
              <a:ext uri="{FF2B5EF4-FFF2-40B4-BE49-F238E27FC236}">
                <a16:creationId xmlns:a16="http://schemas.microsoft.com/office/drawing/2014/main" id="{FC43B277-197A-426C-94AA-29FDC2578CD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008289" y="5123899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2" name="Oval 24">
            <a:extLst>
              <a:ext uri="{FF2B5EF4-FFF2-40B4-BE49-F238E27FC236}">
                <a16:creationId xmlns:a16="http://schemas.microsoft.com/office/drawing/2014/main" id="{6701DB52-D6AE-4F52-A4AF-ACF21F84C5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124426" y="390946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3" name="Oval 25">
            <a:extLst>
              <a:ext uri="{FF2B5EF4-FFF2-40B4-BE49-F238E27FC236}">
                <a16:creationId xmlns:a16="http://schemas.microsoft.com/office/drawing/2014/main" id="{A7B62C60-1ECD-46A0-AE00-CCB64DF715C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6401" y="522549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4" name="Oval 26">
            <a:extLst>
              <a:ext uri="{FF2B5EF4-FFF2-40B4-BE49-F238E27FC236}">
                <a16:creationId xmlns:a16="http://schemas.microsoft.com/office/drawing/2014/main" id="{2ECBDCE9-C7A9-498F-B28D-B6BF6F012E9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244701" y="334748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5" name="Oval 27">
            <a:extLst>
              <a:ext uri="{FF2B5EF4-FFF2-40B4-BE49-F238E27FC236}">
                <a16:creationId xmlns:a16="http://schemas.microsoft.com/office/drawing/2014/main" id="{64CA8082-719B-4D7B-8BEF-50D73C7AA45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32201" y="426506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6" name="Oval 28">
            <a:extLst>
              <a:ext uri="{FF2B5EF4-FFF2-40B4-BE49-F238E27FC236}">
                <a16:creationId xmlns:a16="http://schemas.microsoft.com/office/drawing/2014/main" id="{6F2FE9F9-897C-40FB-AEDD-7D3CC899B46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987901" y="517628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7" name="Oval 29">
            <a:extLst>
              <a:ext uri="{FF2B5EF4-FFF2-40B4-BE49-F238E27FC236}">
                <a16:creationId xmlns:a16="http://schemas.microsoft.com/office/drawing/2014/main" id="{D1DD36D1-FD66-4B46-94F9-1FF2036FA3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235176" y="432062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8" name="Oval 30">
            <a:extLst>
              <a:ext uri="{FF2B5EF4-FFF2-40B4-BE49-F238E27FC236}">
                <a16:creationId xmlns:a16="http://schemas.microsoft.com/office/drawing/2014/main" id="{194FC74B-6CEA-48B8-AEEB-EAD804EC4F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987651" y="373801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89" name="Oval 31">
            <a:extLst>
              <a:ext uri="{FF2B5EF4-FFF2-40B4-BE49-F238E27FC236}">
                <a16:creationId xmlns:a16="http://schemas.microsoft.com/office/drawing/2014/main" id="{5B4B7390-46AF-45AA-8472-2D415AC9140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256732" y="592320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0" name="Oval 32">
            <a:extLst>
              <a:ext uri="{FF2B5EF4-FFF2-40B4-BE49-F238E27FC236}">
                <a16:creationId xmlns:a16="http://schemas.microsoft.com/office/drawing/2014/main" id="{61C0D08C-745C-4205-8976-1F74954F6BC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235176" y="477941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2" name="Oval 34">
            <a:extLst>
              <a:ext uri="{FF2B5EF4-FFF2-40B4-BE49-F238E27FC236}">
                <a16:creationId xmlns:a16="http://schemas.microsoft.com/office/drawing/2014/main" id="{17D06D6E-0971-45BE-95FF-7884AE576EE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425133" y="4824655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3" name="Oval 35">
            <a:extLst>
              <a:ext uri="{FF2B5EF4-FFF2-40B4-BE49-F238E27FC236}">
                <a16:creationId xmlns:a16="http://schemas.microsoft.com/office/drawing/2014/main" id="{C0CE9C0A-38E0-435F-B0D1-D2C8915D325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490889" y="476036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4" name="Oval 36">
            <a:extLst>
              <a:ext uri="{FF2B5EF4-FFF2-40B4-BE49-F238E27FC236}">
                <a16:creationId xmlns:a16="http://schemas.microsoft.com/office/drawing/2014/main" id="{7C57BFB7-8E73-4F29-A101-1A08D73EEEF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740251" y="404598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5" name="Oval 37">
            <a:extLst>
              <a:ext uri="{FF2B5EF4-FFF2-40B4-BE49-F238E27FC236}">
                <a16:creationId xmlns:a16="http://schemas.microsoft.com/office/drawing/2014/main" id="{FFD2E59F-0CCA-4A9E-87EC-B7D037D1806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208189" y="302681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6" name="Oval 38">
            <a:extLst>
              <a:ext uri="{FF2B5EF4-FFF2-40B4-BE49-F238E27FC236}">
                <a16:creationId xmlns:a16="http://schemas.microsoft.com/office/drawing/2014/main" id="{8FFD4A94-1A41-4AD3-A6CE-29325A98FAC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81476" y="395391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7" name="Oval 39">
            <a:extLst>
              <a:ext uri="{FF2B5EF4-FFF2-40B4-BE49-F238E27FC236}">
                <a16:creationId xmlns:a16="http://schemas.microsoft.com/office/drawing/2014/main" id="{8C8CE923-4FB4-4793-BD3F-A2DB4DDCA7C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237808" y="5399330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8" name="Oval 40">
            <a:extLst>
              <a:ext uri="{FF2B5EF4-FFF2-40B4-BE49-F238E27FC236}">
                <a16:creationId xmlns:a16="http://schemas.microsoft.com/office/drawing/2014/main" id="{EEBBAF12-DCBB-43C2-88E8-77925CF37E9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618558" y="4215055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499" name="Oval 41">
            <a:extLst>
              <a:ext uri="{FF2B5EF4-FFF2-40B4-BE49-F238E27FC236}">
                <a16:creationId xmlns:a16="http://schemas.microsoft.com/office/drawing/2014/main" id="{AC34B5AF-963E-422D-8FED-3D25B38C770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771876" y="593511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0" name="Oval 42">
            <a:extLst>
              <a:ext uri="{FF2B5EF4-FFF2-40B4-BE49-F238E27FC236}">
                <a16:creationId xmlns:a16="http://schemas.microsoft.com/office/drawing/2014/main" id="{8F59BA43-E820-4899-BE14-86A52345875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67076" y="555411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1" name="Oval 43">
            <a:extLst>
              <a:ext uri="{FF2B5EF4-FFF2-40B4-BE49-F238E27FC236}">
                <a16:creationId xmlns:a16="http://schemas.microsoft.com/office/drawing/2014/main" id="{78874223-A0BF-4991-938A-E434AFB32F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937519" y="4416667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2" name="Oval 44">
            <a:extLst>
              <a:ext uri="{FF2B5EF4-FFF2-40B4-BE49-F238E27FC236}">
                <a16:creationId xmlns:a16="http://schemas.microsoft.com/office/drawing/2014/main" id="{741939AA-2616-4A38-92A3-AE9FC925E1B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833663" y="3457023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3" name="Oval 45">
            <a:extLst>
              <a:ext uri="{FF2B5EF4-FFF2-40B4-BE49-F238E27FC236}">
                <a16:creationId xmlns:a16="http://schemas.microsoft.com/office/drawing/2014/main" id="{FD577215-F41D-4DC8-92E3-B95D4698B6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76601" y="5044523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4" name="Oval 46">
            <a:extLst>
              <a:ext uri="{FF2B5EF4-FFF2-40B4-BE49-F238E27FC236}">
                <a16:creationId xmlns:a16="http://schemas.microsoft.com/office/drawing/2014/main" id="{3B745373-3FA2-45E0-9134-F916D24BC9F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624782" y="376261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5" name="Oval 47">
            <a:extLst>
              <a:ext uri="{FF2B5EF4-FFF2-40B4-BE49-F238E27FC236}">
                <a16:creationId xmlns:a16="http://schemas.microsoft.com/office/drawing/2014/main" id="{8AD5C40E-4664-432A-8DDE-F03748B4A90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58295" y="572953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6" name="Oval 48">
            <a:extLst>
              <a:ext uri="{FF2B5EF4-FFF2-40B4-BE49-F238E27FC236}">
                <a16:creationId xmlns:a16="http://schemas.microsoft.com/office/drawing/2014/main" id="{A66B30EF-0FCD-419B-A5FD-A2BD79EA4D8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24338" y="5436636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08" name="Line 50">
            <a:extLst>
              <a:ext uri="{FF2B5EF4-FFF2-40B4-BE49-F238E27FC236}">
                <a16:creationId xmlns:a16="http://schemas.microsoft.com/office/drawing/2014/main" id="{C898B655-39FF-4FB2-9FFD-2617CE7E5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9500" y="2356885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09" name="Text Box 51">
            <a:extLst>
              <a:ext uri="{FF2B5EF4-FFF2-40B4-BE49-F238E27FC236}">
                <a16:creationId xmlns:a16="http://schemas.microsoft.com/office/drawing/2014/main" id="{3F751114-E70E-4A09-BF1B-D3ECB05B2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8900" y="3880886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9510" name="Text Box 52">
            <a:extLst>
              <a:ext uri="{FF2B5EF4-FFF2-40B4-BE49-F238E27FC236}">
                <a16:creationId xmlns:a16="http://schemas.microsoft.com/office/drawing/2014/main" id="{18770927-A31B-4083-9B9D-1AA1A422F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300" y="4033286"/>
            <a:ext cx="2209800" cy="192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Any of these would be fine..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en-US" altLang="zh-CN" sz="2000">
              <a:ea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..but which is best?</a:t>
            </a:r>
          </a:p>
        </p:txBody>
      </p:sp>
      <p:sp>
        <p:nvSpPr>
          <p:cNvPr id="19511" name="Line 53">
            <a:extLst>
              <a:ext uri="{FF2B5EF4-FFF2-40B4-BE49-F238E27FC236}">
                <a16:creationId xmlns:a16="http://schemas.microsoft.com/office/drawing/2014/main" id="{8B1E2231-F885-488C-9C28-AC0DFF3BF2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6500" y="3042685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2" name="Line 54">
            <a:extLst>
              <a:ext uri="{FF2B5EF4-FFF2-40B4-BE49-F238E27FC236}">
                <a16:creationId xmlns:a16="http://schemas.microsoft.com/office/drawing/2014/main" id="{FA585348-ADC0-4FB7-81BE-39BB092CD7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300" y="2890285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3" name="Line 55">
            <a:extLst>
              <a:ext uri="{FF2B5EF4-FFF2-40B4-BE49-F238E27FC236}">
                <a16:creationId xmlns:a16="http://schemas.microsoft.com/office/drawing/2014/main" id="{787E0C6C-D9D6-43F0-97AF-30B6B4550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77900" y="3118885"/>
            <a:ext cx="4800600" cy="220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4" name="Line 56">
            <a:extLst>
              <a:ext uri="{FF2B5EF4-FFF2-40B4-BE49-F238E27FC236}">
                <a16:creationId xmlns:a16="http://schemas.microsoft.com/office/drawing/2014/main" id="{D051DCBB-8B54-4A55-BC5C-E1F95B495E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8900" y="2890285"/>
            <a:ext cx="38100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5" name="Line 57">
            <a:extLst>
              <a:ext uri="{FF2B5EF4-FFF2-40B4-BE49-F238E27FC236}">
                <a16:creationId xmlns:a16="http://schemas.microsoft.com/office/drawing/2014/main" id="{6B943043-D86F-407E-A138-562C4E1C37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700" y="2585485"/>
            <a:ext cx="38862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6" name="Line 58">
            <a:extLst>
              <a:ext uri="{FF2B5EF4-FFF2-40B4-BE49-F238E27FC236}">
                <a16:creationId xmlns:a16="http://schemas.microsoft.com/office/drawing/2014/main" id="{9811D4EE-E62D-4DB2-9BE4-593B24DFDC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11300" y="2433085"/>
            <a:ext cx="3429000" cy="3352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7" name="Line 59">
            <a:extLst>
              <a:ext uri="{FF2B5EF4-FFF2-40B4-BE49-F238E27FC236}">
                <a16:creationId xmlns:a16="http://schemas.microsoft.com/office/drawing/2014/main" id="{B8685B22-B03F-4B68-BF73-C01C209211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39900" y="2814085"/>
            <a:ext cx="2743200" cy="3505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518" name="Line 60">
            <a:extLst>
              <a:ext uri="{FF2B5EF4-FFF2-40B4-BE49-F238E27FC236}">
                <a16:creationId xmlns:a16="http://schemas.microsoft.com/office/drawing/2014/main" id="{A8BCB705-663C-4A33-B09D-19B08A6D7A1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82700" y="2890285"/>
            <a:ext cx="4114800" cy="281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8" name="Group 2">
            <a:extLst>
              <a:ext uri="{FF2B5EF4-FFF2-40B4-BE49-F238E27FC236}">
                <a16:creationId xmlns:a16="http://schemas.microsoft.com/office/drawing/2014/main" id="{4B92677D-31AB-4A6C-8F63-548757CEBE1F}"/>
              </a:ext>
            </a:extLst>
          </p:cNvPr>
          <p:cNvGrpSpPr>
            <a:grpSpLocks/>
          </p:cNvGrpSpPr>
          <p:nvPr/>
        </p:nvGrpSpPr>
        <p:grpSpPr bwMode="auto">
          <a:xfrm rot="17382044">
            <a:off x="1379372" y="4203497"/>
            <a:ext cx="5562600" cy="1587"/>
            <a:chOff x="960" y="3888"/>
            <a:chExt cx="3504" cy="0"/>
          </a:xfrm>
        </p:grpSpPr>
        <p:sp>
          <p:nvSpPr>
            <p:cNvPr id="21561" name="Line 3">
              <a:extLst>
                <a:ext uri="{FF2B5EF4-FFF2-40B4-BE49-F238E27FC236}">
                  <a16:creationId xmlns:a16="http://schemas.microsoft.com/office/drawing/2014/main" id="{BEDA3258-B043-4D08-A585-69E687622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888"/>
              <a:ext cx="3408" cy="0"/>
            </a:xfrm>
            <a:prstGeom prst="line">
              <a:avLst/>
            </a:prstGeom>
            <a:noFill/>
            <a:ln w="1047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62" name="Line 4">
              <a:extLst>
                <a:ext uri="{FF2B5EF4-FFF2-40B4-BE49-F238E27FC236}">
                  <a16:creationId xmlns:a16="http://schemas.microsoft.com/office/drawing/2014/main" id="{812CA20C-F313-4304-B85C-26768ABB9A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88"/>
              <a:ext cx="350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1509" name="Rectangle 5">
            <a:extLst>
              <a:ext uri="{FF2B5EF4-FFF2-40B4-BE49-F238E27FC236}">
                <a16:creationId xmlns:a16="http://schemas.microsoft.com/office/drawing/2014/main" id="{B5AB27E5-AB6E-481C-B10C-3CC281F88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3807" y="846196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Classifier Margin</a:t>
            </a:r>
          </a:p>
        </p:txBody>
      </p:sp>
      <p:sp>
        <p:nvSpPr>
          <p:cNvPr id="21517" name="Text Box 13">
            <a:extLst>
              <a:ext uri="{FF2B5EF4-FFF2-40B4-BE49-F238E27FC236}">
                <a16:creationId xmlns:a16="http://schemas.microsoft.com/office/drawing/2014/main" id="{973F6EFA-1503-4892-8596-89DE847ED5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1865" y="203259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21518" name="Oval 14">
            <a:extLst>
              <a:ext uri="{FF2B5EF4-FFF2-40B4-BE49-F238E27FC236}">
                <a16:creationId xmlns:a16="http://schemas.microsoft.com/office/drawing/2014/main" id="{D6CEA0D0-351F-4B83-A0CC-CDF4A705AB8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088859" y="218419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9" name="Oval 15">
            <a:extLst>
              <a:ext uri="{FF2B5EF4-FFF2-40B4-BE49-F238E27FC236}">
                <a16:creationId xmlns:a16="http://schemas.microsoft.com/office/drawing/2014/main" id="{CF6982A3-90BF-4B97-B212-F88D3F0F00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089653" y="264060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0" name="Line 16">
            <a:extLst>
              <a:ext uri="{FF2B5EF4-FFF2-40B4-BE49-F238E27FC236}">
                <a16:creationId xmlns:a16="http://schemas.microsoft.com/office/drawing/2014/main" id="{DB3A15DA-704E-4F47-8D0F-9A62CB7A7D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4465" y="233739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1521" name="Line 17">
            <a:extLst>
              <a:ext uri="{FF2B5EF4-FFF2-40B4-BE49-F238E27FC236}">
                <a16:creationId xmlns:a16="http://schemas.microsoft.com/office/drawing/2014/main" id="{DD5D57BC-322F-4D97-A019-390514289C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2065" y="569019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522" name="Oval 18">
            <a:extLst>
              <a:ext uri="{FF2B5EF4-FFF2-40B4-BE49-F238E27FC236}">
                <a16:creationId xmlns:a16="http://schemas.microsoft.com/office/drawing/2014/main" id="{E29EAF7B-0C8A-4399-A4B7-5536D10650E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91591" y="515996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3" name="Oval 19">
            <a:extLst>
              <a:ext uri="{FF2B5EF4-FFF2-40B4-BE49-F238E27FC236}">
                <a16:creationId xmlns:a16="http://schemas.microsoft.com/office/drawing/2014/main" id="{CD3AB9CE-B1F4-4DCE-8B36-5AC490FD97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9691" y="403125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4" name="Oval 20">
            <a:extLst>
              <a:ext uri="{FF2B5EF4-FFF2-40B4-BE49-F238E27FC236}">
                <a16:creationId xmlns:a16="http://schemas.microsoft.com/office/drawing/2014/main" id="{12603CBB-B59F-44F6-8B3A-A39AA21066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3891" y="294222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5" name="Oval 21">
            <a:extLst>
              <a:ext uri="{FF2B5EF4-FFF2-40B4-BE49-F238E27FC236}">
                <a16:creationId xmlns:a16="http://schemas.microsoft.com/office/drawing/2014/main" id="{231CEC7F-9E60-4AFA-ACDA-1DED726934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7391" y="376296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6" name="Oval 22">
            <a:extLst>
              <a:ext uri="{FF2B5EF4-FFF2-40B4-BE49-F238E27FC236}">
                <a16:creationId xmlns:a16="http://schemas.microsoft.com/office/drawing/2014/main" id="{B8AF75FB-5076-49A2-BACD-EF8989F662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3616" y="279141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7" name="Oval 23">
            <a:extLst>
              <a:ext uri="{FF2B5EF4-FFF2-40B4-BE49-F238E27FC236}">
                <a16:creationId xmlns:a16="http://schemas.microsoft.com/office/drawing/2014/main" id="{413D5406-234F-4A9E-9F1E-FF4715584D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9866" y="386139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8" name="Oval 24">
            <a:extLst>
              <a:ext uri="{FF2B5EF4-FFF2-40B4-BE49-F238E27FC236}">
                <a16:creationId xmlns:a16="http://schemas.microsoft.com/office/drawing/2014/main" id="{EA6058A5-C3E8-47C4-8FD8-981CA9AC0A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21666" y="325179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29" name="Oval 25">
            <a:extLst>
              <a:ext uri="{FF2B5EF4-FFF2-40B4-BE49-F238E27FC236}">
                <a16:creationId xmlns:a16="http://schemas.microsoft.com/office/drawing/2014/main" id="{B50AA846-5378-4EF8-B3BC-1FF123AF26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79066" y="424239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0" name="Oval 26">
            <a:extLst>
              <a:ext uri="{FF2B5EF4-FFF2-40B4-BE49-F238E27FC236}">
                <a16:creationId xmlns:a16="http://schemas.microsoft.com/office/drawing/2014/main" id="{16172BE4-F725-4F02-AE9A-2AEF9D4FA4C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061454" y="457100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1" name="Oval 27">
            <a:extLst>
              <a:ext uri="{FF2B5EF4-FFF2-40B4-BE49-F238E27FC236}">
                <a16:creationId xmlns:a16="http://schemas.microsoft.com/office/drawing/2014/main" id="{2F5742E8-0FB1-4A62-9AC8-4FAB7A709BA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177591" y="335656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2" name="Oval 28">
            <a:extLst>
              <a:ext uri="{FF2B5EF4-FFF2-40B4-BE49-F238E27FC236}">
                <a16:creationId xmlns:a16="http://schemas.microsoft.com/office/drawing/2014/main" id="{33BF7903-2978-460B-B5A6-54A9DB88EA2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69566" y="467260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3" name="Oval 29">
            <a:extLst>
              <a:ext uri="{FF2B5EF4-FFF2-40B4-BE49-F238E27FC236}">
                <a16:creationId xmlns:a16="http://schemas.microsoft.com/office/drawing/2014/main" id="{BBCC7D58-9A38-41AF-9E9F-427916D14B7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297866" y="279459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4" name="Oval 30">
            <a:extLst>
              <a:ext uri="{FF2B5EF4-FFF2-40B4-BE49-F238E27FC236}">
                <a16:creationId xmlns:a16="http://schemas.microsoft.com/office/drawing/2014/main" id="{0499BA39-8E73-4E3E-8225-A7DC637F20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885366" y="371216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5" name="Oval 31">
            <a:extLst>
              <a:ext uri="{FF2B5EF4-FFF2-40B4-BE49-F238E27FC236}">
                <a16:creationId xmlns:a16="http://schemas.microsoft.com/office/drawing/2014/main" id="{51C2DF3F-4E71-40C9-80E1-90553F74B83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041066" y="462339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6" name="Oval 32">
            <a:extLst>
              <a:ext uri="{FF2B5EF4-FFF2-40B4-BE49-F238E27FC236}">
                <a16:creationId xmlns:a16="http://schemas.microsoft.com/office/drawing/2014/main" id="{B8D71082-AFA6-4692-A0C3-9AA5144192D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288341" y="376772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7" name="Oval 33">
            <a:extLst>
              <a:ext uri="{FF2B5EF4-FFF2-40B4-BE49-F238E27FC236}">
                <a16:creationId xmlns:a16="http://schemas.microsoft.com/office/drawing/2014/main" id="{FA8F12E6-619B-4B5C-BF33-3AB8424F206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040816" y="318511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8" name="Oval 34">
            <a:extLst>
              <a:ext uri="{FF2B5EF4-FFF2-40B4-BE49-F238E27FC236}">
                <a16:creationId xmlns:a16="http://schemas.microsoft.com/office/drawing/2014/main" id="{780892A7-DAA8-4197-8344-9C9047DB34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309897" y="537031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39" name="Oval 35">
            <a:extLst>
              <a:ext uri="{FF2B5EF4-FFF2-40B4-BE49-F238E27FC236}">
                <a16:creationId xmlns:a16="http://schemas.microsoft.com/office/drawing/2014/main" id="{2B1BDF81-C044-4723-B0F5-39FD6B7618B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288341" y="422651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0" name="Oval 36">
            <a:extLst>
              <a:ext uri="{FF2B5EF4-FFF2-40B4-BE49-F238E27FC236}">
                <a16:creationId xmlns:a16="http://schemas.microsoft.com/office/drawing/2014/main" id="{3CA1D167-C553-4862-9EE7-32454EC7C3A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517066" y="252154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1" name="Oval 37">
            <a:extLst>
              <a:ext uri="{FF2B5EF4-FFF2-40B4-BE49-F238E27FC236}">
                <a16:creationId xmlns:a16="http://schemas.microsoft.com/office/drawing/2014/main" id="{E5130A82-28BB-4BE9-9961-8ADDEDE7068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478298" y="427176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2" name="Oval 38">
            <a:extLst>
              <a:ext uri="{FF2B5EF4-FFF2-40B4-BE49-F238E27FC236}">
                <a16:creationId xmlns:a16="http://schemas.microsoft.com/office/drawing/2014/main" id="{F36E4005-3B47-4179-B65B-40B2FFC1909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544054" y="420746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3" name="Oval 39">
            <a:extLst>
              <a:ext uri="{FF2B5EF4-FFF2-40B4-BE49-F238E27FC236}">
                <a16:creationId xmlns:a16="http://schemas.microsoft.com/office/drawing/2014/main" id="{DE2D307E-6842-4511-9C28-CA1E01C25FF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793416" y="349309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4" name="Oval 40">
            <a:extLst>
              <a:ext uri="{FF2B5EF4-FFF2-40B4-BE49-F238E27FC236}">
                <a16:creationId xmlns:a16="http://schemas.microsoft.com/office/drawing/2014/main" id="{150D059B-5DB4-4F29-974B-E3A3646542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261354" y="247391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5" name="Oval 41">
            <a:extLst>
              <a:ext uri="{FF2B5EF4-FFF2-40B4-BE49-F238E27FC236}">
                <a16:creationId xmlns:a16="http://schemas.microsoft.com/office/drawing/2014/main" id="{75E9F3D9-DF9F-47F7-A3F4-B33B69B6A0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434641" y="340101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6" name="Oval 42">
            <a:extLst>
              <a:ext uri="{FF2B5EF4-FFF2-40B4-BE49-F238E27FC236}">
                <a16:creationId xmlns:a16="http://schemas.microsoft.com/office/drawing/2014/main" id="{2B6E3AF7-663F-46A5-80FF-2D8D50EEA2A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290973" y="484643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7" name="Oval 43">
            <a:extLst>
              <a:ext uri="{FF2B5EF4-FFF2-40B4-BE49-F238E27FC236}">
                <a16:creationId xmlns:a16="http://schemas.microsoft.com/office/drawing/2014/main" id="{FB7E973B-4B44-4F8C-AB82-F99F436D745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671723" y="366216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8" name="Oval 44">
            <a:extLst>
              <a:ext uri="{FF2B5EF4-FFF2-40B4-BE49-F238E27FC236}">
                <a16:creationId xmlns:a16="http://schemas.microsoft.com/office/drawing/2014/main" id="{E0B0582F-26E0-4036-8DD9-B66A502408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825041" y="538221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49" name="Oval 45">
            <a:extLst>
              <a:ext uri="{FF2B5EF4-FFF2-40B4-BE49-F238E27FC236}">
                <a16:creationId xmlns:a16="http://schemas.microsoft.com/office/drawing/2014/main" id="{587DC50B-DA89-4864-BA6B-3A74884806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520241" y="500121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0" name="Oval 46">
            <a:extLst>
              <a:ext uri="{FF2B5EF4-FFF2-40B4-BE49-F238E27FC236}">
                <a16:creationId xmlns:a16="http://schemas.microsoft.com/office/drawing/2014/main" id="{FDD3A5CC-9B07-4A4F-B966-3C1B9730DEF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990684" y="386377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1" name="Oval 47">
            <a:extLst>
              <a:ext uri="{FF2B5EF4-FFF2-40B4-BE49-F238E27FC236}">
                <a16:creationId xmlns:a16="http://schemas.microsoft.com/office/drawing/2014/main" id="{4B4A2B00-0293-4343-A876-25B1527ECC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886828" y="290412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2" name="Oval 48">
            <a:extLst>
              <a:ext uri="{FF2B5EF4-FFF2-40B4-BE49-F238E27FC236}">
                <a16:creationId xmlns:a16="http://schemas.microsoft.com/office/drawing/2014/main" id="{8CC1EDCC-63B5-4D81-B0BE-38BA9EA13B8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529766" y="449162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3" name="Oval 49">
            <a:extLst>
              <a:ext uri="{FF2B5EF4-FFF2-40B4-BE49-F238E27FC236}">
                <a16:creationId xmlns:a16="http://schemas.microsoft.com/office/drawing/2014/main" id="{7989ACFA-6436-4079-AED0-D8AB30FA047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677947" y="320972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4" name="Oval 50">
            <a:extLst>
              <a:ext uri="{FF2B5EF4-FFF2-40B4-BE49-F238E27FC236}">
                <a16:creationId xmlns:a16="http://schemas.microsoft.com/office/drawing/2014/main" id="{B1403650-5797-46B4-A82B-81610CF430C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11460" y="517663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5" name="Oval 51">
            <a:extLst>
              <a:ext uri="{FF2B5EF4-FFF2-40B4-BE49-F238E27FC236}">
                <a16:creationId xmlns:a16="http://schemas.microsoft.com/office/drawing/2014/main" id="{C9D2EBE3-2464-4C35-A9A9-BCA110D912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77503" y="488374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57" name="Text Box 53">
            <a:extLst>
              <a:ext uri="{FF2B5EF4-FFF2-40B4-BE49-F238E27FC236}">
                <a16:creationId xmlns:a16="http://schemas.microsoft.com/office/drawing/2014/main" id="{D3179FF7-732D-420E-B74D-CFAED112CB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2065" y="332799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1558" name="Text Box 54">
            <a:extLst>
              <a:ext uri="{FF2B5EF4-FFF2-40B4-BE49-F238E27FC236}">
                <a16:creationId xmlns:a16="http://schemas.microsoft.com/office/drawing/2014/main" id="{1C1E2559-8295-4D9D-A41B-D6E10C827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6191" y="3582715"/>
            <a:ext cx="36859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宋体" panose="02010600030101010101" pitchFamily="2" charset="-122"/>
              </a:rPr>
              <a:t>Define the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margin</a:t>
            </a:r>
            <a:r>
              <a:rPr lang="en-US" altLang="zh-CN" dirty="0">
                <a:ea typeface="宋体" panose="02010600030101010101" pitchFamily="2" charset="-122"/>
              </a:rPr>
              <a:t> of a linear classifier as the width that the boundary could be increased by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before hitting a datapoint.</a:t>
            </a:r>
          </a:p>
        </p:txBody>
      </p:sp>
      <p:sp>
        <p:nvSpPr>
          <p:cNvPr id="21559" name="Line 55">
            <a:extLst>
              <a:ext uri="{FF2B5EF4-FFF2-40B4-BE49-F238E27FC236}">
                <a16:creationId xmlns:a16="http://schemas.microsoft.com/office/drawing/2014/main" id="{A396FFCA-3191-4565-87FF-27E717113C7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36065" y="4623390"/>
            <a:ext cx="25146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1560" name="Line 56">
            <a:extLst>
              <a:ext uri="{FF2B5EF4-FFF2-40B4-BE49-F238E27FC236}">
                <a16:creationId xmlns:a16="http://schemas.microsoft.com/office/drawing/2014/main" id="{D5DF2424-7C71-45A7-B3A3-D4FA0BE661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3265" y="3023190"/>
            <a:ext cx="2057400" cy="1828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2">
            <a:extLst>
              <a:ext uri="{FF2B5EF4-FFF2-40B4-BE49-F238E27FC236}">
                <a16:creationId xmlns:a16="http://schemas.microsoft.com/office/drawing/2014/main" id="{315A86EE-D21D-4324-8EF9-7A6AF747C983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1509196" y="4246823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7" name="Line 3">
            <a:extLst>
              <a:ext uri="{FF2B5EF4-FFF2-40B4-BE49-F238E27FC236}">
                <a16:creationId xmlns:a16="http://schemas.microsoft.com/office/drawing/2014/main" id="{70F01063-C4D9-4FB7-AB89-7EB8A536A92D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1432996" y="4246823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58" name="Rectangle 4">
            <a:extLst>
              <a:ext uri="{FF2B5EF4-FFF2-40B4-BE49-F238E27FC236}">
                <a16:creationId xmlns:a16="http://schemas.microsoft.com/office/drawing/2014/main" id="{07A7338D-C785-432C-9A70-5554D9E0A4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834" y="855989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Maximum Margin</a:t>
            </a:r>
          </a:p>
        </p:txBody>
      </p:sp>
      <p:sp>
        <p:nvSpPr>
          <p:cNvPr id="23566" name="Text Box 12">
            <a:extLst>
              <a:ext uri="{FF2B5EF4-FFF2-40B4-BE49-F238E27FC236}">
                <a16:creationId xmlns:a16="http://schemas.microsoft.com/office/drawing/2014/main" id="{A6D6E0B6-A451-477C-A800-38B3961F9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558" y="2075124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23567" name="Oval 13">
            <a:extLst>
              <a:ext uri="{FF2B5EF4-FFF2-40B4-BE49-F238E27FC236}">
                <a16:creationId xmlns:a16="http://schemas.microsoft.com/office/drawing/2014/main" id="{F609D2E6-22FD-4F28-9208-8403EF70487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184552" y="2226730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8" name="Oval 14">
            <a:extLst>
              <a:ext uri="{FF2B5EF4-FFF2-40B4-BE49-F238E27FC236}">
                <a16:creationId xmlns:a16="http://schemas.microsoft.com/office/drawing/2014/main" id="{5A09840B-7EA4-4EDE-A6A0-936ABB4806B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185346" y="2683136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9" name="Line 15">
            <a:extLst>
              <a:ext uri="{FF2B5EF4-FFF2-40B4-BE49-F238E27FC236}">
                <a16:creationId xmlns:a16="http://schemas.microsoft.com/office/drawing/2014/main" id="{A76EB455-0A38-4DA3-B37E-D19DA162D25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158" y="2379923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3570" name="Line 16">
            <a:extLst>
              <a:ext uri="{FF2B5EF4-FFF2-40B4-BE49-F238E27FC236}">
                <a16:creationId xmlns:a16="http://schemas.microsoft.com/office/drawing/2014/main" id="{1250F7AF-4E63-49F8-8E6A-69CDF4C853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7758" y="5732723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571" name="Oval 17">
            <a:extLst>
              <a:ext uri="{FF2B5EF4-FFF2-40B4-BE49-F238E27FC236}">
                <a16:creationId xmlns:a16="http://schemas.microsoft.com/office/drawing/2014/main" id="{2C160705-4DB0-4728-AE56-5CB589EEFE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284" y="5202499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2" name="Oval 18">
            <a:extLst>
              <a:ext uri="{FF2B5EF4-FFF2-40B4-BE49-F238E27FC236}">
                <a16:creationId xmlns:a16="http://schemas.microsoft.com/office/drawing/2014/main" id="{66AD02BE-6F50-44F0-AAB6-6D78EDB738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5384" y="4073787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3" name="Oval 19">
            <a:extLst>
              <a:ext uri="{FF2B5EF4-FFF2-40B4-BE49-F238E27FC236}">
                <a16:creationId xmlns:a16="http://schemas.microsoft.com/office/drawing/2014/main" id="{64B1A77A-DEDB-487B-A553-BA93B3D44C5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9584" y="2984762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4" name="Oval 20">
            <a:extLst>
              <a:ext uri="{FF2B5EF4-FFF2-40B4-BE49-F238E27FC236}">
                <a16:creationId xmlns:a16="http://schemas.microsoft.com/office/drawing/2014/main" id="{AB011830-4255-4BF7-9A5D-95F785699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3084" y="3805499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5" name="Oval 21">
            <a:extLst>
              <a:ext uri="{FF2B5EF4-FFF2-40B4-BE49-F238E27FC236}">
                <a16:creationId xmlns:a16="http://schemas.microsoft.com/office/drawing/2014/main" id="{60716882-5DF8-4F07-A5F4-F2F5694D45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9309" y="2833948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6" name="Oval 22">
            <a:extLst>
              <a:ext uri="{FF2B5EF4-FFF2-40B4-BE49-F238E27FC236}">
                <a16:creationId xmlns:a16="http://schemas.microsoft.com/office/drawing/2014/main" id="{75D85766-C701-44E1-B817-1042ECE05F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5559" y="3903924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7" name="Oval 23">
            <a:extLst>
              <a:ext uri="{FF2B5EF4-FFF2-40B4-BE49-F238E27FC236}">
                <a16:creationId xmlns:a16="http://schemas.microsoft.com/office/drawing/2014/main" id="{289586B9-059B-4810-BBAC-D83C5E3B1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7359" y="3294323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8" name="Oval 24">
            <a:extLst>
              <a:ext uri="{FF2B5EF4-FFF2-40B4-BE49-F238E27FC236}">
                <a16:creationId xmlns:a16="http://schemas.microsoft.com/office/drawing/2014/main" id="{7094451D-D359-4591-B82C-5DB2B3E92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4759" y="428492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79" name="Oval 25">
            <a:extLst>
              <a:ext uri="{FF2B5EF4-FFF2-40B4-BE49-F238E27FC236}">
                <a16:creationId xmlns:a16="http://schemas.microsoft.com/office/drawing/2014/main" id="{5F5BDE3A-EE48-46E8-B713-449D59F5447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157147" y="4613537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0" name="Oval 26">
            <a:extLst>
              <a:ext uri="{FF2B5EF4-FFF2-40B4-BE49-F238E27FC236}">
                <a16:creationId xmlns:a16="http://schemas.microsoft.com/office/drawing/2014/main" id="{B9FCB1D5-793C-46F6-B77C-6AB9343EC89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73284" y="339909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1" name="Oval 27">
            <a:extLst>
              <a:ext uri="{FF2B5EF4-FFF2-40B4-BE49-F238E27FC236}">
                <a16:creationId xmlns:a16="http://schemas.microsoft.com/office/drawing/2014/main" id="{5537FB7A-D391-4802-BFB8-BB212C2E643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5259" y="4715136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2" name="Oval 28">
            <a:extLst>
              <a:ext uri="{FF2B5EF4-FFF2-40B4-BE49-F238E27FC236}">
                <a16:creationId xmlns:a16="http://schemas.microsoft.com/office/drawing/2014/main" id="{6CD2C5D7-D491-4D21-8497-971AC1FD01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393559" y="2837123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3" name="Oval 29">
            <a:extLst>
              <a:ext uri="{FF2B5EF4-FFF2-40B4-BE49-F238E27FC236}">
                <a16:creationId xmlns:a16="http://schemas.microsoft.com/office/drawing/2014/main" id="{DC3D3623-EB12-45E4-BA37-9EA88376BE5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981059" y="375469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4" name="Oval 30">
            <a:extLst>
              <a:ext uri="{FF2B5EF4-FFF2-40B4-BE49-F238E27FC236}">
                <a16:creationId xmlns:a16="http://schemas.microsoft.com/office/drawing/2014/main" id="{189A3C71-618D-4451-B2CB-016C297F48D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136759" y="4665924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5" name="Oval 31">
            <a:extLst>
              <a:ext uri="{FF2B5EF4-FFF2-40B4-BE49-F238E27FC236}">
                <a16:creationId xmlns:a16="http://schemas.microsoft.com/office/drawing/2014/main" id="{F11D8483-47BF-4F0C-AC81-3B59E50306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384034" y="3810262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6" name="Oval 32">
            <a:extLst>
              <a:ext uri="{FF2B5EF4-FFF2-40B4-BE49-F238E27FC236}">
                <a16:creationId xmlns:a16="http://schemas.microsoft.com/office/drawing/2014/main" id="{E11967CE-51C2-40D9-91CB-94EE886E9AB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136509" y="3227649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7" name="Oval 33">
            <a:extLst>
              <a:ext uri="{FF2B5EF4-FFF2-40B4-BE49-F238E27FC236}">
                <a16:creationId xmlns:a16="http://schemas.microsoft.com/office/drawing/2014/main" id="{4487F520-FB8A-44C4-B08A-4C558C74D83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405590" y="5412843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8" name="Oval 34">
            <a:extLst>
              <a:ext uri="{FF2B5EF4-FFF2-40B4-BE49-F238E27FC236}">
                <a16:creationId xmlns:a16="http://schemas.microsoft.com/office/drawing/2014/main" id="{7998EBA4-51D6-4CE3-9FFD-61CE5B97409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384034" y="4269049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89" name="Oval 35">
            <a:extLst>
              <a:ext uri="{FF2B5EF4-FFF2-40B4-BE49-F238E27FC236}">
                <a16:creationId xmlns:a16="http://schemas.microsoft.com/office/drawing/2014/main" id="{D26C14DB-F2DC-4B56-8E96-308E824B278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2759" y="2564074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0" name="Oval 36">
            <a:extLst>
              <a:ext uri="{FF2B5EF4-FFF2-40B4-BE49-F238E27FC236}">
                <a16:creationId xmlns:a16="http://schemas.microsoft.com/office/drawing/2014/main" id="{87D0A1B4-36B2-4ABC-9BD5-41AE5A031E9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73991" y="4314293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1" name="Oval 37">
            <a:extLst>
              <a:ext uri="{FF2B5EF4-FFF2-40B4-BE49-F238E27FC236}">
                <a16:creationId xmlns:a16="http://schemas.microsoft.com/office/drawing/2014/main" id="{CDF51448-6FA8-4E99-A537-A957040596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9747" y="424999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2" name="Oval 38">
            <a:extLst>
              <a:ext uri="{FF2B5EF4-FFF2-40B4-BE49-F238E27FC236}">
                <a16:creationId xmlns:a16="http://schemas.microsoft.com/office/drawing/2014/main" id="{E16937E3-E5FB-47D7-8144-461E22A58D5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89109" y="3535624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3" name="Oval 39">
            <a:extLst>
              <a:ext uri="{FF2B5EF4-FFF2-40B4-BE49-F238E27FC236}">
                <a16:creationId xmlns:a16="http://schemas.microsoft.com/office/drawing/2014/main" id="{9A0891AF-9678-4E11-8296-F882CBE23DE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357047" y="2516449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4" name="Oval 40">
            <a:extLst>
              <a:ext uri="{FF2B5EF4-FFF2-40B4-BE49-F238E27FC236}">
                <a16:creationId xmlns:a16="http://schemas.microsoft.com/office/drawing/2014/main" id="{D2E2F16F-D519-4F84-BB73-19693DFA2C9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30334" y="344354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5" name="Oval 41">
            <a:extLst>
              <a:ext uri="{FF2B5EF4-FFF2-40B4-BE49-F238E27FC236}">
                <a16:creationId xmlns:a16="http://schemas.microsoft.com/office/drawing/2014/main" id="{BF8BD059-12A2-4165-8E6D-848DBF1D4A3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86666" y="4888968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6" name="Oval 42">
            <a:extLst>
              <a:ext uri="{FF2B5EF4-FFF2-40B4-BE49-F238E27FC236}">
                <a16:creationId xmlns:a16="http://schemas.microsoft.com/office/drawing/2014/main" id="{5E2C7C73-1F29-428C-B104-0E7481444E6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767416" y="3704693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7" name="Oval 43">
            <a:extLst>
              <a:ext uri="{FF2B5EF4-FFF2-40B4-BE49-F238E27FC236}">
                <a16:creationId xmlns:a16="http://schemas.microsoft.com/office/drawing/2014/main" id="{A121409F-4EDD-4572-9624-C33B963FEC0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920734" y="542474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8" name="Oval 44">
            <a:extLst>
              <a:ext uri="{FF2B5EF4-FFF2-40B4-BE49-F238E27FC236}">
                <a16:creationId xmlns:a16="http://schemas.microsoft.com/office/drawing/2014/main" id="{85C45FCC-5EF6-47E4-BBDA-46677DA57C6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615934" y="5043749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99" name="Oval 45">
            <a:extLst>
              <a:ext uri="{FF2B5EF4-FFF2-40B4-BE49-F238E27FC236}">
                <a16:creationId xmlns:a16="http://schemas.microsoft.com/office/drawing/2014/main" id="{E5703E16-140F-43F3-8C99-221040283A7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86377" y="3906305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0" name="Oval 46">
            <a:extLst>
              <a:ext uri="{FF2B5EF4-FFF2-40B4-BE49-F238E27FC236}">
                <a16:creationId xmlns:a16="http://schemas.microsoft.com/office/drawing/2014/main" id="{F22B8808-1033-4542-8316-5925B871DC7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982521" y="2946661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1" name="Oval 47">
            <a:extLst>
              <a:ext uri="{FF2B5EF4-FFF2-40B4-BE49-F238E27FC236}">
                <a16:creationId xmlns:a16="http://schemas.microsoft.com/office/drawing/2014/main" id="{AB91B8D6-40B1-4CB2-937E-59E6210699F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625459" y="453416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2" name="Oval 48">
            <a:extLst>
              <a:ext uri="{FF2B5EF4-FFF2-40B4-BE49-F238E27FC236}">
                <a16:creationId xmlns:a16="http://schemas.microsoft.com/office/drawing/2014/main" id="{25C8F190-CE29-47B2-8D14-A11D114FD6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773640" y="3252255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3" name="Oval 49">
            <a:extLst>
              <a:ext uri="{FF2B5EF4-FFF2-40B4-BE49-F238E27FC236}">
                <a16:creationId xmlns:a16="http://schemas.microsoft.com/office/drawing/2014/main" id="{8F163EFB-BEF0-4A70-B68E-2857733828F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207153" y="5219168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4" name="Oval 50">
            <a:extLst>
              <a:ext uri="{FF2B5EF4-FFF2-40B4-BE49-F238E27FC236}">
                <a16:creationId xmlns:a16="http://schemas.microsoft.com/office/drawing/2014/main" id="{5F30F429-0B4A-40EF-9977-5EA89E943D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573196" y="4926274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606" name="Text Box 52">
            <a:extLst>
              <a:ext uri="{FF2B5EF4-FFF2-40B4-BE49-F238E27FC236}">
                <a16:creationId xmlns:a16="http://schemas.microsoft.com/office/drawing/2014/main" id="{34751750-EF68-4B2A-ADA1-C172AEF51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758" y="3370524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3607" name="Text Box 53">
            <a:extLst>
              <a:ext uri="{FF2B5EF4-FFF2-40B4-BE49-F238E27FC236}">
                <a16:creationId xmlns:a16="http://schemas.microsoft.com/office/drawing/2014/main" id="{E363D4F6-FDFD-4C1E-9C32-FBDDF02AC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157" y="2456123"/>
            <a:ext cx="3483935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The </a:t>
            </a:r>
            <a:r>
              <a:rPr lang="en-US" altLang="zh-CN">
                <a:solidFill>
                  <a:schemeClr val="hlink"/>
                </a:solidFill>
                <a:ea typeface="宋体" panose="02010600030101010101" pitchFamily="2" charset="-122"/>
              </a:rPr>
              <a:t>maximum margin linear classifier</a:t>
            </a:r>
            <a:r>
              <a:rPr lang="en-US" altLang="zh-CN">
                <a:ea typeface="宋体" panose="02010600030101010101" pitchFamily="2" charset="-122"/>
              </a:rPr>
              <a:t> is the linear classifier with the, um, maximum margin.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>
                <a:ea typeface="宋体" panose="02010600030101010101" pitchFamily="2" charset="-122"/>
              </a:rPr>
              <a:t>This is the simplest kind of SVM (Called an LSVM)</a:t>
            </a:r>
          </a:p>
        </p:txBody>
      </p:sp>
      <p:sp>
        <p:nvSpPr>
          <p:cNvPr id="23608" name="AutoShape 54">
            <a:extLst>
              <a:ext uri="{FF2B5EF4-FFF2-40B4-BE49-F238E27FC236}">
                <a16:creationId xmlns:a16="http://schemas.microsoft.com/office/drawing/2014/main" id="{BF43AB1A-AF8B-4633-B1E4-4568A9F4B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649" y="5099023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Linear SVM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4">
            <a:extLst>
              <a:ext uri="{FF2B5EF4-FFF2-40B4-BE49-F238E27FC236}">
                <a16:creationId xmlns:a16="http://schemas.microsoft.com/office/drawing/2014/main" id="{2D2AC35F-908E-4B84-BE46-94272280CD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726" y="1001525"/>
            <a:ext cx="4648200" cy="6858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Maximum Margin</a:t>
            </a: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31C029EF-5585-45E0-A360-E74C730F3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1192" y="6355851"/>
            <a:ext cx="6917210" cy="365125"/>
          </a:xfr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E28948F-C037-44FC-8408-EDE7A14A4081}" type="slidenum">
              <a:rPr lang="zh-CN" altLang="en-US" sz="1400"/>
              <a:pPr/>
              <a:t>13</a:t>
            </a:fld>
            <a:endParaRPr lang="en-US" altLang="zh-CN" sz="1400"/>
          </a:p>
        </p:txBody>
      </p:sp>
      <p:sp>
        <p:nvSpPr>
          <p:cNvPr id="25604" name="Line 2">
            <a:extLst>
              <a:ext uri="{FF2B5EF4-FFF2-40B4-BE49-F238E27FC236}">
                <a16:creationId xmlns:a16="http://schemas.microsoft.com/office/drawing/2014/main" id="{E3F79F93-DB88-4302-9DB5-8E87534D8496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763838" y="4480740"/>
            <a:ext cx="5410200" cy="0"/>
          </a:xfrm>
          <a:prstGeom prst="line">
            <a:avLst/>
          </a:prstGeom>
          <a:noFill/>
          <a:ln w="3619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05" name="Line 3">
            <a:extLst>
              <a:ext uri="{FF2B5EF4-FFF2-40B4-BE49-F238E27FC236}">
                <a16:creationId xmlns:a16="http://schemas.microsoft.com/office/drawing/2014/main" id="{FE174108-C395-4454-9656-B0CC32AC284D}"/>
              </a:ext>
            </a:extLst>
          </p:cNvPr>
          <p:cNvSpPr>
            <a:spLocks noChangeShapeType="1"/>
          </p:cNvSpPr>
          <p:nvPr/>
        </p:nvSpPr>
        <p:spPr bwMode="auto">
          <a:xfrm rot="18127581">
            <a:off x="2687638" y="448074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4" name="Text Box 12">
            <a:extLst>
              <a:ext uri="{FF2B5EF4-FFF2-40B4-BE49-F238E27FC236}">
                <a16:creationId xmlns:a16="http://schemas.microsoft.com/office/drawing/2014/main" id="{9ED054FF-A02F-4191-BCED-CE53A8EB0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309041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25615" name="Oval 13">
            <a:extLst>
              <a:ext uri="{FF2B5EF4-FFF2-40B4-BE49-F238E27FC236}">
                <a16:creationId xmlns:a16="http://schemas.microsoft.com/office/drawing/2014/main" id="{7911D59E-A0D4-44AA-82D7-7E5A31261EF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439194" y="246064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6" name="Oval 14">
            <a:extLst>
              <a:ext uri="{FF2B5EF4-FFF2-40B4-BE49-F238E27FC236}">
                <a16:creationId xmlns:a16="http://schemas.microsoft.com/office/drawing/2014/main" id="{F8BF9CF6-10BF-4298-A2F1-F2F758EC6EE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2439988" y="2917053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17" name="Line 15">
            <a:extLst>
              <a:ext uri="{FF2B5EF4-FFF2-40B4-BE49-F238E27FC236}">
                <a16:creationId xmlns:a16="http://schemas.microsoft.com/office/drawing/2014/main" id="{29A855CD-69F5-4E0C-A766-15FC58A14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4800" y="2613840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18" name="Line 16">
            <a:extLst>
              <a:ext uri="{FF2B5EF4-FFF2-40B4-BE49-F238E27FC236}">
                <a16:creationId xmlns:a16="http://schemas.microsoft.com/office/drawing/2014/main" id="{9959E456-7E4B-44E8-B419-62CDEC4D8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5966640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619" name="Oval 17">
            <a:extLst>
              <a:ext uri="{FF2B5EF4-FFF2-40B4-BE49-F238E27FC236}">
                <a16:creationId xmlns:a16="http://schemas.microsoft.com/office/drawing/2014/main" id="{3EEACAC6-0CD1-462D-B962-54050CE68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41926" y="543641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0" name="Oval 18">
            <a:extLst>
              <a:ext uri="{FF2B5EF4-FFF2-40B4-BE49-F238E27FC236}">
                <a16:creationId xmlns:a16="http://schemas.microsoft.com/office/drawing/2014/main" id="{BAED38AB-D61B-4868-86BB-F916F7F236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10026" y="430770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1" name="Oval 19">
            <a:extLst>
              <a:ext uri="{FF2B5EF4-FFF2-40B4-BE49-F238E27FC236}">
                <a16:creationId xmlns:a16="http://schemas.microsoft.com/office/drawing/2014/main" id="{B725048B-AC7E-4E67-9FD1-EC48DEA756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4226" y="321867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2" name="Oval 20">
            <a:extLst>
              <a:ext uri="{FF2B5EF4-FFF2-40B4-BE49-F238E27FC236}">
                <a16:creationId xmlns:a16="http://schemas.microsoft.com/office/drawing/2014/main" id="{48B81EDA-86C6-463D-AB34-FE2BBD6F34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27726" y="403941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3" name="Oval 21">
            <a:extLst>
              <a:ext uri="{FF2B5EF4-FFF2-40B4-BE49-F238E27FC236}">
                <a16:creationId xmlns:a16="http://schemas.microsoft.com/office/drawing/2014/main" id="{373D8866-2059-4E83-A1F3-486360B434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3951" y="306786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4" name="Oval 22">
            <a:extLst>
              <a:ext uri="{FF2B5EF4-FFF2-40B4-BE49-F238E27FC236}">
                <a16:creationId xmlns:a16="http://schemas.microsoft.com/office/drawing/2014/main" id="{66362BD3-E25B-4F6C-A032-3E396CCD7EA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410201" y="4137841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5" name="Oval 23">
            <a:extLst>
              <a:ext uri="{FF2B5EF4-FFF2-40B4-BE49-F238E27FC236}">
                <a16:creationId xmlns:a16="http://schemas.microsoft.com/office/drawing/2014/main" id="{44548A67-4F11-41DE-A892-C200818625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1" y="3528240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6" name="Oval 24">
            <a:extLst>
              <a:ext uri="{FF2B5EF4-FFF2-40B4-BE49-F238E27FC236}">
                <a16:creationId xmlns:a16="http://schemas.microsoft.com/office/drawing/2014/main" id="{888BE9A2-07A5-403B-9E25-4F67439170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629401" y="451884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7" name="Oval 25">
            <a:extLst>
              <a:ext uri="{FF2B5EF4-FFF2-40B4-BE49-F238E27FC236}">
                <a16:creationId xmlns:a16="http://schemas.microsoft.com/office/drawing/2014/main" id="{9EC7BEBE-970F-4A0E-AE52-B1C590E779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411789" y="4847454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8" name="Oval 26">
            <a:extLst>
              <a:ext uri="{FF2B5EF4-FFF2-40B4-BE49-F238E27FC236}">
                <a16:creationId xmlns:a16="http://schemas.microsoft.com/office/drawing/2014/main" id="{1AD4CDE0-8647-4F7B-A490-8FBD90E7328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527926" y="363301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29" name="Oval 27">
            <a:extLst>
              <a:ext uri="{FF2B5EF4-FFF2-40B4-BE49-F238E27FC236}">
                <a16:creationId xmlns:a16="http://schemas.microsoft.com/office/drawing/2014/main" id="{A58BEDDA-A322-43F7-85E5-FA7857C74A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19901" y="4949053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0" name="Oval 28">
            <a:extLst>
              <a:ext uri="{FF2B5EF4-FFF2-40B4-BE49-F238E27FC236}">
                <a16:creationId xmlns:a16="http://schemas.microsoft.com/office/drawing/2014/main" id="{EC46DA25-CEE2-4950-885F-0A9A935279A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48201" y="307104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1" name="Oval 29">
            <a:extLst>
              <a:ext uri="{FF2B5EF4-FFF2-40B4-BE49-F238E27FC236}">
                <a16:creationId xmlns:a16="http://schemas.microsoft.com/office/drawing/2014/main" id="{16AF02C0-C34E-4FC8-8E9B-EAC50CA030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35701" y="398861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2" name="Oval 30">
            <a:extLst>
              <a:ext uri="{FF2B5EF4-FFF2-40B4-BE49-F238E27FC236}">
                <a16:creationId xmlns:a16="http://schemas.microsoft.com/office/drawing/2014/main" id="{AB6E2F64-CC4E-45EC-BFD6-09B218165CB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7391401" y="489984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3" name="Oval 31">
            <a:extLst>
              <a:ext uri="{FF2B5EF4-FFF2-40B4-BE49-F238E27FC236}">
                <a16:creationId xmlns:a16="http://schemas.microsoft.com/office/drawing/2014/main" id="{B4337142-8741-4381-BDDA-349A4B63A5A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38676" y="404417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4" name="Oval 32">
            <a:extLst>
              <a:ext uri="{FF2B5EF4-FFF2-40B4-BE49-F238E27FC236}">
                <a16:creationId xmlns:a16="http://schemas.microsoft.com/office/drawing/2014/main" id="{A9E8E7CF-1533-4EC6-885B-A319DBBBEB1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91151" y="346156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5" name="Oval 33">
            <a:extLst>
              <a:ext uri="{FF2B5EF4-FFF2-40B4-BE49-F238E27FC236}">
                <a16:creationId xmlns:a16="http://schemas.microsoft.com/office/drawing/2014/main" id="{2D3A9AF9-3871-4B99-AF30-EF4986E98C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60232" y="564676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6" name="Oval 34">
            <a:extLst>
              <a:ext uri="{FF2B5EF4-FFF2-40B4-BE49-F238E27FC236}">
                <a16:creationId xmlns:a16="http://schemas.microsoft.com/office/drawing/2014/main" id="{39CCE615-C656-4D6A-88E6-ED8402D7004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8676" y="450296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7" name="Oval 35">
            <a:extLst>
              <a:ext uri="{FF2B5EF4-FFF2-40B4-BE49-F238E27FC236}">
                <a16:creationId xmlns:a16="http://schemas.microsoft.com/office/drawing/2014/main" id="{9AAB7243-CD0C-4BED-B898-CE7A5A33EDA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67401" y="279799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8" name="Oval 36">
            <a:extLst>
              <a:ext uri="{FF2B5EF4-FFF2-40B4-BE49-F238E27FC236}">
                <a16:creationId xmlns:a16="http://schemas.microsoft.com/office/drawing/2014/main" id="{D372CC21-FBCC-4896-B165-09695C86AA9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828633" y="4548210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39" name="Oval 37">
            <a:extLst>
              <a:ext uri="{FF2B5EF4-FFF2-40B4-BE49-F238E27FC236}">
                <a16:creationId xmlns:a16="http://schemas.microsoft.com/office/drawing/2014/main" id="{72030339-0609-41A9-A573-4A45A788F09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94389" y="448391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0" name="Oval 38">
            <a:extLst>
              <a:ext uri="{FF2B5EF4-FFF2-40B4-BE49-F238E27FC236}">
                <a16:creationId xmlns:a16="http://schemas.microsoft.com/office/drawing/2014/main" id="{6C03BB57-B81F-4E9B-A923-23CB2C85D52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7143751" y="376954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1" name="Oval 39">
            <a:extLst>
              <a:ext uri="{FF2B5EF4-FFF2-40B4-BE49-F238E27FC236}">
                <a16:creationId xmlns:a16="http://schemas.microsoft.com/office/drawing/2014/main" id="{FC944F9E-DA96-4199-A774-82017D768E0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1689" y="2750366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2" name="Oval 40">
            <a:extLst>
              <a:ext uri="{FF2B5EF4-FFF2-40B4-BE49-F238E27FC236}">
                <a16:creationId xmlns:a16="http://schemas.microsoft.com/office/drawing/2014/main" id="{2B440F6F-0FCF-4ED2-8491-29F9CF94E5E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784976" y="367746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3" name="Oval 41">
            <a:extLst>
              <a:ext uri="{FF2B5EF4-FFF2-40B4-BE49-F238E27FC236}">
                <a16:creationId xmlns:a16="http://schemas.microsoft.com/office/drawing/2014/main" id="{81B0C601-D8A3-465F-8283-469E79CA678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641308" y="5122885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4" name="Oval 42">
            <a:extLst>
              <a:ext uri="{FF2B5EF4-FFF2-40B4-BE49-F238E27FC236}">
                <a16:creationId xmlns:a16="http://schemas.microsoft.com/office/drawing/2014/main" id="{DE1E82EE-8FE1-442A-AA5C-E064F64798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022058" y="3938610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5" name="Oval 43">
            <a:extLst>
              <a:ext uri="{FF2B5EF4-FFF2-40B4-BE49-F238E27FC236}">
                <a16:creationId xmlns:a16="http://schemas.microsoft.com/office/drawing/2014/main" id="{CA7215A9-1334-4E60-A451-15DDBADCAC6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75376" y="565866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6" name="Oval 44">
            <a:extLst>
              <a:ext uri="{FF2B5EF4-FFF2-40B4-BE49-F238E27FC236}">
                <a16:creationId xmlns:a16="http://schemas.microsoft.com/office/drawing/2014/main" id="{CF23D66E-2203-40CC-8BAA-9C20F13C37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70576" y="527766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7" name="Oval 45">
            <a:extLst>
              <a:ext uri="{FF2B5EF4-FFF2-40B4-BE49-F238E27FC236}">
                <a16:creationId xmlns:a16="http://schemas.microsoft.com/office/drawing/2014/main" id="{A3EBA024-0F84-481D-835E-53C1A98F5D0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41019" y="4140222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8" name="Oval 46">
            <a:extLst>
              <a:ext uri="{FF2B5EF4-FFF2-40B4-BE49-F238E27FC236}">
                <a16:creationId xmlns:a16="http://schemas.microsoft.com/office/drawing/2014/main" id="{8C95DFE2-5FC5-4339-A6C6-3ABA35A0F7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37163" y="3180578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49" name="Oval 47">
            <a:extLst>
              <a:ext uri="{FF2B5EF4-FFF2-40B4-BE49-F238E27FC236}">
                <a16:creationId xmlns:a16="http://schemas.microsoft.com/office/drawing/2014/main" id="{9B4EBAD2-882C-48DD-9E78-0140311EA23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80101" y="4768078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0" name="Oval 48">
            <a:extLst>
              <a:ext uri="{FF2B5EF4-FFF2-40B4-BE49-F238E27FC236}">
                <a16:creationId xmlns:a16="http://schemas.microsoft.com/office/drawing/2014/main" id="{91DB4465-C8EA-4D30-84A1-78D61E9D55E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28282" y="348617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1" name="Oval 49">
            <a:extLst>
              <a:ext uri="{FF2B5EF4-FFF2-40B4-BE49-F238E27FC236}">
                <a16:creationId xmlns:a16="http://schemas.microsoft.com/office/drawing/2014/main" id="{54835199-DEBA-456A-B39D-88DA366E89A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61795" y="545308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2" name="Oval 50">
            <a:extLst>
              <a:ext uri="{FF2B5EF4-FFF2-40B4-BE49-F238E27FC236}">
                <a16:creationId xmlns:a16="http://schemas.microsoft.com/office/drawing/2014/main" id="{6C46EF42-120B-4036-93FA-A1B18C978CA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827838" y="5160191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54" name="Text Box 52">
            <a:extLst>
              <a:ext uri="{FF2B5EF4-FFF2-40B4-BE49-F238E27FC236}">
                <a16:creationId xmlns:a16="http://schemas.microsoft.com/office/drawing/2014/main" id="{5F4C20B2-0807-45A7-AE44-1CF10DABC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604441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25655" name="Text Box 53">
            <a:extLst>
              <a:ext uri="{FF2B5EF4-FFF2-40B4-BE49-F238E27FC236}">
                <a16:creationId xmlns:a16="http://schemas.microsoft.com/office/drawing/2014/main" id="{B7AA8852-65A5-43EA-B338-AE5936063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799" y="2690040"/>
            <a:ext cx="365759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maximum margin linear classifier</a:t>
            </a:r>
            <a:r>
              <a:rPr lang="en-US" altLang="zh-CN" dirty="0">
                <a:ea typeface="宋体" panose="02010600030101010101" pitchFamily="2" charset="-122"/>
              </a:rPr>
              <a:t> is the linear classifier with the, um, maximum margin.</a:t>
            </a:r>
          </a:p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dirty="0">
                <a:ea typeface="宋体" panose="02010600030101010101" pitchFamily="2" charset="-122"/>
              </a:rPr>
              <a:t>This is the simplest kind of SVM (Called an LSVM)</a:t>
            </a:r>
          </a:p>
        </p:txBody>
      </p:sp>
      <p:sp>
        <p:nvSpPr>
          <p:cNvPr id="25656" name="Text Box 54">
            <a:extLst>
              <a:ext uri="{FF2B5EF4-FFF2-40B4-BE49-F238E27FC236}">
                <a16:creationId xmlns:a16="http://schemas.microsoft.com/office/drawing/2014/main" id="{1C7A0F85-F42D-45D2-9D22-3BEC0B8EE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77" y="3890358"/>
            <a:ext cx="320833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00CC00"/>
                </a:solidFill>
                <a:ea typeface="宋体" panose="02010600030101010101" pitchFamily="2" charset="-122"/>
              </a:rPr>
              <a:t>Support Vectors </a:t>
            </a:r>
            <a:r>
              <a:rPr lang="en-US" altLang="zh-CN" sz="2000" dirty="0">
                <a:ea typeface="宋体" panose="02010600030101010101" pitchFamily="2" charset="-122"/>
              </a:rPr>
              <a:t>are those datapoints that the margin pushes up against</a:t>
            </a:r>
          </a:p>
        </p:txBody>
      </p:sp>
      <p:sp>
        <p:nvSpPr>
          <p:cNvPr id="25657" name="Freeform 55">
            <a:extLst>
              <a:ext uri="{FF2B5EF4-FFF2-40B4-BE49-F238E27FC236}">
                <a16:creationId xmlns:a16="http://schemas.microsoft.com/office/drawing/2014/main" id="{1182C0A3-792A-4435-8E99-37531B3F3DDD}"/>
              </a:ext>
            </a:extLst>
          </p:cNvPr>
          <p:cNvSpPr>
            <a:spLocks/>
          </p:cNvSpPr>
          <p:nvPr/>
        </p:nvSpPr>
        <p:spPr bwMode="auto">
          <a:xfrm>
            <a:off x="3636963" y="4129903"/>
            <a:ext cx="1708150" cy="369332"/>
          </a:xfrm>
          <a:custGeom>
            <a:avLst/>
            <a:gdLst>
              <a:gd name="T0" fmla="*/ 0 w 1076"/>
              <a:gd name="T1" fmla="*/ 2147483646 h 98"/>
              <a:gd name="T2" fmla="*/ 2147483646 w 1076"/>
              <a:gd name="T3" fmla="*/ 2147483646 h 98"/>
              <a:gd name="T4" fmla="*/ 2147483646 w 1076"/>
              <a:gd name="T5" fmla="*/ 0 h 98"/>
              <a:gd name="T6" fmla="*/ 2147483646 w 1076"/>
              <a:gd name="T7" fmla="*/ 2147483646 h 98"/>
              <a:gd name="T8" fmla="*/ 2147483646 w 1076"/>
              <a:gd name="T9" fmla="*/ 2147483646 h 98"/>
              <a:gd name="T10" fmla="*/ 2147483646 w 1076"/>
              <a:gd name="T11" fmla="*/ 2147483646 h 98"/>
              <a:gd name="T12" fmla="*/ 2147483646 w 1076"/>
              <a:gd name="T13" fmla="*/ 2147483646 h 98"/>
              <a:gd name="T14" fmla="*/ 2147483646 w 1076"/>
              <a:gd name="T15" fmla="*/ 2147483646 h 98"/>
              <a:gd name="T16" fmla="*/ 2147483646 w 1076"/>
              <a:gd name="T17" fmla="*/ 2147483646 h 9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076" h="98">
                <a:moveTo>
                  <a:pt x="0" y="98"/>
                </a:moveTo>
                <a:cubicBezTo>
                  <a:pt x="38" y="87"/>
                  <a:pt x="66" y="53"/>
                  <a:pt x="104" y="39"/>
                </a:cubicBezTo>
                <a:cubicBezTo>
                  <a:pt x="132" y="9"/>
                  <a:pt x="172" y="6"/>
                  <a:pt x="212" y="0"/>
                </a:cubicBezTo>
                <a:cubicBezTo>
                  <a:pt x="262" y="3"/>
                  <a:pt x="286" y="0"/>
                  <a:pt x="326" y="11"/>
                </a:cubicBezTo>
                <a:lnTo>
                  <a:pt x="386" y="39"/>
                </a:lnTo>
                <a:cubicBezTo>
                  <a:pt x="386" y="39"/>
                  <a:pt x="386" y="39"/>
                  <a:pt x="386" y="39"/>
                </a:cubicBezTo>
                <a:cubicBezTo>
                  <a:pt x="428" y="52"/>
                  <a:pt x="469" y="69"/>
                  <a:pt x="511" y="82"/>
                </a:cubicBezTo>
                <a:cubicBezTo>
                  <a:pt x="670" y="74"/>
                  <a:pt x="829" y="60"/>
                  <a:pt x="989" y="55"/>
                </a:cubicBezTo>
                <a:cubicBezTo>
                  <a:pt x="1017" y="51"/>
                  <a:pt x="1048" y="44"/>
                  <a:pt x="1076" y="44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8" name="Freeform 56">
            <a:extLst>
              <a:ext uri="{FF2B5EF4-FFF2-40B4-BE49-F238E27FC236}">
                <a16:creationId xmlns:a16="http://schemas.microsoft.com/office/drawing/2014/main" id="{00710022-A153-4FF3-81B5-A88925280553}"/>
              </a:ext>
            </a:extLst>
          </p:cNvPr>
          <p:cNvSpPr>
            <a:spLocks/>
          </p:cNvSpPr>
          <p:nvPr/>
        </p:nvSpPr>
        <p:spPr bwMode="auto">
          <a:xfrm>
            <a:off x="3603625" y="3721915"/>
            <a:ext cx="2293938" cy="369332"/>
          </a:xfrm>
          <a:custGeom>
            <a:avLst/>
            <a:gdLst>
              <a:gd name="T0" fmla="*/ 0 w 1445"/>
              <a:gd name="T1" fmla="*/ 2147483646 h 306"/>
              <a:gd name="T2" fmla="*/ 2147483646 w 1445"/>
              <a:gd name="T3" fmla="*/ 2147483646 h 306"/>
              <a:gd name="T4" fmla="*/ 2147483646 w 1445"/>
              <a:gd name="T5" fmla="*/ 2147483646 h 306"/>
              <a:gd name="T6" fmla="*/ 2147483646 w 1445"/>
              <a:gd name="T7" fmla="*/ 2147483646 h 306"/>
              <a:gd name="T8" fmla="*/ 2147483646 w 1445"/>
              <a:gd name="T9" fmla="*/ 2147483646 h 306"/>
              <a:gd name="T10" fmla="*/ 2147483646 w 1445"/>
              <a:gd name="T11" fmla="*/ 2147483646 h 306"/>
              <a:gd name="T12" fmla="*/ 2147483646 w 1445"/>
              <a:gd name="T13" fmla="*/ 2147483646 h 306"/>
              <a:gd name="T14" fmla="*/ 2147483646 w 1445"/>
              <a:gd name="T15" fmla="*/ 2147483646 h 306"/>
              <a:gd name="T16" fmla="*/ 2147483646 w 1445"/>
              <a:gd name="T17" fmla="*/ 2147483646 h 306"/>
              <a:gd name="T18" fmla="*/ 2147483646 w 1445"/>
              <a:gd name="T19" fmla="*/ 2147483646 h 306"/>
              <a:gd name="T20" fmla="*/ 2147483646 w 1445"/>
              <a:gd name="T21" fmla="*/ 2147483646 h 306"/>
              <a:gd name="T22" fmla="*/ 2147483646 w 1445"/>
              <a:gd name="T23" fmla="*/ 2147483646 h 306"/>
              <a:gd name="T24" fmla="*/ 2147483646 w 1445"/>
              <a:gd name="T25" fmla="*/ 2147483646 h 30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445" h="306">
                <a:moveTo>
                  <a:pt x="0" y="306"/>
                </a:moveTo>
                <a:cubicBezTo>
                  <a:pt x="5" y="304"/>
                  <a:pt x="12" y="305"/>
                  <a:pt x="16" y="301"/>
                </a:cubicBezTo>
                <a:cubicBezTo>
                  <a:pt x="24" y="293"/>
                  <a:pt x="21" y="278"/>
                  <a:pt x="27" y="268"/>
                </a:cubicBezTo>
                <a:cubicBezTo>
                  <a:pt x="33" y="257"/>
                  <a:pt x="41" y="247"/>
                  <a:pt x="48" y="236"/>
                </a:cubicBezTo>
                <a:cubicBezTo>
                  <a:pt x="58" y="221"/>
                  <a:pt x="117" y="177"/>
                  <a:pt x="125" y="171"/>
                </a:cubicBezTo>
                <a:cubicBezTo>
                  <a:pt x="159" y="146"/>
                  <a:pt x="186" y="117"/>
                  <a:pt x="228" y="105"/>
                </a:cubicBezTo>
                <a:cubicBezTo>
                  <a:pt x="249" y="91"/>
                  <a:pt x="273" y="79"/>
                  <a:pt x="298" y="73"/>
                </a:cubicBezTo>
                <a:cubicBezTo>
                  <a:pt x="394" y="11"/>
                  <a:pt x="526" y="10"/>
                  <a:pt x="635" y="2"/>
                </a:cubicBezTo>
                <a:cubicBezTo>
                  <a:pt x="773" y="5"/>
                  <a:pt x="907" y="0"/>
                  <a:pt x="1043" y="18"/>
                </a:cubicBezTo>
                <a:cubicBezTo>
                  <a:pt x="1068" y="27"/>
                  <a:pt x="1093" y="34"/>
                  <a:pt x="1119" y="40"/>
                </a:cubicBezTo>
                <a:cubicBezTo>
                  <a:pt x="1150" y="63"/>
                  <a:pt x="1183" y="68"/>
                  <a:pt x="1217" y="84"/>
                </a:cubicBezTo>
                <a:cubicBezTo>
                  <a:pt x="1257" y="104"/>
                  <a:pt x="1293" y="119"/>
                  <a:pt x="1336" y="132"/>
                </a:cubicBezTo>
                <a:cubicBezTo>
                  <a:pt x="1370" y="142"/>
                  <a:pt x="1410" y="165"/>
                  <a:pt x="1445" y="165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59" name="Freeform 57">
            <a:extLst>
              <a:ext uri="{FF2B5EF4-FFF2-40B4-BE49-F238E27FC236}">
                <a16:creationId xmlns:a16="http://schemas.microsoft.com/office/drawing/2014/main" id="{968B31F9-3E25-4A70-981F-1BC331327975}"/>
              </a:ext>
            </a:extLst>
          </p:cNvPr>
          <p:cNvSpPr>
            <a:spLocks/>
          </p:cNvSpPr>
          <p:nvPr/>
        </p:nvSpPr>
        <p:spPr bwMode="auto">
          <a:xfrm>
            <a:off x="3629025" y="4398190"/>
            <a:ext cx="1733550" cy="369332"/>
          </a:xfrm>
          <a:custGeom>
            <a:avLst/>
            <a:gdLst>
              <a:gd name="T0" fmla="*/ 0 w 1092"/>
              <a:gd name="T1" fmla="*/ 0 h 283"/>
              <a:gd name="T2" fmla="*/ 2147483646 w 1092"/>
              <a:gd name="T3" fmla="*/ 2147483646 h 283"/>
              <a:gd name="T4" fmla="*/ 2147483646 w 1092"/>
              <a:gd name="T5" fmla="*/ 2147483646 h 283"/>
              <a:gd name="T6" fmla="*/ 2147483646 w 1092"/>
              <a:gd name="T7" fmla="*/ 2147483646 h 283"/>
              <a:gd name="T8" fmla="*/ 2147483646 w 1092"/>
              <a:gd name="T9" fmla="*/ 2147483646 h 283"/>
              <a:gd name="T10" fmla="*/ 2147483646 w 1092"/>
              <a:gd name="T11" fmla="*/ 2147483646 h 28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92" h="283">
                <a:moveTo>
                  <a:pt x="0" y="0"/>
                </a:moveTo>
                <a:cubicBezTo>
                  <a:pt x="47" y="9"/>
                  <a:pt x="84" y="40"/>
                  <a:pt x="130" y="54"/>
                </a:cubicBezTo>
                <a:cubicBezTo>
                  <a:pt x="184" y="96"/>
                  <a:pt x="261" y="129"/>
                  <a:pt x="326" y="147"/>
                </a:cubicBezTo>
                <a:cubicBezTo>
                  <a:pt x="348" y="162"/>
                  <a:pt x="373" y="163"/>
                  <a:pt x="397" y="174"/>
                </a:cubicBezTo>
                <a:cubicBezTo>
                  <a:pt x="439" y="193"/>
                  <a:pt x="481" y="209"/>
                  <a:pt x="527" y="217"/>
                </a:cubicBezTo>
                <a:cubicBezTo>
                  <a:pt x="704" y="283"/>
                  <a:pt x="907" y="272"/>
                  <a:pt x="1092" y="272"/>
                </a:cubicBezTo>
              </a:path>
            </a:pathLst>
          </a:custGeom>
          <a:noFill/>
          <a:ln w="3810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60" name="Oval 58">
            <a:extLst>
              <a:ext uri="{FF2B5EF4-FFF2-40B4-BE49-F238E27FC236}">
                <a16:creationId xmlns:a16="http://schemas.microsoft.com/office/drawing/2014/main" id="{06CE661D-5CDB-496E-B31D-0928DDDBD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5813" y="3735459"/>
            <a:ext cx="259766" cy="649188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1" name="Oval 59">
            <a:extLst>
              <a:ext uri="{FF2B5EF4-FFF2-40B4-BE49-F238E27FC236}">
                <a16:creationId xmlns:a16="http://schemas.microsoft.com/office/drawing/2014/main" id="{ADA872A0-E3AD-403B-8FCA-F3F4E9B99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5" y="3844996"/>
            <a:ext cx="259766" cy="649188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2" name="Oval 60">
            <a:extLst>
              <a:ext uri="{FF2B5EF4-FFF2-40B4-BE49-F238E27FC236}">
                <a16:creationId xmlns:a16="http://schemas.microsoft.com/office/drawing/2014/main" id="{6403E480-2BA5-4E34-A6DD-78C2C87CE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540321"/>
            <a:ext cx="259766" cy="649188"/>
          </a:xfrm>
          <a:prstGeom prst="ellipse">
            <a:avLst/>
          </a:prstGeom>
          <a:noFill/>
          <a:ln w="38100">
            <a:solidFill>
              <a:srgbClr val="00CC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5663" name="AutoShape 61">
            <a:extLst>
              <a:ext uri="{FF2B5EF4-FFF2-40B4-BE49-F238E27FC236}">
                <a16:creationId xmlns:a16="http://schemas.microsoft.com/office/drawing/2014/main" id="{D836BF9E-4120-4A4D-A984-B75E27B01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5847" y="5466867"/>
            <a:ext cx="1758950" cy="381000"/>
          </a:xfrm>
          <a:prstGeom prst="wedgeRectCallout">
            <a:avLst>
              <a:gd name="adj1" fmla="val 64713"/>
              <a:gd name="adj2" fmla="val -86250"/>
            </a:avLst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ea typeface="宋体" panose="02010600030101010101" pitchFamily="2" charset="-122"/>
              </a:rPr>
              <a:t>Linear SVM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good decision boundary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216" y="2040683"/>
            <a:ext cx="3723870" cy="4572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37" y="4631169"/>
            <a:ext cx="3857296" cy="20672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37" y="2040683"/>
            <a:ext cx="3857296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04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good decision boundary?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9241" y="2039007"/>
            <a:ext cx="11193517" cy="29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between hyperplane and the nearest data point are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possible.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mean the decision boundary should be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far away from data of both classes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possible.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 to the closest negative example = distance to the closest positive example.</a:t>
            </a:r>
          </a:p>
        </p:txBody>
      </p:sp>
    </p:spTree>
    <p:extLst>
      <p:ext uri="{BB962C8B-B14F-4D97-AF65-F5344CB8AC3E}">
        <p14:creationId xmlns:p14="http://schemas.microsoft.com/office/powerpoint/2010/main" val="257258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1026">
            <a:extLst>
              <a:ext uri="{FF2B5EF4-FFF2-40B4-BE49-F238E27FC236}">
                <a16:creationId xmlns:a16="http://schemas.microsoft.com/office/drawing/2014/main" id="{07C43674-87BC-4674-8717-93843374F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2142" y="1021822"/>
            <a:ext cx="11029616" cy="593244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Large-margin Decision Boundary</a:t>
            </a:r>
          </a:p>
        </p:txBody>
      </p:sp>
      <p:sp>
        <p:nvSpPr>
          <p:cNvPr id="27653" name="Rectangle 1027">
            <a:extLst>
              <a:ext uri="{FF2B5EF4-FFF2-40B4-BE49-F238E27FC236}">
                <a16:creationId xmlns:a16="http://schemas.microsoft.com/office/drawing/2014/main" id="{36681A48-C615-4DF0-B769-C6AE214964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078" y="1965848"/>
            <a:ext cx="11199680" cy="97069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zh-CN" sz="2000" dirty="0">
                <a:ea typeface="宋体" panose="02010600030101010101" pitchFamily="2" charset="-122"/>
              </a:rPr>
              <a:t>The decision boundary should be as far away from the data of both classes as possible</a:t>
            </a: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We should maximize the margin, </a:t>
            </a:r>
            <a:r>
              <a:rPr lang="en-US" altLang="zh-CN" sz="2000" i="1" dirty="0">
                <a:ea typeface="宋体" panose="02010600030101010101" pitchFamily="2" charset="-122"/>
              </a:rPr>
              <a:t>m</a:t>
            </a:r>
            <a:endParaRPr lang="en-US" altLang="zh-CN" sz="2000" dirty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anose="02010600030101010101" pitchFamily="2" charset="-122"/>
              </a:rPr>
              <a:t>Distance between the origin and the line </a:t>
            </a:r>
            <a:r>
              <a:rPr lang="en-US" altLang="zh-CN" sz="2000" b="1" dirty="0" err="1">
                <a:ea typeface="宋体" panose="02010600030101010101" pitchFamily="2" charset="-122"/>
              </a:rPr>
              <a:t>w</a:t>
            </a:r>
            <a:r>
              <a:rPr lang="en-US" altLang="zh-CN" sz="2000" baseline="30000" dirty="0" err="1">
                <a:ea typeface="宋体" panose="02010600030101010101" pitchFamily="2" charset="-122"/>
              </a:rPr>
              <a:t>t</a:t>
            </a:r>
            <a:r>
              <a:rPr lang="en-US" altLang="zh-CN" sz="2000" b="1" dirty="0" err="1">
                <a:ea typeface="宋体" panose="02010600030101010101" pitchFamily="2" charset="-122"/>
              </a:rPr>
              <a:t>x</a:t>
            </a:r>
            <a:r>
              <a:rPr lang="en-US" altLang="zh-CN" sz="2000" dirty="0">
                <a:ea typeface="宋体" panose="02010600030101010101" pitchFamily="2" charset="-122"/>
              </a:rPr>
              <a:t>=-b is b/||</a:t>
            </a:r>
            <a:r>
              <a:rPr lang="en-US" altLang="zh-CN" sz="2000" b="1" dirty="0">
                <a:ea typeface="宋体" panose="02010600030101010101" pitchFamily="2" charset="-122"/>
              </a:rPr>
              <a:t>w</a:t>
            </a:r>
            <a:r>
              <a:rPr lang="en-US" altLang="zh-CN" sz="2000" dirty="0">
                <a:ea typeface="宋体" panose="02010600030101010101" pitchFamily="2" charset="-122"/>
              </a:rPr>
              <a:t>||</a:t>
            </a:r>
          </a:p>
        </p:txBody>
      </p:sp>
      <p:sp>
        <p:nvSpPr>
          <p:cNvPr id="27654" name="Line 1028">
            <a:extLst>
              <a:ext uri="{FF2B5EF4-FFF2-40B4-BE49-F238E27FC236}">
                <a16:creationId xmlns:a16="http://schemas.microsoft.com/office/drawing/2014/main" id="{B8333CFF-2635-46B1-A309-E2A0F73711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071045"/>
            <a:ext cx="0" cy="32004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5" name="Line 1029">
            <a:extLst>
              <a:ext uri="{FF2B5EF4-FFF2-40B4-BE49-F238E27FC236}">
                <a16:creationId xmlns:a16="http://schemas.microsoft.com/office/drawing/2014/main" id="{153DCF32-3EF3-4884-9729-610969D625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6271445"/>
            <a:ext cx="3048000" cy="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56" name="Oval 1030">
            <a:extLst>
              <a:ext uri="{FF2B5EF4-FFF2-40B4-BE49-F238E27FC236}">
                <a16:creationId xmlns:a16="http://schemas.microsoft.com/office/drawing/2014/main" id="{BB7B5AC8-1DE8-4155-940B-6A742B900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36806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7" name="Oval 1031">
            <a:extLst>
              <a:ext uri="{FF2B5EF4-FFF2-40B4-BE49-F238E27FC236}">
                <a16:creationId xmlns:a16="http://schemas.microsoft.com/office/drawing/2014/main" id="{8C7B6DAD-2F10-4CD8-8DE5-A4B81CD01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902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8" name="Oval 1032">
            <a:extLst>
              <a:ext uri="{FF2B5EF4-FFF2-40B4-BE49-F238E27FC236}">
                <a16:creationId xmlns:a16="http://schemas.microsoft.com/office/drawing/2014/main" id="{B02F041D-56DC-49FF-A686-3D6750C9A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5188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59" name="Oval 1033">
            <a:extLst>
              <a:ext uri="{FF2B5EF4-FFF2-40B4-BE49-F238E27FC236}">
                <a16:creationId xmlns:a16="http://schemas.microsoft.com/office/drawing/2014/main" id="{DBA6DBF8-B1DD-496A-B0B1-E3CE66ABE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8330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0" name="Oval 1034">
            <a:extLst>
              <a:ext uri="{FF2B5EF4-FFF2-40B4-BE49-F238E27FC236}">
                <a16:creationId xmlns:a16="http://schemas.microsoft.com/office/drawing/2014/main" id="{DA24370F-20B6-4623-AA94-D8BB96D0F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823645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1" name="Rectangle 1035">
            <a:extLst>
              <a:ext uri="{FF2B5EF4-FFF2-40B4-BE49-F238E27FC236}">
                <a16:creationId xmlns:a16="http://schemas.microsoft.com/office/drawing/2014/main" id="{502596E8-21D1-453D-AD2E-55CC4FEDC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7474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2" name="Rectangle 1036">
            <a:extLst>
              <a:ext uri="{FF2B5EF4-FFF2-40B4-BE49-F238E27FC236}">
                <a16:creationId xmlns:a16="http://schemas.microsoft.com/office/drawing/2014/main" id="{AF3F6141-3838-43F1-9F47-9DA7E7EE3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2046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3" name="Rectangle 1037">
            <a:extLst>
              <a:ext uri="{FF2B5EF4-FFF2-40B4-BE49-F238E27FC236}">
                <a16:creationId xmlns:a16="http://schemas.microsoft.com/office/drawing/2014/main" id="{9AB0AA4D-3C9F-4522-9722-6BD83E52D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6618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4" name="Rectangle 1038">
            <a:extLst>
              <a:ext uri="{FF2B5EF4-FFF2-40B4-BE49-F238E27FC236}">
                <a16:creationId xmlns:a16="http://schemas.microsoft.com/office/drawing/2014/main" id="{C47CFB32-CACB-4DE5-B2BF-F8298232F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2046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5" name="Rectangle 1039">
            <a:extLst>
              <a:ext uri="{FF2B5EF4-FFF2-40B4-BE49-F238E27FC236}">
                <a16:creationId xmlns:a16="http://schemas.microsoft.com/office/drawing/2014/main" id="{CF96CEB8-E9B9-46BB-BA5B-7DFCA80C6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5856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6" name="Rectangle 1040">
            <a:extLst>
              <a:ext uri="{FF2B5EF4-FFF2-40B4-BE49-F238E27FC236}">
                <a16:creationId xmlns:a16="http://schemas.microsoft.com/office/drawing/2014/main" id="{71A662FE-0390-4055-BE21-616DDD115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442645"/>
            <a:ext cx="152400" cy="152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7667" name="Text Box 1041">
            <a:extLst>
              <a:ext uri="{FF2B5EF4-FFF2-40B4-BE49-F238E27FC236}">
                <a16:creationId xmlns:a16="http://schemas.microsoft.com/office/drawing/2014/main" id="{2D154782-BF9F-495C-8357-4C44748F3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787259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Class 1</a:t>
            </a:r>
          </a:p>
        </p:txBody>
      </p:sp>
      <p:sp>
        <p:nvSpPr>
          <p:cNvPr id="27668" name="Text Box 1042">
            <a:extLst>
              <a:ext uri="{FF2B5EF4-FFF2-40B4-BE49-F238E27FC236}">
                <a16:creationId xmlns:a16="http://schemas.microsoft.com/office/drawing/2014/main" id="{D6A110D8-D1A1-4487-8F08-F18A3AE475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95046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sz="2000">
                <a:ea typeface="宋体" panose="02010600030101010101" pitchFamily="2" charset="-122"/>
              </a:rPr>
              <a:t>Class 2</a:t>
            </a:r>
          </a:p>
        </p:txBody>
      </p:sp>
      <p:sp>
        <p:nvSpPr>
          <p:cNvPr id="27669" name="Line 1044">
            <a:extLst>
              <a:ext uri="{FF2B5EF4-FFF2-40B4-BE49-F238E27FC236}">
                <a16:creationId xmlns:a16="http://schemas.microsoft.com/office/drawing/2014/main" id="{48FBFBA0-6B38-4269-A69F-3C7E1AC2A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3299645"/>
            <a:ext cx="2514600" cy="25146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0" name="Line 1045">
            <a:extLst>
              <a:ext uri="{FF2B5EF4-FFF2-40B4-BE49-F238E27FC236}">
                <a16:creationId xmlns:a16="http://schemas.microsoft.com/office/drawing/2014/main" id="{9C7B53BB-37DC-4EB5-831D-CD0E3F9535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3680645"/>
            <a:ext cx="2971800" cy="2971800"/>
          </a:xfrm>
          <a:prstGeom prst="line">
            <a:avLst/>
          </a:prstGeom>
          <a:noFill/>
          <a:ln w="38100">
            <a:solidFill>
              <a:schemeClr val="folHlink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71" name="Line 1046">
            <a:extLst>
              <a:ext uri="{FF2B5EF4-FFF2-40B4-BE49-F238E27FC236}">
                <a16:creationId xmlns:a16="http://schemas.microsoft.com/office/drawing/2014/main" id="{EA04B817-D96B-4490-91B1-970DC907BB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994845"/>
            <a:ext cx="3886200" cy="3886200"/>
          </a:xfrm>
          <a:prstGeom prst="line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72" name="Picture 1051" descr="txp_fig">
            <a:extLst>
              <a:ext uri="{FF2B5EF4-FFF2-40B4-BE49-F238E27FC236}">
                <a16:creationId xmlns:a16="http://schemas.microsoft.com/office/drawing/2014/main" id="{3DB5BCA1-698F-412D-8084-A90E6166174D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6347646"/>
            <a:ext cx="20574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73" name="Picture 1054" descr="txp_fig">
            <a:extLst>
              <a:ext uri="{FF2B5EF4-FFF2-40B4-BE49-F238E27FC236}">
                <a16:creationId xmlns:a16="http://schemas.microsoft.com/office/drawing/2014/main" id="{E0A3C725-CEE2-44F8-9494-DBBE2BA70EBE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5204646"/>
            <a:ext cx="2039938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74" name="Picture 1056" descr="txp_fig">
            <a:extLst>
              <a:ext uri="{FF2B5EF4-FFF2-40B4-BE49-F238E27FC236}">
                <a16:creationId xmlns:a16="http://schemas.microsoft.com/office/drawing/2014/main" id="{71881158-1279-43A4-A4E2-18D7EFB5780B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6423846"/>
            <a:ext cx="23082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75" name="Line 1058">
            <a:extLst>
              <a:ext uri="{FF2B5EF4-FFF2-40B4-BE49-F238E27FC236}">
                <a16:creationId xmlns:a16="http://schemas.microsoft.com/office/drawing/2014/main" id="{C26B7030-CFF3-472E-8975-24F1199F8E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5461821"/>
            <a:ext cx="723900" cy="733425"/>
          </a:xfrm>
          <a:prstGeom prst="line">
            <a:avLst/>
          </a:prstGeom>
          <a:noFill/>
          <a:ln w="25400">
            <a:solidFill>
              <a:srgbClr val="FF00FF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76" name="Picture 1059" descr="txp_fig">
            <a:extLst>
              <a:ext uri="{FF2B5EF4-FFF2-40B4-BE49-F238E27FC236}">
                <a16:creationId xmlns:a16="http://schemas.microsoft.com/office/drawing/2014/main" id="{F5D73D16-6555-4E9A-B7E9-F85812008C23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680645"/>
            <a:ext cx="17526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77" name="Text Box 1060">
            <a:extLst>
              <a:ext uri="{FF2B5EF4-FFF2-40B4-BE49-F238E27FC236}">
                <a16:creationId xmlns:a16="http://schemas.microsoft.com/office/drawing/2014/main" id="{063BDB2A-9281-436C-98A9-396431311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585645"/>
            <a:ext cx="43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zh-CN" i="1">
                <a:solidFill>
                  <a:srgbClr val="CC00CC"/>
                </a:solidFill>
                <a:ea typeface="宋体" panose="02010600030101010101" pitchFamily="2" charset="-122"/>
              </a:rPr>
              <a:t>m</a:t>
            </a:r>
          </a:p>
        </p:txBody>
      </p:sp>
      <p:sp>
        <p:nvSpPr>
          <p:cNvPr id="27678" name="Line 1061">
            <a:extLst>
              <a:ext uri="{FF2B5EF4-FFF2-40B4-BE49-F238E27FC236}">
                <a16:creationId xmlns:a16="http://schemas.microsoft.com/office/drawing/2014/main" id="{0DA6048C-D5A3-47E0-BDF9-687BD578A4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680645"/>
            <a:ext cx="1600200" cy="1676400"/>
          </a:xfrm>
          <a:prstGeom prst="line">
            <a:avLst/>
          </a:prstGeom>
          <a:noFill/>
          <a:ln w="25400">
            <a:solidFill>
              <a:srgbClr val="99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27679" name="Picture 1063" descr="txp_fig">
            <a:extLst>
              <a:ext uri="{FF2B5EF4-FFF2-40B4-BE49-F238E27FC236}">
                <a16:creationId xmlns:a16="http://schemas.microsoft.com/office/drawing/2014/main" id="{B444C07D-0837-4398-8052-2C2D2302BCDC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1" y="3528245"/>
            <a:ext cx="284163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80" name="Line 1064">
            <a:extLst>
              <a:ext uri="{FF2B5EF4-FFF2-40B4-BE49-F238E27FC236}">
                <a16:creationId xmlns:a16="http://schemas.microsoft.com/office/drawing/2014/main" id="{EF1BD842-0078-4436-8009-BBA436808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5204645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7681" name="Line 1065">
            <a:extLst>
              <a:ext uri="{FF2B5EF4-FFF2-40B4-BE49-F238E27FC236}">
                <a16:creationId xmlns:a16="http://schemas.microsoft.com/office/drawing/2014/main" id="{89309AF7-AD49-4721-93EC-99665FD462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33800" y="5738045"/>
            <a:ext cx="6858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separable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" y="2000444"/>
            <a:ext cx="4022338" cy="32875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667870" y="2079834"/>
            <a:ext cx="712729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points can be linearly separated but there is very narrow margin.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67870" y="3644202"/>
            <a:ext cx="7325710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possible the large margin solution is butter ,one even though one constraint is violated.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086062"/>
            <a:ext cx="11529292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general, there is a trade off between the margin and the number of mistakes on the training data.</a:t>
            </a:r>
          </a:p>
        </p:txBody>
      </p:sp>
    </p:spTree>
    <p:extLst>
      <p:ext uri="{BB962C8B-B14F-4D97-AF65-F5344CB8AC3E}">
        <p14:creationId xmlns:p14="http://schemas.microsoft.com/office/powerpoint/2010/main" val="27344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separable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34" y="2945588"/>
            <a:ext cx="9659007" cy="38125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79C91A-D844-4FC6-A1AE-0322D4C2B936}"/>
              </a:ext>
            </a:extLst>
          </p:cNvPr>
          <p:cNvSpPr txBox="1"/>
          <p:nvPr/>
        </p:nvSpPr>
        <p:spPr>
          <a:xfrm>
            <a:off x="359795" y="1715956"/>
            <a:ext cx="11472409" cy="122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are clean , if there exist at least one line that will separate classes by putting all class 1 point on one side of line and all class 2 point on anther side of hyperplane.  </a:t>
            </a:r>
          </a:p>
        </p:txBody>
      </p:sp>
    </p:spTree>
    <p:extLst>
      <p:ext uri="{BB962C8B-B14F-4D97-AF65-F5344CB8AC3E}">
        <p14:creationId xmlns:p14="http://schemas.microsoft.com/office/powerpoint/2010/main" val="130744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1850" y="702156"/>
            <a:ext cx="7208958" cy="10138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Non-Linear separable case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32" y="2009954"/>
            <a:ext cx="3032063" cy="1322711"/>
          </a:xfrm>
          <a:prstGeom prst="rect">
            <a:avLst/>
          </a:prstGeom>
        </p:spPr>
      </p:pic>
      <p:pic>
        <p:nvPicPr>
          <p:cNvPr id="3" name="Picture 2" descr="tumblr_inline_o9aabehtqP1u37g00_540">
            <a:extLst>
              <a:ext uri="{FF2B5EF4-FFF2-40B4-BE49-F238E27FC236}">
                <a16:creationId xmlns:a16="http://schemas.microsoft.com/office/drawing/2014/main" id="{788A99CB-E37C-B44A-ACE5-52E3274AE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15" y="3429000"/>
            <a:ext cx="3695018" cy="250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01849" y="2180496"/>
            <a:ext cx="7670546" cy="40456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Data are rarely clean .so almost dataset become overlapping.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2"/>
                </a:solidFill>
              </a:rPr>
              <a:t>Dataset doesn’t allow classification by linear classifier.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US" dirty="0">
                <a:solidFill>
                  <a:schemeClr val="tx2"/>
                </a:solidFill>
              </a:rPr>
              <a:t>A dataset will often look more like the jumbled balls below which represent a linearly non separable dataset.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en-US" dirty="0">
                <a:solidFill>
                  <a:schemeClr val="tx2"/>
                </a:solidFill>
              </a:rPr>
              <a:t>In order to classify a dataset .it’s necessary to move away from a 2d view of the data to a 3d view. This is known as </a:t>
            </a:r>
            <a:r>
              <a:rPr lang="en-US" altLang="en-US" b="1" dirty="0">
                <a:solidFill>
                  <a:srgbClr val="FF0000"/>
                </a:solidFill>
              </a:rPr>
              <a:t>kernelling</a:t>
            </a:r>
            <a:r>
              <a:rPr lang="en-US" altLang="en-US" dirty="0">
                <a:solidFill>
                  <a:schemeClr val="tx2"/>
                </a:solidFill>
              </a:rPr>
              <a:t>.</a:t>
            </a:r>
          </a:p>
          <a:p>
            <a:pPr marL="342900" indent="-342900" defTabSz="457200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224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710" y="1715956"/>
            <a:ext cx="11256579" cy="441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into SVM.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the good decision boundary?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discriminant.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separable case.</a:t>
            </a:r>
          </a:p>
        </p:txBody>
      </p:sp>
    </p:spTree>
    <p:extLst>
      <p:ext uri="{BB962C8B-B14F-4D97-AF65-F5344CB8AC3E}">
        <p14:creationId xmlns:p14="http://schemas.microsoft.com/office/powerpoint/2010/main" val="786374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>
            <a:extLst>
              <a:ext uri="{FF2B5EF4-FFF2-40B4-BE49-F238E27FC236}">
                <a16:creationId xmlns:a16="http://schemas.microsoft.com/office/drawing/2014/main" id="{711DF68F-0255-4A56-88DC-42E109B70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0800" y="304800"/>
            <a:ext cx="7773988" cy="1144588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 anchor="b">
            <a:normAutofit/>
          </a:bodyPr>
          <a:lstStyle/>
          <a:p>
            <a:pPr defTabSz="449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altLang="en-US"/>
              <a:t>Examples of Kernel Functions</a:t>
            </a:r>
          </a:p>
        </p:txBody>
      </p:sp>
      <p:sp>
        <p:nvSpPr>
          <p:cNvPr id="1300483" name="Rectangle 3">
            <a:extLst>
              <a:ext uri="{FF2B5EF4-FFF2-40B4-BE49-F238E27FC236}">
                <a16:creationId xmlns:a16="http://schemas.microsoft.com/office/drawing/2014/main" id="{4AC7E8C7-108C-4C39-A4D5-1200095CFE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68264" y="1759541"/>
            <a:ext cx="10547498" cy="4793659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b="1" dirty="0"/>
              <a:t>Polynomial kernel </a:t>
            </a:r>
            <a:r>
              <a:rPr lang="en-GB" altLang="en-US" dirty="0"/>
              <a:t>with degree </a:t>
            </a:r>
            <a:r>
              <a:rPr lang="en-GB" altLang="en-US" i="1" dirty="0"/>
              <a:t>d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/>
              <a:t>Radial basis function (RBF) kernel </a:t>
            </a:r>
            <a:r>
              <a:rPr lang="en-GB" altLang="en-US" dirty="0"/>
              <a:t>with width </a:t>
            </a:r>
            <a:r>
              <a:rPr lang="en-GB" altLang="en-US" dirty="0">
                <a:latin typeface="Symbol" panose="05050102010706020507" pitchFamily="18" charset="2"/>
              </a:rPr>
              <a:t>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sz="2000" b="1" dirty="0"/>
              <a:t>Sigmoid</a:t>
            </a:r>
            <a:r>
              <a:rPr lang="en-GB" altLang="en-US" dirty="0"/>
              <a:t> with parameter </a:t>
            </a:r>
            <a:r>
              <a:rPr lang="en-GB" altLang="en-US" dirty="0">
                <a:latin typeface="Symbol" panose="05050102010706020507" pitchFamily="18" charset="2"/>
              </a:rPr>
              <a:t></a:t>
            </a:r>
            <a:r>
              <a:rPr lang="en-GB" altLang="en-US" dirty="0"/>
              <a:t> and </a:t>
            </a:r>
            <a:r>
              <a:rPr lang="en-GB" altLang="en-US" dirty="0">
                <a:latin typeface="Symbol" panose="05050102010706020507" pitchFamily="18" charset="2"/>
              </a:rPr>
              <a:t></a:t>
            </a:r>
            <a:r>
              <a:rPr lang="en-GB" altLang="en-US" dirty="0"/>
              <a:t> </a:t>
            </a:r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GB" altLang="en-US" dirty="0"/>
          </a:p>
          <a:p>
            <a:pPr marL="220663" indent="-220663" defTabSz="4492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GB" altLang="en-US" dirty="0"/>
              <a:t>Research on different kernel functions in different applications is very active </a:t>
            </a:r>
          </a:p>
        </p:txBody>
      </p:sp>
      <p:pic>
        <p:nvPicPr>
          <p:cNvPr id="1300484" name="Picture 4">
            <a:extLst>
              <a:ext uri="{FF2B5EF4-FFF2-40B4-BE49-F238E27FC236}">
                <a16:creationId xmlns:a16="http://schemas.microsoft.com/office/drawing/2014/main" id="{A104B437-9473-4F36-9B71-54420B190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819" y="2778920"/>
            <a:ext cx="28956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300485" name="Picture 5">
            <a:extLst>
              <a:ext uri="{FF2B5EF4-FFF2-40B4-BE49-F238E27FC236}">
                <a16:creationId xmlns:a16="http://schemas.microsoft.com/office/drawing/2014/main" id="{E541A3B4-DB40-48B4-869A-DCC20DDB3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713" y="3937794"/>
            <a:ext cx="4038600" cy="31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  <p:pic>
        <p:nvPicPr>
          <p:cNvPr id="1300486" name="Picture 6">
            <a:extLst>
              <a:ext uri="{FF2B5EF4-FFF2-40B4-BE49-F238E27FC236}">
                <a16:creationId xmlns:a16="http://schemas.microsoft.com/office/drawing/2014/main" id="{2BE88187-A60A-413A-8EE7-C6E25238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088" y="5267721"/>
            <a:ext cx="3197225" cy="28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60889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trick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674" y="3126953"/>
            <a:ext cx="8474149" cy="28350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8A458C-AA03-487E-87AC-92E414093E5E}"/>
              </a:ext>
            </a:extLst>
          </p:cNvPr>
          <p:cNvSpPr/>
          <p:nvPr/>
        </p:nvSpPr>
        <p:spPr>
          <a:xfrm>
            <a:off x="581192" y="1783508"/>
            <a:ext cx="11200905" cy="1343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every data point is mapped into high-dimensional space via some transformation </a:t>
            </a:r>
          </a:p>
          <a:p>
            <a:pPr>
              <a:lnSpc>
                <a:spcPct val="200000"/>
              </a:lnSpc>
            </a:pP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l-GR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b="1" baseline="-250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ar-EG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becomes:</a:t>
            </a:r>
          </a:p>
        </p:txBody>
      </p:sp>
    </p:spTree>
    <p:extLst>
      <p:ext uri="{BB962C8B-B14F-4D97-AF65-F5344CB8AC3E}">
        <p14:creationId xmlns:p14="http://schemas.microsoft.com/office/powerpoint/2010/main" val="58253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 Into svm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455" y="2154621"/>
            <a:ext cx="1114835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machine(svm):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set of related supervised learning methods for classification &amp; regression.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classifier.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 popular because of its success in handwritten digital recognition.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method of kernel.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938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95CE6A14-2A85-4D3A-9657-EF2A7E772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OBJECTIVES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511D046B-2F00-418F-9B1D-4FBF4303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772" y="1943100"/>
            <a:ext cx="11228036" cy="2362199"/>
          </a:xfrm>
        </p:spPr>
        <p:txBody>
          <a:bodyPr/>
          <a:lstStyle/>
          <a:p>
            <a:pPr eaLnBrk="1" hangingPunct="1"/>
            <a:r>
              <a:rPr lang="en-US" altLang="en-US" b="1" dirty="0"/>
              <a:t>Support vector machines</a:t>
            </a:r>
            <a:r>
              <a:rPr lang="en-US" altLang="en-US" dirty="0"/>
              <a:t> </a:t>
            </a:r>
            <a:r>
              <a:rPr lang="en-US" altLang="en-US" b="1" dirty="0"/>
              <a:t>(SVM) </a:t>
            </a:r>
            <a:r>
              <a:rPr lang="en-US" altLang="en-US" dirty="0"/>
              <a:t>are supervised learning models with associated learning algorithms that analyze data used for classification and regression analysis.</a:t>
            </a:r>
          </a:p>
          <a:p>
            <a:pPr eaLnBrk="1" hangingPunct="1"/>
            <a:r>
              <a:rPr lang="en-US" altLang="en-US" dirty="0"/>
              <a:t>SVMs are based on the idea of finding a hyperplane that best divides a dataset into two classes, as shown in the image below.</a:t>
            </a:r>
          </a:p>
          <a:p>
            <a:pPr eaLnBrk="1" hangingPunct="1"/>
            <a:endParaRPr lang="en-US" altLang="en-US" dirty="0"/>
          </a:p>
        </p:txBody>
      </p:sp>
      <p:pic>
        <p:nvPicPr>
          <p:cNvPr id="7172" name="Picture 2" descr="tumblr_inline_o9aa8dYRkB1u37g00_540">
            <a:extLst>
              <a:ext uri="{FF2B5EF4-FFF2-40B4-BE49-F238E27FC236}">
                <a16:creationId xmlns:a16="http://schemas.microsoft.com/office/drawing/2014/main" id="{0214ABF8-5639-494E-A36D-8917C73A3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913" y="3234081"/>
            <a:ext cx="7629525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Svm</a:t>
            </a:r>
            <a:endParaRPr lang="en-US" dirty="0"/>
          </a:p>
        </p:txBody>
      </p: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81192" y="2133599"/>
            <a:ext cx="4369180" cy="3822537"/>
            <a:chOff x="720" y="1584"/>
            <a:chExt cx="2196" cy="2016"/>
          </a:xfrm>
        </p:grpSpPr>
        <p:sp>
          <p:nvSpPr>
            <p:cNvPr id="7" name="Line 4"/>
            <p:cNvSpPr>
              <a:spLocks noChangeShapeType="1"/>
            </p:cNvSpPr>
            <p:nvPr/>
          </p:nvSpPr>
          <p:spPr bwMode="auto">
            <a:xfrm flipV="1">
              <a:off x="720" y="1584"/>
              <a:ext cx="0" cy="20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720" y="3600"/>
              <a:ext cx="192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16" y="1968"/>
              <a:ext cx="96" cy="96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2160" y="2352"/>
              <a:ext cx="96" cy="96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2688" y="2496"/>
              <a:ext cx="96" cy="96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1728" y="2064"/>
              <a:ext cx="96" cy="96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2352" y="2688"/>
              <a:ext cx="96" cy="96"/>
            </a:xfrm>
            <a:prstGeom prst="ellipse">
              <a:avLst/>
            </a:prstGeom>
            <a:solidFill>
              <a:srgbClr val="00E4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912" y="264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680" y="2928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1584" y="3216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1200" y="2928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1008" y="3168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1152" y="2400"/>
              <a:ext cx="96" cy="9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912" y="3295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Class 1</a:t>
              </a:r>
            </a:p>
          </p:txBody>
        </p: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304" y="1872"/>
              <a:ext cx="6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</a:rPr>
                <a:t>Class 2</a:t>
              </a: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1152" y="1680"/>
              <a:ext cx="1488" cy="1728"/>
            </a:xfrm>
            <a:prstGeom prst="line">
              <a:avLst/>
            </a:prstGeom>
            <a:noFill/>
            <a:ln w="38100">
              <a:solidFill>
                <a:srgbClr val="3333CC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5229392" y="3014417"/>
            <a:ext cx="5917324" cy="113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of algorithm is hyperplane which categorizes new data.</a:t>
            </a:r>
          </a:p>
        </p:txBody>
      </p:sp>
    </p:spTree>
    <p:extLst>
      <p:ext uri="{BB962C8B-B14F-4D97-AF65-F5344CB8AC3E}">
        <p14:creationId xmlns:p14="http://schemas.microsoft.com/office/powerpoint/2010/main" val="236389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>
            <a:extLst>
              <a:ext uri="{FF2B5EF4-FFF2-40B4-BE49-F238E27FC236}">
                <a16:creationId xmlns:a16="http://schemas.microsoft.com/office/drawing/2014/main" id="{3375BEF1-3895-481E-8D86-E1136FD4B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482" y="555461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Linear Classifiers</a:t>
            </a:r>
          </a:p>
        </p:txBody>
      </p:sp>
      <p:sp>
        <p:nvSpPr>
          <p:cNvPr id="11269" name="Text Box 10">
            <a:extLst>
              <a:ext uri="{FF2B5EF4-FFF2-40B4-BE49-F238E27FC236}">
                <a16:creationId xmlns:a16="http://schemas.microsoft.com/office/drawing/2014/main" id="{3037EC41-AF77-4DDF-A2D9-32B02D98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694" y="2053863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11270" name="Oval 11">
            <a:extLst>
              <a:ext uri="{FF2B5EF4-FFF2-40B4-BE49-F238E27FC236}">
                <a16:creationId xmlns:a16="http://schemas.microsoft.com/office/drawing/2014/main" id="{BBC5DA97-D991-42FF-8AC2-025CA29EEB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556688" y="2205469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1" name="Oval 12">
            <a:extLst>
              <a:ext uri="{FF2B5EF4-FFF2-40B4-BE49-F238E27FC236}">
                <a16:creationId xmlns:a16="http://schemas.microsoft.com/office/drawing/2014/main" id="{575B017F-DE99-497F-9543-0FB574F3131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557482" y="2661875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2" name="Line 13">
            <a:extLst>
              <a:ext uri="{FF2B5EF4-FFF2-40B4-BE49-F238E27FC236}">
                <a16:creationId xmlns:a16="http://schemas.microsoft.com/office/drawing/2014/main" id="{26AAAFC2-9318-4028-B164-F15EACDBDF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2294" y="2358662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1273" name="Line 14">
            <a:extLst>
              <a:ext uri="{FF2B5EF4-FFF2-40B4-BE49-F238E27FC236}">
                <a16:creationId xmlns:a16="http://schemas.microsoft.com/office/drawing/2014/main" id="{47C89C60-463A-43C8-9B31-FE974FD853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9894" y="5711462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274" name="Oval 15">
            <a:extLst>
              <a:ext uri="{FF2B5EF4-FFF2-40B4-BE49-F238E27FC236}">
                <a16:creationId xmlns:a16="http://schemas.microsoft.com/office/drawing/2014/main" id="{F0A7BF48-767D-475E-B062-18C60E9257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59420" y="5181238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5" name="Oval 16">
            <a:extLst>
              <a:ext uri="{FF2B5EF4-FFF2-40B4-BE49-F238E27FC236}">
                <a16:creationId xmlns:a16="http://schemas.microsoft.com/office/drawing/2014/main" id="{5B7DE925-B663-4A62-ADBB-51B6DA454C2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7520" y="4052526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6" name="Oval 17">
            <a:extLst>
              <a:ext uri="{FF2B5EF4-FFF2-40B4-BE49-F238E27FC236}">
                <a16:creationId xmlns:a16="http://schemas.microsoft.com/office/drawing/2014/main" id="{4CB28696-2CE7-4B2A-91C7-19ABED165C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81720" y="2963501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7" name="Oval 18">
            <a:extLst>
              <a:ext uri="{FF2B5EF4-FFF2-40B4-BE49-F238E27FC236}">
                <a16:creationId xmlns:a16="http://schemas.microsoft.com/office/drawing/2014/main" id="{E350F475-F345-4C49-A78F-F8858C3630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5220" y="3784238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8" name="Oval 19">
            <a:extLst>
              <a:ext uri="{FF2B5EF4-FFF2-40B4-BE49-F238E27FC236}">
                <a16:creationId xmlns:a16="http://schemas.microsoft.com/office/drawing/2014/main" id="{B18B46E0-B1A2-4F28-BB7D-A2E5BBF730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51445" y="2812687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79" name="Oval 20">
            <a:extLst>
              <a:ext uri="{FF2B5EF4-FFF2-40B4-BE49-F238E27FC236}">
                <a16:creationId xmlns:a16="http://schemas.microsoft.com/office/drawing/2014/main" id="{58E923D7-9266-4C80-A57C-D65D528903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27695" y="3882663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0" name="Oval 21">
            <a:extLst>
              <a:ext uri="{FF2B5EF4-FFF2-40B4-BE49-F238E27FC236}">
                <a16:creationId xmlns:a16="http://schemas.microsoft.com/office/drawing/2014/main" id="{A4E841DA-AF84-4C02-981F-2FF08DF0E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9495" y="3273062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1" name="Oval 22">
            <a:extLst>
              <a:ext uri="{FF2B5EF4-FFF2-40B4-BE49-F238E27FC236}">
                <a16:creationId xmlns:a16="http://schemas.microsoft.com/office/drawing/2014/main" id="{F198A8BB-9EA7-4A9D-A04C-5348626A36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46895" y="4263662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2" name="Oval 23">
            <a:extLst>
              <a:ext uri="{FF2B5EF4-FFF2-40B4-BE49-F238E27FC236}">
                <a16:creationId xmlns:a16="http://schemas.microsoft.com/office/drawing/2014/main" id="{9789D157-A646-4209-B984-19667512CE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529283" y="4592276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3" name="Oval 24">
            <a:extLst>
              <a:ext uri="{FF2B5EF4-FFF2-40B4-BE49-F238E27FC236}">
                <a16:creationId xmlns:a16="http://schemas.microsoft.com/office/drawing/2014/main" id="{3382DAE4-ED4E-4CE2-91CF-9A93F7420F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645420" y="337783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4" name="Oval 25">
            <a:extLst>
              <a:ext uri="{FF2B5EF4-FFF2-40B4-BE49-F238E27FC236}">
                <a16:creationId xmlns:a16="http://schemas.microsoft.com/office/drawing/2014/main" id="{9F5BDC26-149F-4B36-AC27-BDF45B28B50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937395" y="469387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5" name="Oval 26">
            <a:extLst>
              <a:ext uri="{FF2B5EF4-FFF2-40B4-BE49-F238E27FC236}">
                <a16:creationId xmlns:a16="http://schemas.microsoft.com/office/drawing/2014/main" id="{D7A72065-DDB9-4CFD-8589-BBA2AAB1B69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765695" y="2815862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6" name="Oval 27">
            <a:extLst>
              <a:ext uri="{FF2B5EF4-FFF2-40B4-BE49-F238E27FC236}">
                <a16:creationId xmlns:a16="http://schemas.microsoft.com/office/drawing/2014/main" id="{CAC68341-C838-45A4-8670-13F049577C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353195" y="3733437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7" name="Oval 28">
            <a:extLst>
              <a:ext uri="{FF2B5EF4-FFF2-40B4-BE49-F238E27FC236}">
                <a16:creationId xmlns:a16="http://schemas.microsoft.com/office/drawing/2014/main" id="{49A50A33-6CF7-4F62-8E71-391CA9205CC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508895" y="4644663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8" name="Oval 29">
            <a:extLst>
              <a:ext uri="{FF2B5EF4-FFF2-40B4-BE49-F238E27FC236}">
                <a16:creationId xmlns:a16="http://schemas.microsoft.com/office/drawing/2014/main" id="{8A8AED99-939B-4924-B72A-EC008B8B0CD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756170" y="3789001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89" name="Oval 30">
            <a:extLst>
              <a:ext uri="{FF2B5EF4-FFF2-40B4-BE49-F238E27FC236}">
                <a16:creationId xmlns:a16="http://schemas.microsoft.com/office/drawing/2014/main" id="{92477A3D-F841-4020-B6CC-B396BFE45B9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508645" y="3206388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0" name="Oval 31">
            <a:extLst>
              <a:ext uri="{FF2B5EF4-FFF2-40B4-BE49-F238E27FC236}">
                <a16:creationId xmlns:a16="http://schemas.microsoft.com/office/drawing/2014/main" id="{1BB2C802-EDAA-4A3A-824E-1F674A27A2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777726" y="5391582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1" name="Oval 32">
            <a:extLst>
              <a:ext uri="{FF2B5EF4-FFF2-40B4-BE49-F238E27FC236}">
                <a16:creationId xmlns:a16="http://schemas.microsoft.com/office/drawing/2014/main" id="{A486C6AF-16D9-453A-8041-3E31F03FB2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756170" y="4247788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2" name="Oval 33">
            <a:extLst>
              <a:ext uri="{FF2B5EF4-FFF2-40B4-BE49-F238E27FC236}">
                <a16:creationId xmlns:a16="http://schemas.microsoft.com/office/drawing/2014/main" id="{24FDDE28-A1EB-4645-B5D1-FB281021CE1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984895" y="2542813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3" name="Oval 34">
            <a:extLst>
              <a:ext uri="{FF2B5EF4-FFF2-40B4-BE49-F238E27FC236}">
                <a16:creationId xmlns:a16="http://schemas.microsoft.com/office/drawing/2014/main" id="{A2944ABA-F7F3-4296-A62E-922407748DB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946127" y="4293032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4" name="Oval 35">
            <a:extLst>
              <a:ext uri="{FF2B5EF4-FFF2-40B4-BE49-F238E27FC236}">
                <a16:creationId xmlns:a16="http://schemas.microsoft.com/office/drawing/2014/main" id="{94404DD2-471E-4438-AA83-BA101E9F21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011883" y="422873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5" name="Oval 36">
            <a:extLst>
              <a:ext uri="{FF2B5EF4-FFF2-40B4-BE49-F238E27FC236}">
                <a16:creationId xmlns:a16="http://schemas.microsoft.com/office/drawing/2014/main" id="{79365876-7D93-490A-BF6F-900B0C4567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261245" y="3514363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6" name="Oval 37">
            <a:extLst>
              <a:ext uri="{FF2B5EF4-FFF2-40B4-BE49-F238E27FC236}">
                <a16:creationId xmlns:a16="http://schemas.microsoft.com/office/drawing/2014/main" id="{A99B4856-98F5-4A4B-9A32-6AC6310F1BE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729183" y="2495188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7" name="Oval 38">
            <a:extLst>
              <a:ext uri="{FF2B5EF4-FFF2-40B4-BE49-F238E27FC236}">
                <a16:creationId xmlns:a16="http://schemas.microsoft.com/office/drawing/2014/main" id="{389E3073-991D-44FD-874E-DA4EBE82F81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902470" y="342228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8" name="Oval 39">
            <a:extLst>
              <a:ext uri="{FF2B5EF4-FFF2-40B4-BE49-F238E27FC236}">
                <a16:creationId xmlns:a16="http://schemas.microsoft.com/office/drawing/2014/main" id="{F70EF319-0C5B-40A7-8536-32E13D9D302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758802" y="4867707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99" name="Oval 40">
            <a:extLst>
              <a:ext uri="{FF2B5EF4-FFF2-40B4-BE49-F238E27FC236}">
                <a16:creationId xmlns:a16="http://schemas.microsoft.com/office/drawing/2014/main" id="{3D267E51-1CAF-490E-814D-87736083CFB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139552" y="3683432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0" name="Oval 41">
            <a:extLst>
              <a:ext uri="{FF2B5EF4-FFF2-40B4-BE49-F238E27FC236}">
                <a16:creationId xmlns:a16="http://schemas.microsoft.com/office/drawing/2014/main" id="{EC13410A-135F-4E2F-8BC9-1AF2437F004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292870" y="540348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1" name="Oval 42">
            <a:extLst>
              <a:ext uri="{FF2B5EF4-FFF2-40B4-BE49-F238E27FC236}">
                <a16:creationId xmlns:a16="http://schemas.microsoft.com/office/drawing/2014/main" id="{C835D4E1-1074-4829-AFCF-26B232B9AB9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988070" y="5022488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2" name="Oval 43">
            <a:extLst>
              <a:ext uri="{FF2B5EF4-FFF2-40B4-BE49-F238E27FC236}">
                <a16:creationId xmlns:a16="http://schemas.microsoft.com/office/drawing/2014/main" id="{F25BE161-69DA-4513-ACA1-70374ED562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458513" y="3885044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3" name="Oval 44">
            <a:extLst>
              <a:ext uri="{FF2B5EF4-FFF2-40B4-BE49-F238E27FC236}">
                <a16:creationId xmlns:a16="http://schemas.microsoft.com/office/drawing/2014/main" id="{692E2054-C4B4-4F7F-9AF0-16CD626A484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354657" y="2925400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4" name="Oval 45">
            <a:extLst>
              <a:ext uri="{FF2B5EF4-FFF2-40B4-BE49-F238E27FC236}">
                <a16:creationId xmlns:a16="http://schemas.microsoft.com/office/drawing/2014/main" id="{0E2ACB9F-1D33-4679-B686-CA3FB9C4D70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997595" y="451290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5" name="Oval 46">
            <a:extLst>
              <a:ext uri="{FF2B5EF4-FFF2-40B4-BE49-F238E27FC236}">
                <a16:creationId xmlns:a16="http://schemas.microsoft.com/office/drawing/2014/main" id="{487DC772-B7BD-4C91-975E-988CF83CB07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145776" y="3230994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6" name="Oval 47">
            <a:extLst>
              <a:ext uri="{FF2B5EF4-FFF2-40B4-BE49-F238E27FC236}">
                <a16:creationId xmlns:a16="http://schemas.microsoft.com/office/drawing/2014/main" id="{4570DBA7-0784-4A7F-B2F0-B6C7183718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579289" y="5197907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7" name="Oval 48">
            <a:extLst>
              <a:ext uri="{FF2B5EF4-FFF2-40B4-BE49-F238E27FC236}">
                <a16:creationId xmlns:a16="http://schemas.microsoft.com/office/drawing/2014/main" id="{4CCCAEA4-0E61-4F9C-8339-20171F3E31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945332" y="4905013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308" name="Text Box 50">
            <a:extLst>
              <a:ext uri="{FF2B5EF4-FFF2-40B4-BE49-F238E27FC236}">
                <a16:creationId xmlns:a16="http://schemas.microsoft.com/office/drawing/2014/main" id="{196D1B43-E979-45A2-9B94-718D21B644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894" y="3349263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1309" name="Text Box 51">
            <a:extLst>
              <a:ext uri="{FF2B5EF4-FFF2-40B4-BE49-F238E27FC236}">
                <a16:creationId xmlns:a16="http://schemas.microsoft.com/office/drawing/2014/main" id="{085E209C-5E77-487A-97CD-AB9F12ACD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294" y="3501663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How would you classify this data?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>
            <a:extLst>
              <a:ext uri="{FF2B5EF4-FFF2-40B4-BE49-F238E27FC236}">
                <a16:creationId xmlns:a16="http://schemas.microsoft.com/office/drawing/2014/main" id="{B6E4B2D3-A2CA-40D4-A89E-7CB2F67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559" y="898748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Linear Classifiers</a:t>
            </a:r>
          </a:p>
        </p:txBody>
      </p:sp>
      <p:sp>
        <p:nvSpPr>
          <p:cNvPr id="13317" name="Text Box 10">
            <a:extLst>
              <a:ext uri="{FF2B5EF4-FFF2-40B4-BE49-F238E27FC236}">
                <a16:creationId xmlns:a16="http://schemas.microsoft.com/office/drawing/2014/main" id="{07FD721A-FE00-436E-BD24-65F843FE0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558" y="2415370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13318" name="Oval 11">
            <a:extLst>
              <a:ext uri="{FF2B5EF4-FFF2-40B4-BE49-F238E27FC236}">
                <a16:creationId xmlns:a16="http://schemas.microsoft.com/office/drawing/2014/main" id="{6E65D496-647A-4FBA-82E3-8270B98F4D0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184552" y="2566976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Oval 12">
            <a:extLst>
              <a:ext uri="{FF2B5EF4-FFF2-40B4-BE49-F238E27FC236}">
                <a16:creationId xmlns:a16="http://schemas.microsoft.com/office/drawing/2014/main" id="{EBAD57CC-584C-4D04-B764-F49EC375411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185346" y="3023382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0" name="Line 13">
            <a:extLst>
              <a:ext uri="{FF2B5EF4-FFF2-40B4-BE49-F238E27FC236}">
                <a16:creationId xmlns:a16="http://schemas.microsoft.com/office/drawing/2014/main" id="{EEF74B11-AA04-4F74-A32C-3D0648446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2860158" y="2720169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321" name="Line 14">
            <a:extLst>
              <a:ext uri="{FF2B5EF4-FFF2-40B4-BE49-F238E27FC236}">
                <a16:creationId xmlns:a16="http://schemas.microsoft.com/office/drawing/2014/main" id="{772F36FB-A5FB-4166-BD2C-AE8FC861CEE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07758" y="6072969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22" name="Oval 15">
            <a:extLst>
              <a:ext uri="{FF2B5EF4-FFF2-40B4-BE49-F238E27FC236}">
                <a16:creationId xmlns:a16="http://schemas.microsoft.com/office/drawing/2014/main" id="{0D6385D4-A09F-4FBA-9ECC-91702C33C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87284" y="554274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3" name="Oval 16">
            <a:extLst>
              <a:ext uri="{FF2B5EF4-FFF2-40B4-BE49-F238E27FC236}">
                <a16:creationId xmlns:a16="http://schemas.microsoft.com/office/drawing/2014/main" id="{6A31532A-74F1-44E0-A1CE-EFA72B114C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55384" y="4414033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4" name="Oval 17">
            <a:extLst>
              <a:ext uri="{FF2B5EF4-FFF2-40B4-BE49-F238E27FC236}">
                <a16:creationId xmlns:a16="http://schemas.microsoft.com/office/drawing/2014/main" id="{3DF274D7-28A5-48E6-8BF4-E992E47D5C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09584" y="332500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5" name="Oval 18">
            <a:extLst>
              <a:ext uri="{FF2B5EF4-FFF2-40B4-BE49-F238E27FC236}">
                <a16:creationId xmlns:a16="http://schemas.microsoft.com/office/drawing/2014/main" id="{504C9DD4-E719-4697-A4C3-00CBABC462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3084" y="4145745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6" name="Oval 19">
            <a:extLst>
              <a:ext uri="{FF2B5EF4-FFF2-40B4-BE49-F238E27FC236}">
                <a16:creationId xmlns:a16="http://schemas.microsoft.com/office/drawing/2014/main" id="{1C2E1276-A8F6-4451-A35E-3F6B7E2DFB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79309" y="3174194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7" name="Oval 20">
            <a:extLst>
              <a:ext uri="{FF2B5EF4-FFF2-40B4-BE49-F238E27FC236}">
                <a16:creationId xmlns:a16="http://schemas.microsoft.com/office/drawing/2014/main" id="{169A1EC6-B221-432C-AB0C-A8D4E1E279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55559" y="4244170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8" name="Oval 21">
            <a:extLst>
              <a:ext uri="{FF2B5EF4-FFF2-40B4-BE49-F238E27FC236}">
                <a16:creationId xmlns:a16="http://schemas.microsoft.com/office/drawing/2014/main" id="{1A8A6150-0181-4DC1-8747-E9E824A1DB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317359" y="3634569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29" name="Oval 22">
            <a:extLst>
              <a:ext uri="{FF2B5EF4-FFF2-40B4-BE49-F238E27FC236}">
                <a16:creationId xmlns:a16="http://schemas.microsoft.com/office/drawing/2014/main" id="{EE689E2E-92A2-4785-9969-07B3ECB663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74759" y="4625169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0" name="Oval 23">
            <a:extLst>
              <a:ext uri="{FF2B5EF4-FFF2-40B4-BE49-F238E27FC236}">
                <a16:creationId xmlns:a16="http://schemas.microsoft.com/office/drawing/2014/main" id="{BE569D51-E891-4C48-87F5-2C4677ACA48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157147" y="4953783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1" name="Oval 24">
            <a:extLst>
              <a:ext uri="{FF2B5EF4-FFF2-40B4-BE49-F238E27FC236}">
                <a16:creationId xmlns:a16="http://schemas.microsoft.com/office/drawing/2014/main" id="{F7A1200F-D87F-4954-90C8-06C9060CB8B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273284" y="3739344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2" name="Oval 25">
            <a:extLst>
              <a:ext uri="{FF2B5EF4-FFF2-40B4-BE49-F238E27FC236}">
                <a16:creationId xmlns:a16="http://schemas.microsoft.com/office/drawing/2014/main" id="{74E5A7C2-C786-46B1-A886-75EB8A22EDD3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65259" y="5055382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3" name="Oval 26">
            <a:extLst>
              <a:ext uri="{FF2B5EF4-FFF2-40B4-BE49-F238E27FC236}">
                <a16:creationId xmlns:a16="http://schemas.microsoft.com/office/drawing/2014/main" id="{910B002C-98DE-4AA2-9F91-5FD5EA9BF20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393559" y="3177369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4" name="Oval 27">
            <a:extLst>
              <a:ext uri="{FF2B5EF4-FFF2-40B4-BE49-F238E27FC236}">
                <a16:creationId xmlns:a16="http://schemas.microsoft.com/office/drawing/2014/main" id="{4BC43FAC-BF1C-458F-88F4-43769731D17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981059" y="4094944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5" name="Oval 28">
            <a:extLst>
              <a:ext uri="{FF2B5EF4-FFF2-40B4-BE49-F238E27FC236}">
                <a16:creationId xmlns:a16="http://schemas.microsoft.com/office/drawing/2014/main" id="{3ED96860-B0BF-4EC0-9180-2E73947C74A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136759" y="5006170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6" name="Oval 29">
            <a:extLst>
              <a:ext uri="{FF2B5EF4-FFF2-40B4-BE49-F238E27FC236}">
                <a16:creationId xmlns:a16="http://schemas.microsoft.com/office/drawing/2014/main" id="{19B69D0D-0F8C-48D4-975A-82B23393C96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384034" y="4150508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7" name="Oval 30">
            <a:extLst>
              <a:ext uri="{FF2B5EF4-FFF2-40B4-BE49-F238E27FC236}">
                <a16:creationId xmlns:a16="http://schemas.microsoft.com/office/drawing/2014/main" id="{CD1FC6F1-A348-4F15-B8FC-B180FC52CEA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136509" y="3567895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8" name="Oval 31">
            <a:extLst>
              <a:ext uri="{FF2B5EF4-FFF2-40B4-BE49-F238E27FC236}">
                <a16:creationId xmlns:a16="http://schemas.microsoft.com/office/drawing/2014/main" id="{C3C877DD-8627-4061-BBF1-32057615206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405590" y="5753089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39" name="Oval 32">
            <a:extLst>
              <a:ext uri="{FF2B5EF4-FFF2-40B4-BE49-F238E27FC236}">
                <a16:creationId xmlns:a16="http://schemas.microsoft.com/office/drawing/2014/main" id="{7F1691E7-7823-4489-A429-36B1A4155A1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384034" y="460929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0" name="Oval 33">
            <a:extLst>
              <a:ext uri="{FF2B5EF4-FFF2-40B4-BE49-F238E27FC236}">
                <a16:creationId xmlns:a16="http://schemas.microsoft.com/office/drawing/2014/main" id="{94F991C1-8973-477E-9D38-F40BA1AE930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12759" y="2904320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1" name="Oval 34">
            <a:extLst>
              <a:ext uri="{FF2B5EF4-FFF2-40B4-BE49-F238E27FC236}">
                <a16:creationId xmlns:a16="http://schemas.microsoft.com/office/drawing/2014/main" id="{765FAB95-9FA6-4D41-906B-283D3F3918B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73991" y="4654539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2" name="Oval 35">
            <a:extLst>
              <a:ext uri="{FF2B5EF4-FFF2-40B4-BE49-F238E27FC236}">
                <a16:creationId xmlns:a16="http://schemas.microsoft.com/office/drawing/2014/main" id="{3B853DB2-0B84-458B-A426-FC37A5C47DF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39747" y="459024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3" name="Oval 36">
            <a:extLst>
              <a:ext uri="{FF2B5EF4-FFF2-40B4-BE49-F238E27FC236}">
                <a16:creationId xmlns:a16="http://schemas.microsoft.com/office/drawing/2014/main" id="{D30B240F-A7DC-4A29-A640-AB9FD827A62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89109" y="3875870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4" name="Oval 37">
            <a:extLst>
              <a:ext uri="{FF2B5EF4-FFF2-40B4-BE49-F238E27FC236}">
                <a16:creationId xmlns:a16="http://schemas.microsoft.com/office/drawing/2014/main" id="{B3B2CE01-5DB2-4505-AA95-3D7AEB20122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357047" y="2856695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5" name="Oval 38">
            <a:extLst>
              <a:ext uri="{FF2B5EF4-FFF2-40B4-BE49-F238E27FC236}">
                <a16:creationId xmlns:a16="http://schemas.microsoft.com/office/drawing/2014/main" id="{23494CAF-7850-476C-8021-3B1323F739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530334" y="378379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6" name="Oval 39">
            <a:extLst>
              <a:ext uri="{FF2B5EF4-FFF2-40B4-BE49-F238E27FC236}">
                <a16:creationId xmlns:a16="http://schemas.microsoft.com/office/drawing/2014/main" id="{87B0B280-1732-4F3B-95F1-641D208819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386666" y="5229214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7" name="Oval 40">
            <a:extLst>
              <a:ext uri="{FF2B5EF4-FFF2-40B4-BE49-F238E27FC236}">
                <a16:creationId xmlns:a16="http://schemas.microsoft.com/office/drawing/2014/main" id="{CA7A22A5-2957-4141-9C63-739DC7C2D0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767416" y="4044939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8" name="Oval 41">
            <a:extLst>
              <a:ext uri="{FF2B5EF4-FFF2-40B4-BE49-F238E27FC236}">
                <a16:creationId xmlns:a16="http://schemas.microsoft.com/office/drawing/2014/main" id="{D945B14D-5C30-474E-BF7F-433571FBC2B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920734" y="576499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49" name="Oval 42">
            <a:extLst>
              <a:ext uri="{FF2B5EF4-FFF2-40B4-BE49-F238E27FC236}">
                <a16:creationId xmlns:a16="http://schemas.microsoft.com/office/drawing/2014/main" id="{0116981A-FE78-4502-BF5F-57486D44E91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615934" y="5383995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0" name="Oval 43">
            <a:extLst>
              <a:ext uri="{FF2B5EF4-FFF2-40B4-BE49-F238E27FC236}">
                <a16:creationId xmlns:a16="http://schemas.microsoft.com/office/drawing/2014/main" id="{C33F046A-B2EA-4D5A-957D-A4D645568A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86377" y="4246551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1" name="Oval 44">
            <a:extLst>
              <a:ext uri="{FF2B5EF4-FFF2-40B4-BE49-F238E27FC236}">
                <a16:creationId xmlns:a16="http://schemas.microsoft.com/office/drawing/2014/main" id="{E7A69FAD-E1FB-4E3E-93A2-3CAAEDFEA56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982521" y="3286907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2" name="Oval 45">
            <a:extLst>
              <a:ext uri="{FF2B5EF4-FFF2-40B4-BE49-F238E27FC236}">
                <a16:creationId xmlns:a16="http://schemas.microsoft.com/office/drawing/2014/main" id="{D5D877AE-1185-45E5-BA15-0000AE52A2B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625459" y="4874407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3" name="Oval 46">
            <a:extLst>
              <a:ext uri="{FF2B5EF4-FFF2-40B4-BE49-F238E27FC236}">
                <a16:creationId xmlns:a16="http://schemas.microsoft.com/office/drawing/2014/main" id="{0CFACCD0-D8F9-4673-99D3-A67D05E9EB1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2773640" y="3592501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4" name="Oval 47">
            <a:extLst>
              <a:ext uri="{FF2B5EF4-FFF2-40B4-BE49-F238E27FC236}">
                <a16:creationId xmlns:a16="http://schemas.microsoft.com/office/drawing/2014/main" id="{9EFF7CD9-5E91-4025-BB8F-CC3E81CAFDE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207153" y="5559414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5" name="Oval 48">
            <a:extLst>
              <a:ext uri="{FF2B5EF4-FFF2-40B4-BE49-F238E27FC236}">
                <a16:creationId xmlns:a16="http://schemas.microsoft.com/office/drawing/2014/main" id="{5E53C4EB-3E7B-469D-A5E9-25FE1DD5604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573196" y="5266520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56" name="Line 50">
            <a:extLst>
              <a:ext uri="{FF2B5EF4-FFF2-40B4-BE49-F238E27FC236}">
                <a16:creationId xmlns:a16="http://schemas.microsoft.com/office/drawing/2014/main" id="{5339B0F5-CBBE-46BE-9F40-26BB49E82F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60158" y="2720169"/>
            <a:ext cx="312420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357" name="Text Box 51">
            <a:extLst>
              <a:ext uri="{FF2B5EF4-FFF2-40B4-BE49-F238E27FC236}">
                <a16:creationId xmlns:a16="http://schemas.microsoft.com/office/drawing/2014/main" id="{BB636AA7-C05F-458E-820E-21C449281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7758" y="3710770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3358" name="Text Box 52">
            <a:extLst>
              <a:ext uri="{FF2B5EF4-FFF2-40B4-BE49-F238E27FC236}">
                <a16:creationId xmlns:a16="http://schemas.microsoft.com/office/drawing/2014/main" id="{39BE4AB0-0840-4E7F-8121-ADDC949D4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0158" y="3863170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How would you classify this data?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>
            <a:extLst>
              <a:ext uri="{FF2B5EF4-FFF2-40B4-BE49-F238E27FC236}">
                <a16:creationId xmlns:a16="http://schemas.microsoft.com/office/drawing/2014/main" id="{FA2B0515-6FCC-4F7E-B481-8E7F837EFF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760" y="931535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>
                <a:ea typeface="宋体" panose="02010600030101010101" pitchFamily="2" charset="-122"/>
              </a:rPr>
              <a:t> </a:t>
            </a:r>
            <a:r>
              <a:rPr lang="en-US" altLang="zh-CN">
                <a:ea typeface="宋体" panose="02010600030101010101" pitchFamily="2" charset="-122"/>
              </a:rPr>
              <a:t>Linear Classifiers</a:t>
            </a:r>
          </a:p>
        </p:txBody>
      </p:sp>
      <p:sp>
        <p:nvSpPr>
          <p:cNvPr id="15365" name="Text Box 10">
            <a:extLst>
              <a:ext uri="{FF2B5EF4-FFF2-40B4-BE49-F238E27FC236}">
                <a16:creationId xmlns:a16="http://schemas.microsoft.com/office/drawing/2014/main" id="{DA8A7407-71F4-4524-A36E-F0BFD8C549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3371" y="2404736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15366" name="Oval 11">
            <a:extLst>
              <a:ext uri="{FF2B5EF4-FFF2-40B4-BE49-F238E27FC236}">
                <a16:creationId xmlns:a16="http://schemas.microsoft.com/office/drawing/2014/main" id="{02732A40-AD49-47B4-AE6D-8547EC4AB9D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450365" y="255634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Oval 12">
            <a:extLst>
              <a:ext uri="{FF2B5EF4-FFF2-40B4-BE49-F238E27FC236}">
                <a16:creationId xmlns:a16="http://schemas.microsoft.com/office/drawing/2014/main" id="{C780D261-0700-4DD8-8119-4184449BA8D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451159" y="301274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Line 13">
            <a:extLst>
              <a:ext uri="{FF2B5EF4-FFF2-40B4-BE49-F238E27FC236}">
                <a16:creationId xmlns:a16="http://schemas.microsoft.com/office/drawing/2014/main" id="{85F6F817-E3A5-46D3-9B06-CA71093AD1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5971" y="270953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369" name="Line 14">
            <a:extLst>
              <a:ext uri="{FF2B5EF4-FFF2-40B4-BE49-F238E27FC236}">
                <a16:creationId xmlns:a16="http://schemas.microsoft.com/office/drawing/2014/main" id="{0868214F-A26B-4A8E-B02D-416748EE82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3571" y="606233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370" name="Oval 15">
            <a:extLst>
              <a:ext uri="{FF2B5EF4-FFF2-40B4-BE49-F238E27FC236}">
                <a16:creationId xmlns:a16="http://schemas.microsoft.com/office/drawing/2014/main" id="{801F2D9B-4BC9-4826-B625-B18745A1FC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53097" y="553211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1" name="Oval 16">
            <a:extLst>
              <a:ext uri="{FF2B5EF4-FFF2-40B4-BE49-F238E27FC236}">
                <a16:creationId xmlns:a16="http://schemas.microsoft.com/office/drawing/2014/main" id="{2DE4C5E0-50E8-406A-995E-1923F0A0EE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1197" y="440339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2" name="Oval 17">
            <a:extLst>
              <a:ext uri="{FF2B5EF4-FFF2-40B4-BE49-F238E27FC236}">
                <a16:creationId xmlns:a16="http://schemas.microsoft.com/office/drawing/2014/main" id="{EEB5B5E1-C44B-4BA3-8D09-7CE49BD174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75397" y="331437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3" name="Oval 18">
            <a:extLst>
              <a:ext uri="{FF2B5EF4-FFF2-40B4-BE49-F238E27FC236}">
                <a16:creationId xmlns:a16="http://schemas.microsoft.com/office/drawing/2014/main" id="{651290F5-B256-4F57-9CE1-4B29464D57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38897" y="413511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4" name="Oval 19">
            <a:extLst>
              <a:ext uri="{FF2B5EF4-FFF2-40B4-BE49-F238E27FC236}">
                <a16:creationId xmlns:a16="http://schemas.microsoft.com/office/drawing/2014/main" id="{4C15965D-935B-4D96-BAF3-55FCA1A99B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945122" y="316356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Oval 20">
            <a:extLst>
              <a:ext uri="{FF2B5EF4-FFF2-40B4-BE49-F238E27FC236}">
                <a16:creationId xmlns:a16="http://schemas.microsoft.com/office/drawing/2014/main" id="{34F88443-3CDD-4B6C-8D61-D7D8EAF7BD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21372" y="4233536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Oval 21">
            <a:extLst>
              <a:ext uri="{FF2B5EF4-FFF2-40B4-BE49-F238E27FC236}">
                <a16:creationId xmlns:a16="http://schemas.microsoft.com/office/drawing/2014/main" id="{698F0D6E-859A-452B-A044-61359DBAF1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583172" y="362393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7" name="Oval 22">
            <a:extLst>
              <a:ext uri="{FF2B5EF4-FFF2-40B4-BE49-F238E27FC236}">
                <a16:creationId xmlns:a16="http://schemas.microsoft.com/office/drawing/2014/main" id="{05C422C7-752D-4452-AADB-D2007096B94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40572" y="461453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Oval 23">
            <a:extLst>
              <a:ext uri="{FF2B5EF4-FFF2-40B4-BE49-F238E27FC236}">
                <a16:creationId xmlns:a16="http://schemas.microsoft.com/office/drawing/2014/main" id="{EDDF9EDC-35BF-4616-9068-45622392FC1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422960" y="4943149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9" name="Oval 24">
            <a:extLst>
              <a:ext uri="{FF2B5EF4-FFF2-40B4-BE49-F238E27FC236}">
                <a16:creationId xmlns:a16="http://schemas.microsoft.com/office/drawing/2014/main" id="{584675B0-0CDA-4B76-9B8D-F540A95F9A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539097" y="372871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Oval 25">
            <a:extLst>
              <a:ext uri="{FF2B5EF4-FFF2-40B4-BE49-F238E27FC236}">
                <a16:creationId xmlns:a16="http://schemas.microsoft.com/office/drawing/2014/main" id="{4B61D68A-6D27-4481-8C05-FC0955267C8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831072" y="504474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1" name="Oval 26">
            <a:extLst>
              <a:ext uri="{FF2B5EF4-FFF2-40B4-BE49-F238E27FC236}">
                <a16:creationId xmlns:a16="http://schemas.microsoft.com/office/drawing/2014/main" id="{F4762603-A1BF-4CD8-9F03-B2B4FAD8FAD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659372" y="316673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2" name="Oval 27">
            <a:extLst>
              <a:ext uri="{FF2B5EF4-FFF2-40B4-BE49-F238E27FC236}">
                <a16:creationId xmlns:a16="http://schemas.microsoft.com/office/drawing/2014/main" id="{D7940357-3E46-4BCF-B665-9B6B6EBD0D4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246872" y="408431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3" name="Oval 28">
            <a:extLst>
              <a:ext uri="{FF2B5EF4-FFF2-40B4-BE49-F238E27FC236}">
                <a16:creationId xmlns:a16="http://schemas.microsoft.com/office/drawing/2014/main" id="{27D44C5D-BBBF-4285-9040-F7D8A11D98A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402572" y="499553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4" name="Oval 29">
            <a:extLst>
              <a:ext uri="{FF2B5EF4-FFF2-40B4-BE49-F238E27FC236}">
                <a16:creationId xmlns:a16="http://schemas.microsoft.com/office/drawing/2014/main" id="{0534EEDD-8DC7-4CC4-8149-8310AAE1AFB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649847" y="413987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Oval 30">
            <a:extLst>
              <a:ext uri="{FF2B5EF4-FFF2-40B4-BE49-F238E27FC236}">
                <a16:creationId xmlns:a16="http://schemas.microsoft.com/office/drawing/2014/main" id="{C1BC754D-14D4-4C0A-A1CA-2F76E0EC6A5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402322" y="355726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6" name="Oval 31">
            <a:extLst>
              <a:ext uri="{FF2B5EF4-FFF2-40B4-BE49-F238E27FC236}">
                <a16:creationId xmlns:a16="http://schemas.microsoft.com/office/drawing/2014/main" id="{8F23292F-CE4E-4BB4-93CA-02AB42894C2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71403" y="574245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7" name="Oval 32">
            <a:extLst>
              <a:ext uri="{FF2B5EF4-FFF2-40B4-BE49-F238E27FC236}">
                <a16:creationId xmlns:a16="http://schemas.microsoft.com/office/drawing/2014/main" id="{13A26F0B-B641-418C-9A30-FD7FA2EBDE4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649847" y="459866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8" name="Oval 33">
            <a:extLst>
              <a:ext uri="{FF2B5EF4-FFF2-40B4-BE49-F238E27FC236}">
                <a16:creationId xmlns:a16="http://schemas.microsoft.com/office/drawing/2014/main" id="{7DBE3689-1A29-4F83-9B24-E860CD84A53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878572" y="289368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9" name="Oval 34">
            <a:extLst>
              <a:ext uri="{FF2B5EF4-FFF2-40B4-BE49-F238E27FC236}">
                <a16:creationId xmlns:a16="http://schemas.microsoft.com/office/drawing/2014/main" id="{5A8A9C57-7081-4651-968F-A9EF3720298E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839804" y="4643905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0" name="Oval 35">
            <a:extLst>
              <a:ext uri="{FF2B5EF4-FFF2-40B4-BE49-F238E27FC236}">
                <a16:creationId xmlns:a16="http://schemas.microsoft.com/office/drawing/2014/main" id="{200AD05C-CB43-47AC-965A-B25A406CC18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905560" y="457961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1" name="Oval 36">
            <a:extLst>
              <a:ext uri="{FF2B5EF4-FFF2-40B4-BE49-F238E27FC236}">
                <a16:creationId xmlns:a16="http://schemas.microsoft.com/office/drawing/2014/main" id="{E43B234A-8DDB-466B-AF0E-5E49ADC6DC9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154922" y="386523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2" name="Oval 37">
            <a:extLst>
              <a:ext uri="{FF2B5EF4-FFF2-40B4-BE49-F238E27FC236}">
                <a16:creationId xmlns:a16="http://schemas.microsoft.com/office/drawing/2014/main" id="{8C9F897D-99D3-49DC-A1D5-8ED0F0AF03F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622860" y="284606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3" name="Oval 38">
            <a:extLst>
              <a:ext uri="{FF2B5EF4-FFF2-40B4-BE49-F238E27FC236}">
                <a16:creationId xmlns:a16="http://schemas.microsoft.com/office/drawing/2014/main" id="{E764D6BC-8F34-4712-AB04-6CDD95A64E9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796147" y="377316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4" name="Oval 39">
            <a:extLst>
              <a:ext uri="{FF2B5EF4-FFF2-40B4-BE49-F238E27FC236}">
                <a16:creationId xmlns:a16="http://schemas.microsoft.com/office/drawing/2014/main" id="{97F46C3A-6777-4462-81C3-3EF21F554BD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652479" y="5218580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5" name="Oval 40">
            <a:extLst>
              <a:ext uri="{FF2B5EF4-FFF2-40B4-BE49-F238E27FC236}">
                <a16:creationId xmlns:a16="http://schemas.microsoft.com/office/drawing/2014/main" id="{511E061B-C569-467D-83B6-51D241A999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033229" y="4034305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6" name="Oval 41">
            <a:extLst>
              <a:ext uri="{FF2B5EF4-FFF2-40B4-BE49-F238E27FC236}">
                <a16:creationId xmlns:a16="http://schemas.microsoft.com/office/drawing/2014/main" id="{1E911A30-4FF9-485A-A76B-3F415060BD2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86547" y="575436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7" name="Oval 42">
            <a:extLst>
              <a:ext uri="{FF2B5EF4-FFF2-40B4-BE49-F238E27FC236}">
                <a16:creationId xmlns:a16="http://schemas.microsoft.com/office/drawing/2014/main" id="{1CBFE968-1378-48F7-9BBA-711A17AB2F6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881747" y="537336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8" name="Oval 43">
            <a:extLst>
              <a:ext uri="{FF2B5EF4-FFF2-40B4-BE49-F238E27FC236}">
                <a16:creationId xmlns:a16="http://schemas.microsoft.com/office/drawing/2014/main" id="{994D0C1A-7039-4EAC-A289-E7C2466C6CA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352190" y="4235917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99" name="Oval 44">
            <a:extLst>
              <a:ext uri="{FF2B5EF4-FFF2-40B4-BE49-F238E27FC236}">
                <a16:creationId xmlns:a16="http://schemas.microsoft.com/office/drawing/2014/main" id="{0A080202-6713-47D2-9633-E84C55F276F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248334" y="3276273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0" name="Oval 45">
            <a:extLst>
              <a:ext uri="{FF2B5EF4-FFF2-40B4-BE49-F238E27FC236}">
                <a16:creationId xmlns:a16="http://schemas.microsoft.com/office/drawing/2014/main" id="{910D8DC8-FD07-4512-BF92-557D574D532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891272" y="4863773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1" name="Oval 46">
            <a:extLst>
              <a:ext uri="{FF2B5EF4-FFF2-40B4-BE49-F238E27FC236}">
                <a16:creationId xmlns:a16="http://schemas.microsoft.com/office/drawing/2014/main" id="{677006EC-DB79-4694-90F5-4AB5651CB97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039453" y="358186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2" name="Oval 47">
            <a:extLst>
              <a:ext uri="{FF2B5EF4-FFF2-40B4-BE49-F238E27FC236}">
                <a16:creationId xmlns:a16="http://schemas.microsoft.com/office/drawing/2014/main" id="{47B47A8B-88EB-4C6D-9612-ABA0D578244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472966" y="554878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3" name="Oval 48">
            <a:extLst>
              <a:ext uri="{FF2B5EF4-FFF2-40B4-BE49-F238E27FC236}">
                <a16:creationId xmlns:a16="http://schemas.microsoft.com/office/drawing/2014/main" id="{8B8A8D2B-1C84-4416-890A-83FF3DB00DF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839009" y="5255886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4" name="Line 50">
            <a:extLst>
              <a:ext uri="{FF2B5EF4-FFF2-40B4-BE49-F238E27FC236}">
                <a16:creationId xmlns:a16="http://schemas.microsoft.com/office/drawing/2014/main" id="{BB1F2695-FB2B-44E9-93C9-E4F9A5D161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21171" y="2861935"/>
            <a:ext cx="403860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405" name="Text Box 51">
            <a:extLst>
              <a:ext uri="{FF2B5EF4-FFF2-40B4-BE49-F238E27FC236}">
                <a16:creationId xmlns:a16="http://schemas.microsoft.com/office/drawing/2014/main" id="{8A8D90D8-78A0-4760-B0B4-47F2C9809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571" y="3700136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5406" name="Text Box 52">
            <a:extLst>
              <a:ext uri="{FF2B5EF4-FFF2-40B4-BE49-F238E27FC236}">
                <a16:creationId xmlns:a16="http://schemas.microsoft.com/office/drawing/2014/main" id="{E977731B-E930-41EB-86EB-07AB0261B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5971" y="3852536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How would you classify this data?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>
            <a:extLst>
              <a:ext uri="{FF2B5EF4-FFF2-40B4-BE49-F238E27FC236}">
                <a16:creationId xmlns:a16="http://schemas.microsoft.com/office/drawing/2014/main" id="{4A804999-BA7C-4C44-BFDF-6C0AC5E35A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856" y="878485"/>
            <a:ext cx="4648200" cy="685800"/>
          </a:xfrm>
        </p:spPr>
        <p:txBody>
          <a:bodyPr/>
          <a:lstStyle/>
          <a:p>
            <a:pPr eaLnBrk="1" hangingPunct="1"/>
            <a:r>
              <a:rPr lang="zh-CN" altLang="en-US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Linear Classifiers</a:t>
            </a:r>
          </a:p>
        </p:txBody>
      </p:sp>
      <p:sp>
        <p:nvSpPr>
          <p:cNvPr id="17413" name="Text Box 10">
            <a:extLst>
              <a:ext uri="{FF2B5EF4-FFF2-40B4-BE49-F238E27FC236}">
                <a16:creationId xmlns:a16="http://schemas.microsoft.com/office/drawing/2014/main" id="{CFAF8676-4D39-4313-97CB-8C5D5E1A4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9182" y="2489796"/>
            <a:ext cx="1905000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+1</a:t>
            </a:r>
          </a:p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denotes -1</a:t>
            </a:r>
          </a:p>
        </p:txBody>
      </p:sp>
      <p:sp>
        <p:nvSpPr>
          <p:cNvPr id="17414" name="Oval 11">
            <a:extLst>
              <a:ext uri="{FF2B5EF4-FFF2-40B4-BE49-F238E27FC236}">
                <a16:creationId xmlns:a16="http://schemas.microsoft.com/office/drawing/2014/main" id="{B93AE011-F051-4EBD-B90A-2CAD38F60254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1716176" y="2641402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5" name="Oval 12">
            <a:extLst>
              <a:ext uri="{FF2B5EF4-FFF2-40B4-BE49-F238E27FC236}">
                <a16:creationId xmlns:a16="http://schemas.microsoft.com/office/drawing/2014/main" id="{175D08FF-7963-49A6-8325-B2B6C4FAD16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1716970" y="3097808"/>
            <a:ext cx="50800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6" name="Line 13">
            <a:extLst>
              <a:ext uri="{FF2B5EF4-FFF2-40B4-BE49-F238E27FC236}">
                <a16:creationId xmlns:a16="http://schemas.microsoft.com/office/drawing/2014/main" id="{183A59F0-F5C4-46B5-AC46-AB14AE4B80BA}"/>
              </a:ext>
            </a:extLst>
          </p:cNvPr>
          <p:cNvSpPr>
            <a:spLocks noChangeShapeType="1"/>
          </p:cNvSpPr>
          <p:nvPr/>
        </p:nvSpPr>
        <p:spPr bwMode="auto">
          <a:xfrm>
            <a:off x="3391782" y="2794595"/>
            <a:ext cx="0" cy="3505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417" name="Line 14">
            <a:extLst>
              <a:ext uri="{FF2B5EF4-FFF2-40B4-BE49-F238E27FC236}">
                <a16:creationId xmlns:a16="http://schemas.microsoft.com/office/drawing/2014/main" id="{296BEA78-DB93-470E-AFB5-6AF93B7B3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9382" y="6147395"/>
            <a:ext cx="36576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18" name="Oval 15">
            <a:extLst>
              <a:ext uri="{FF2B5EF4-FFF2-40B4-BE49-F238E27FC236}">
                <a16:creationId xmlns:a16="http://schemas.microsoft.com/office/drawing/2014/main" id="{A603A18F-D4F8-4945-A34A-8AFEBFC0C6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8908" y="561717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19" name="Oval 16">
            <a:extLst>
              <a:ext uri="{FF2B5EF4-FFF2-40B4-BE49-F238E27FC236}">
                <a16:creationId xmlns:a16="http://schemas.microsoft.com/office/drawing/2014/main" id="{1FD7170B-CAE5-4506-9190-712C58A9CB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287008" y="4488459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0" name="Oval 17">
            <a:extLst>
              <a:ext uri="{FF2B5EF4-FFF2-40B4-BE49-F238E27FC236}">
                <a16:creationId xmlns:a16="http://schemas.microsoft.com/office/drawing/2014/main" id="{49F47205-BB05-4E4C-A40C-80126B1C7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41208" y="339943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1" name="Oval 18">
            <a:extLst>
              <a:ext uri="{FF2B5EF4-FFF2-40B4-BE49-F238E27FC236}">
                <a16:creationId xmlns:a16="http://schemas.microsoft.com/office/drawing/2014/main" id="{A8213F7A-68C5-4B78-9C63-A70BCA0F0A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04708" y="4220171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2" name="Oval 19">
            <a:extLst>
              <a:ext uri="{FF2B5EF4-FFF2-40B4-BE49-F238E27FC236}">
                <a16:creationId xmlns:a16="http://schemas.microsoft.com/office/drawing/2014/main" id="{452E98FE-36EB-45FA-BAD1-E2C06D71B1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10933" y="3248620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3" name="Oval 20">
            <a:extLst>
              <a:ext uri="{FF2B5EF4-FFF2-40B4-BE49-F238E27FC236}">
                <a16:creationId xmlns:a16="http://schemas.microsoft.com/office/drawing/2014/main" id="{224728E5-991D-47ED-A531-535CDA4B78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87183" y="4318596"/>
            <a:ext cx="5397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4" name="Oval 21">
            <a:extLst>
              <a:ext uri="{FF2B5EF4-FFF2-40B4-BE49-F238E27FC236}">
                <a16:creationId xmlns:a16="http://schemas.microsoft.com/office/drawing/2014/main" id="{77CAB8CC-0A27-41C3-8BB2-E63014AC6F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848983" y="3708995"/>
            <a:ext cx="60325" cy="58738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5" name="Oval 22">
            <a:extLst>
              <a:ext uri="{FF2B5EF4-FFF2-40B4-BE49-F238E27FC236}">
                <a16:creationId xmlns:a16="http://schemas.microsoft.com/office/drawing/2014/main" id="{CB0482C0-3600-4331-8597-8C2713AEF9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06383" y="4699595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6" name="Oval 23">
            <a:extLst>
              <a:ext uri="{FF2B5EF4-FFF2-40B4-BE49-F238E27FC236}">
                <a16:creationId xmlns:a16="http://schemas.microsoft.com/office/drawing/2014/main" id="{A4AC276F-0627-42C8-9BD9-F879D91559C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4688771" y="5028209"/>
            <a:ext cx="5397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7" name="Oval 24">
            <a:extLst>
              <a:ext uri="{FF2B5EF4-FFF2-40B4-BE49-F238E27FC236}">
                <a16:creationId xmlns:a16="http://schemas.microsoft.com/office/drawing/2014/main" id="{8EA2156E-1C5F-4D28-A49F-C1F6E939B64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804908" y="381377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8" name="Oval 25">
            <a:extLst>
              <a:ext uri="{FF2B5EF4-FFF2-40B4-BE49-F238E27FC236}">
                <a16:creationId xmlns:a16="http://schemas.microsoft.com/office/drawing/2014/main" id="{75CF8DAC-2E41-46F3-9F7F-3C44523C21EF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096883" y="5129808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29" name="Oval 26">
            <a:extLst>
              <a:ext uri="{FF2B5EF4-FFF2-40B4-BE49-F238E27FC236}">
                <a16:creationId xmlns:a16="http://schemas.microsoft.com/office/drawing/2014/main" id="{844307CA-683E-4D67-A794-3E10684894C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925183" y="3251795"/>
            <a:ext cx="60325" cy="508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0" name="Oval 27">
            <a:extLst>
              <a:ext uri="{FF2B5EF4-FFF2-40B4-BE49-F238E27FC236}">
                <a16:creationId xmlns:a16="http://schemas.microsoft.com/office/drawing/2014/main" id="{AE50A890-8A53-4EB8-83DC-3E377966E985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5512683" y="4169370"/>
            <a:ext cx="60325" cy="508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1" name="Oval 28">
            <a:extLst>
              <a:ext uri="{FF2B5EF4-FFF2-40B4-BE49-F238E27FC236}">
                <a16:creationId xmlns:a16="http://schemas.microsoft.com/office/drawing/2014/main" id="{A5A3938F-04CC-4811-A2DB-8D0B7375318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6668383" y="5080596"/>
            <a:ext cx="60325" cy="476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2" name="Oval 29">
            <a:extLst>
              <a:ext uri="{FF2B5EF4-FFF2-40B4-BE49-F238E27FC236}">
                <a16:creationId xmlns:a16="http://schemas.microsoft.com/office/drawing/2014/main" id="{FDCEBCCF-16D4-4958-B904-89F8E0F1F03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20481726">
            <a:off x="3915658" y="4224934"/>
            <a:ext cx="60325" cy="476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3" name="Oval 30">
            <a:extLst>
              <a:ext uri="{FF2B5EF4-FFF2-40B4-BE49-F238E27FC236}">
                <a16:creationId xmlns:a16="http://schemas.microsoft.com/office/drawing/2014/main" id="{DC3D9D34-120C-49A3-9304-2037BA5EBDC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668133" y="3642321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4" name="Oval 31">
            <a:extLst>
              <a:ext uri="{FF2B5EF4-FFF2-40B4-BE49-F238E27FC236}">
                <a16:creationId xmlns:a16="http://schemas.microsoft.com/office/drawing/2014/main" id="{B76F1C37-3ADC-4187-BDA7-A477E2CC1DA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4937214" y="5827515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5" name="Oval 32">
            <a:extLst>
              <a:ext uri="{FF2B5EF4-FFF2-40B4-BE49-F238E27FC236}">
                <a16:creationId xmlns:a16="http://schemas.microsoft.com/office/drawing/2014/main" id="{DC8924DF-C6A7-442F-93B2-590B325E0B6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915658" y="468372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6" name="Oval 33">
            <a:extLst>
              <a:ext uri="{FF2B5EF4-FFF2-40B4-BE49-F238E27FC236}">
                <a16:creationId xmlns:a16="http://schemas.microsoft.com/office/drawing/2014/main" id="{E5F10C42-DB71-43B1-A549-4F80D896DE48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144383" y="2978746"/>
            <a:ext cx="47625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7" name="Oval 34">
            <a:extLst>
              <a:ext uri="{FF2B5EF4-FFF2-40B4-BE49-F238E27FC236}">
                <a16:creationId xmlns:a16="http://schemas.microsoft.com/office/drawing/2014/main" id="{6E988BB5-2FEB-40E4-A2E0-24650F0E90BB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105615" y="4728965"/>
            <a:ext cx="58737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8" name="Oval 35">
            <a:extLst>
              <a:ext uri="{FF2B5EF4-FFF2-40B4-BE49-F238E27FC236}">
                <a16:creationId xmlns:a16="http://schemas.microsoft.com/office/drawing/2014/main" id="{85189AFB-E607-4CAE-AF6D-6FCDB03BFF97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171371" y="466467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39" name="Oval 36">
            <a:extLst>
              <a:ext uri="{FF2B5EF4-FFF2-40B4-BE49-F238E27FC236}">
                <a16:creationId xmlns:a16="http://schemas.microsoft.com/office/drawing/2014/main" id="{6D344EB4-7B68-48F1-8F10-CA0D89B55D8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420733" y="3950296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0" name="Oval 37">
            <a:extLst>
              <a:ext uri="{FF2B5EF4-FFF2-40B4-BE49-F238E27FC236}">
                <a16:creationId xmlns:a16="http://schemas.microsoft.com/office/drawing/2014/main" id="{C6842EFB-BC82-42D4-ACF2-3C8988A8467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3888671" y="2931121"/>
            <a:ext cx="47625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1" name="Oval 38">
            <a:extLst>
              <a:ext uri="{FF2B5EF4-FFF2-40B4-BE49-F238E27FC236}">
                <a16:creationId xmlns:a16="http://schemas.microsoft.com/office/drawing/2014/main" id="{5F8D70F0-401F-4CFD-A8A7-A1FA2F786C7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6061958" y="385822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2" name="Oval 39">
            <a:extLst>
              <a:ext uri="{FF2B5EF4-FFF2-40B4-BE49-F238E27FC236}">
                <a16:creationId xmlns:a16="http://schemas.microsoft.com/office/drawing/2014/main" id="{283903D1-3220-4BE8-B2AF-08776084049A}"/>
              </a:ext>
            </a:extLst>
          </p:cNvPr>
          <p:cNvSpPr>
            <a:spLocks noChangeAspect="1" noChangeArrowheads="1"/>
          </p:cNvSpPr>
          <p:nvPr/>
        </p:nvSpPr>
        <p:spPr bwMode="auto">
          <a:xfrm rot="5895381">
            <a:off x="5918290" y="5303640"/>
            <a:ext cx="58737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3" name="Oval 40">
            <a:extLst>
              <a:ext uri="{FF2B5EF4-FFF2-40B4-BE49-F238E27FC236}">
                <a16:creationId xmlns:a16="http://schemas.microsoft.com/office/drawing/2014/main" id="{3B8C43BE-60CC-4BA3-9F43-85A6FACBF3C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299040" y="4119365"/>
            <a:ext cx="58737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4" name="Oval 41">
            <a:extLst>
              <a:ext uri="{FF2B5EF4-FFF2-40B4-BE49-F238E27FC236}">
                <a16:creationId xmlns:a16="http://schemas.microsoft.com/office/drawing/2014/main" id="{D25A8344-CCD6-4C29-B4C4-B6605BDDA359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452358" y="583942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5" name="Oval 42">
            <a:extLst>
              <a:ext uri="{FF2B5EF4-FFF2-40B4-BE49-F238E27FC236}">
                <a16:creationId xmlns:a16="http://schemas.microsoft.com/office/drawing/2014/main" id="{C7268ACD-4EF3-4A6D-877B-D1291A59A14C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47558" y="5458421"/>
            <a:ext cx="47625" cy="5397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6" name="Oval 43">
            <a:extLst>
              <a:ext uri="{FF2B5EF4-FFF2-40B4-BE49-F238E27FC236}">
                <a16:creationId xmlns:a16="http://schemas.microsoft.com/office/drawing/2014/main" id="{6661419D-DF18-4DE8-9BA7-A3CE8E8F15D0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618001" y="4320977"/>
            <a:ext cx="58738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7" name="Oval 44">
            <a:extLst>
              <a:ext uri="{FF2B5EF4-FFF2-40B4-BE49-F238E27FC236}">
                <a16:creationId xmlns:a16="http://schemas.microsoft.com/office/drawing/2014/main" id="{CAC8A422-52AB-4FD1-B32D-1A7A5C3DBAD2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514145" y="3361333"/>
            <a:ext cx="50800" cy="5397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8" name="Oval 45">
            <a:extLst>
              <a:ext uri="{FF2B5EF4-FFF2-40B4-BE49-F238E27FC236}">
                <a16:creationId xmlns:a16="http://schemas.microsoft.com/office/drawing/2014/main" id="{F48B8CC1-8ABE-484E-A269-6CC14C8C666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5157083" y="4948833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49" name="Oval 46">
            <a:extLst>
              <a:ext uri="{FF2B5EF4-FFF2-40B4-BE49-F238E27FC236}">
                <a16:creationId xmlns:a16="http://schemas.microsoft.com/office/drawing/2014/main" id="{9370B345-B3A0-4C53-A814-B7FB1B9452ED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3305264" y="3666927"/>
            <a:ext cx="58738" cy="60325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50" name="Oval 47">
            <a:extLst>
              <a:ext uri="{FF2B5EF4-FFF2-40B4-BE49-F238E27FC236}">
                <a16:creationId xmlns:a16="http://schemas.microsoft.com/office/drawing/2014/main" id="{E59CA233-8C8D-4610-BFD4-25E4CA36C831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4738777" y="5633840"/>
            <a:ext cx="55563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51" name="Oval 48">
            <a:extLst>
              <a:ext uri="{FF2B5EF4-FFF2-40B4-BE49-F238E27FC236}">
                <a16:creationId xmlns:a16="http://schemas.microsoft.com/office/drawing/2014/main" id="{2B418942-F0C2-4215-8ABB-EDD9B2D0F046}"/>
              </a:ext>
            </a:extLst>
          </p:cNvPr>
          <p:cNvSpPr>
            <a:spLocks noChangeAspect="1" noChangeArrowheads="1"/>
          </p:cNvSpPr>
          <p:nvPr/>
        </p:nvSpPr>
        <p:spPr bwMode="auto">
          <a:xfrm rot="4777107">
            <a:off x="6104820" y="5340946"/>
            <a:ext cx="50800" cy="603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452" name="Line 50">
            <a:extLst>
              <a:ext uri="{FF2B5EF4-FFF2-40B4-BE49-F238E27FC236}">
                <a16:creationId xmlns:a16="http://schemas.microsoft.com/office/drawing/2014/main" id="{43D68579-357D-4A7E-B858-FC0600227E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29982" y="2261195"/>
            <a:ext cx="144780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53" name="Text Box 51">
            <a:extLst>
              <a:ext uri="{FF2B5EF4-FFF2-40B4-BE49-F238E27FC236}">
                <a16:creationId xmlns:a16="http://schemas.microsoft.com/office/drawing/2014/main" id="{B9F97D6B-EE7E-4E44-9E2D-6297512F1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382" y="3785196"/>
            <a:ext cx="2438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endParaRPr lang="zh-CN" altLang="en-US" sz="2000">
              <a:ea typeface="宋体" panose="02010600030101010101" pitchFamily="2" charset="-122"/>
            </a:endParaRPr>
          </a:p>
        </p:txBody>
      </p:sp>
      <p:sp>
        <p:nvSpPr>
          <p:cNvPr id="17454" name="Text Box 52">
            <a:extLst>
              <a:ext uri="{FF2B5EF4-FFF2-40B4-BE49-F238E27FC236}">
                <a16:creationId xmlns:a16="http://schemas.microsoft.com/office/drawing/2014/main" id="{9AAE9DB5-0215-4D27-B178-30468160F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1782" y="3937596"/>
            <a:ext cx="2209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ea typeface="宋体" panose="02010600030101010101" pitchFamily="2" charset="-122"/>
              </a:rPr>
              <a:t>How would you classify this data?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0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3"/>
  <p:tag name="PICTUREFILESIZE" val="489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22"/>
  <p:tag name="PICTUREFILESIZE" val="429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^T \mathbf{x} + b = -1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38"/>
  <p:tag name="PICTUREFILESIZE" val="463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m = \frac{2}{||\mathbf{w}||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92"/>
  <p:tag name="PICTUREFILESIZE" val="44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\mathbf{w}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306"/>
  <p:tag name="BOXFONT" val="10"/>
  <p:tag name="BOXWRAP" val="False"/>
  <p:tag name="WORKAROUNDTRANSPARENCYBUG" val="False"/>
  <p:tag name="BITMAPFORMAT" val="pngmono"/>
  <p:tag name="DEBUGINTERACTIVE" val="True"/>
  <p:tag name="ORIGWIDTH" val="17"/>
  <p:tag name="PICTUREFILESIZE" val="89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713</Words>
  <Application>Microsoft Office PowerPoint</Application>
  <PresentationFormat>Widescreen</PresentationFormat>
  <Paragraphs>109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2" baseType="lpstr">
      <vt:lpstr>Arial</vt:lpstr>
      <vt:lpstr>Calibri</vt:lpstr>
      <vt:lpstr>Calibri Light</vt:lpstr>
      <vt:lpstr>Gill Sans MT</vt:lpstr>
      <vt:lpstr>Symbol</vt:lpstr>
      <vt:lpstr>Tahoma</vt:lpstr>
      <vt:lpstr>Times New Roman</vt:lpstr>
      <vt:lpstr>Wingdings</vt:lpstr>
      <vt:lpstr>Wingdings 2</vt:lpstr>
      <vt:lpstr>Office Theme</vt:lpstr>
      <vt:lpstr>Gallery</vt:lpstr>
      <vt:lpstr>Mansoura University  Faculty of Computers and Information Department of Information Technology  </vt:lpstr>
      <vt:lpstr>outline</vt:lpstr>
      <vt:lpstr>Introduction  Into svm</vt:lpstr>
      <vt:lpstr>OBJECTIVES</vt:lpstr>
      <vt:lpstr>Linear Svm</vt:lpstr>
      <vt:lpstr> Linear Classifiers</vt:lpstr>
      <vt:lpstr> Linear Classifiers</vt:lpstr>
      <vt:lpstr> Linear Classifiers</vt:lpstr>
      <vt:lpstr> Linear Classifiers</vt:lpstr>
      <vt:lpstr> Linear Classifiers</vt:lpstr>
      <vt:lpstr>Classifier Margin</vt:lpstr>
      <vt:lpstr>Maximum Margin</vt:lpstr>
      <vt:lpstr>Maximum Margin</vt:lpstr>
      <vt:lpstr>What is the good decision boundary</vt:lpstr>
      <vt:lpstr>What is the good decision boundary?</vt:lpstr>
      <vt:lpstr>Large-margin Decision Boundary</vt:lpstr>
      <vt:lpstr>Linear separable case</vt:lpstr>
      <vt:lpstr>Linear separable case</vt:lpstr>
      <vt:lpstr>Non-Linear separable case</vt:lpstr>
      <vt:lpstr>Examples of Kernel Functions</vt:lpstr>
      <vt:lpstr>Kernel trick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Mansoura University  Faculty of Computers and Information Department of Information Technology First Semester- 2020-2021 </dc:title>
  <dc:creator>Windows User</dc:creator>
  <cp:lastModifiedBy>Naira Elazab Saad Elazab</cp:lastModifiedBy>
  <cp:revision>29</cp:revision>
  <dcterms:created xsi:type="dcterms:W3CDTF">2020-10-23T13:59:48Z</dcterms:created>
  <dcterms:modified xsi:type="dcterms:W3CDTF">2023-08-06T04:05:40Z</dcterms:modified>
</cp:coreProperties>
</file>