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0" r:id="rId4"/>
  </p:sldMasterIdLst>
  <p:notesMasterIdLst>
    <p:notesMasterId r:id="rId18"/>
  </p:notesMasterIdLst>
  <p:sldIdLst>
    <p:sldId id="256" r:id="rId5"/>
    <p:sldId id="257" r:id="rId6"/>
    <p:sldId id="258" r:id="rId7"/>
    <p:sldId id="259" r:id="rId8"/>
    <p:sldId id="261" r:id="rId9"/>
    <p:sldId id="262" r:id="rId10"/>
    <p:sldId id="260" r:id="rId11"/>
    <p:sldId id="263" r:id="rId12"/>
    <p:sldId id="266" r:id="rId13"/>
    <p:sldId id="267" r:id="rId14"/>
    <p:sldId id="268" r:id="rId15"/>
    <p:sldId id="974" r:id="rId16"/>
    <p:sldId id="9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66" d="100"/>
          <a:sy n="66" d="100"/>
        </p:scale>
        <p:origin x="55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DDA46-6C28-46E2-BEB0-3E13EAA106B9}" type="datetimeFigureOut">
              <a:rPr lang="en-US" smtClean="0"/>
              <a:t>9/10/2023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362A8-3913-4B3F-B328-B5250529B44B}" type="slidenum">
              <a:rPr lang="en-US" smtClean="0"/>
              <a:t>‹#›</a:t>
            </a:fld>
            <a:endParaRPr lang="en-US"/>
          </a:p>
        </p:txBody>
      </p:sp>
    </p:spTree>
    <p:extLst>
      <p:ext uri="{BB962C8B-B14F-4D97-AF65-F5344CB8AC3E}">
        <p14:creationId xmlns:p14="http://schemas.microsoft.com/office/powerpoint/2010/main" val="3771783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6B2EE88-2FE1-4158-A303-A6629C414B0F}" type="datetime1">
              <a:rPr lang="en-US" smtClean="0"/>
              <a:t>9/10/2023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2CBC6F9-63DC-418A-A30A-9A9F771FE38A}" type="slidenum">
              <a:rPr lang="en-US" smtClean="0"/>
              <a:t>‹#›</a:t>
            </a:fld>
            <a:endParaRPr lang="en-US"/>
          </a:p>
        </p:txBody>
      </p:sp>
    </p:spTree>
    <p:extLst>
      <p:ext uri="{BB962C8B-B14F-4D97-AF65-F5344CB8AC3E}">
        <p14:creationId xmlns:p14="http://schemas.microsoft.com/office/powerpoint/2010/main" val="129279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BCF3B0-BDDA-41D9-9287-41A35EB9CD8C}" type="datetime1">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1538565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CE3ED13-B75C-419F-BD61-C1C3742FFF2C}" type="datetime1">
              <a:rPr lang="en-US" smtClean="0"/>
              <a:t>9/10/2023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2CBC6F9-63DC-418A-A30A-9A9F771FE38A}" type="slidenum">
              <a:rPr lang="en-US" smtClean="0"/>
              <a:t>‹#›</a:t>
            </a:fld>
            <a:endParaRPr lang="en-US"/>
          </a:p>
        </p:txBody>
      </p:sp>
    </p:spTree>
    <p:extLst>
      <p:ext uri="{BB962C8B-B14F-4D97-AF65-F5344CB8AC3E}">
        <p14:creationId xmlns:p14="http://schemas.microsoft.com/office/powerpoint/2010/main" val="2979081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1360F-8904-427E-8439-4E252C808532}" type="datetime1">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2209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230EA8A-5069-462A-B3B2-EEDFB7FD2898}" type="datetime1">
              <a:rPr lang="en-US" smtClean="0"/>
              <a:t>9/10/2023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2CBC6F9-63DC-418A-A30A-9A9F771FE38A}" type="slidenum">
              <a:rPr lang="en-US" smtClean="0"/>
              <a:t>‹#›</a:t>
            </a:fld>
            <a:endParaRPr lang="en-US"/>
          </a:p>
        </p:txBody>
      </p:sp>
    </p:spTree>
    <p:extLst>
      <p:ext uri="{BB962C8B-B14F-4D97-AF65-F5344CB8AC3E}">
        <p14:creationId xmlns:p14="http://schemas.microsoft.com/office/powerpoint/2010/main" val="2296526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EAB341-5828-4F2A-B4B5-97B2CDC081D3}" type="datetime1">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2509394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4FB9E8-5B04-4B3B-9CE8-9F3B55503B69}" type="datetime1">
              <a:rPr lang="en-US" smtClean="0"/>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825100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97753D3-068C-40B4-A53D-531E7C06DF3D}" type="datetime1">
              <a:rPr lang="en-US" smtClean="0"/>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CBC6F9-63DC-418A-A30A-9A9F771FE38A}"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295459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D5050-5CC0-4025-A56F-71C1DD32D07A}" type="datetime1">
              <a:rPr lang="en-US" smtClean="0"/>
              <a:t>9/10/2023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421434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8DBBFD9-A65D-4908-BC38-18FC29CE1D90}" type="datetime1">
              <a:rPr lang="en-US" smtClean="0"/>
              <a:t>9/10/2023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2CBC6F9-63DC-418A-A30A-9A9F771FE38A}" type="slidenum">
              <a:rPr lang="en-US" smtClean="0"/>
              <a:t>‹#›</a:t>
            </a:fld>
            <a:endParaRPr lang="en-US"/>
          </a:p>
        </p:txBody>
      </p:sp>
    </p:spTree>
    <p:extLst>
      <p:ext uri="{BB962C8B-B14F-4D97-AF65-F5344CB8AC3E}">
        <p14:creationId xmlns:p14="http://schemas.microsoft.com/office/powerpoint/2010/main" val="3970484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CD135-96A2-4107-ADF6-532E8E2D5CE6}" type="datetime1">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CBC6F9-63DC-418A-A30A-9A9F771FE38A}" type="slidenum">
              <a:rPr lang="en-US" smtClean="0"/>
              <a:t>‹#›</a:t>
            </a:fld>
            <a:endParaRPr lang="en-US"/>
          </a:p>
        </p:txBody>
      </p:sp>
    </p:spTree>
    <p:extLst>
      <p:ext uri="{BB962C8B-B14F-4D97-AF65-F5344CB8AC3E}">
        <p14:creationId xmlns:p14="http://schemas.microsoft.com/office/powerpoint/2010/main" val="3293081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4C970A1D-5DA7-45AC-B505-2B1B1A217DD4}" type="datetime1">
              <a:rPr lang="en-US" smtClean="0"/>
              <a:t>9/10/2023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2CBC6F9-63DC-418A-A30A-9A9F771FE38A}"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4367864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Euclidean_distanc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68685-B359-45DA-B460-1EECCD6023A2}"/>
              </a:ext>
            </a:extLst>
          </p:cNvPr>
          <p:cNvSpPr>
            <a:spLocks noGrp="1"/>
          </p:cNvSpPr>
          <p:nvPr>
            <p:ph type="ctrTitle"/>
          </p:nvPr>
        </p:nvSpPr>
        <p:spPr>
          <a:xfrm>
            <a:off x="3527257" y="775022"/>
            <a:ext cx="5137484" cy="1554480"/>
          </a:xfrm>
        </p:spPr>
        <p:txBody>
          <a:bodyPr>
            <a:normAutofit/>
          </a:bodyPr>
          <a:lstStyle/>
          <a:p>
            <a:pPr lvl="0" algn="ctr" defTabSz="914400" eaLnBrk="0" fontAlgn="base" hangingPunct="0">
              <a:spcAft>
                <a:spcPct val="0"/>
              </a:spcAft>
            </a:pPr>
            <a:br>
              <a:rPr lang="en-US" altLang="en-US" sz="2000" b="1" cap="none"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br>
            <a:endParaRPr lang="en-US" sz="2000" dirty="0">
              <a:solidFill>
                <a:schemeClr val="tx1"/>
              </a:solidFill>
            </a:endParaRPr>
          </a:p>
        </p:txBody>
      </p:sp>
      <p:sp>
        <p:nvSpPr>
          <p:cNvPr id="3" name="Subtitle 2">
            <a:extLst>
              <a:ext uri="{FF2B5EF4-FFF2-40B4-BE49-F238E27FC236}">
                <a16:creationId xmlns:a16="http://schemas.microsoft.com/office/drawing/2014/main" id="{6DA7A5C2-8543-44E4-A501-03CF3E33BB27}"/>
              </a:ext>
            </a:extLst>
          </p:cNvPr>
          <p:cNvSpPr>
            <a:spLocks noGrp="1"/>
          </p:cNvSpPr>
          <p:nvPr>
            <p:ph type="subTitle" idx="1"/>
          </p:nvPr>
        </p:nvSpPr>
        <p:spPr>
          <a:xfrm>
            <a:off x="3160294" y="3079720"/>
            <a:ext cx="5871411" cy="2635280"/>
          </a:xfrm>
          <a:effectLst/>
        </p:spPr>
        <p:txBody>
          <a:bodyPr vert="horz" lIns="91440" tIns="45720" rIns="91440" bIns="45720" rtlCol="0" anchor="b">
            <a:normAutofit/>
          </a:bodyPr>
          <a:lstStyle/>
          <a:p>
            <a:pPr algn="ctr" defTabSz="914400" eaLnBrk="0" fontAlgn="base" hangingPunct="0">
              <a:lnSpc>
                <a:spcPct val="150000"/>
              </a:lnSpc>
              <a:spcBef>
                <a:spcPct val="0"/>
              </a:spcBef>
              <a:spcAft>
                <a:spcPct val="0"/>
              </a:spcAft>
            </a:pPr>
            <a:r>
              <a:rPr lang="en-US" sz="2400" b="1" cap="none" dirty="0">
                <a:solidFill>
                  <a:schemeClr val="bg1"/>
                </a:solidFill>
                <a:latin typeface="Times New Roman" panose="02020603050405020304" pitchFamily="18" charset="0"/>
                <a:cs typeface="Times New Roman" panose="02020603050405020304" pitchFamily="18" charset="0"/>
              </a:rPr>
              <a:t>Course: AI</a:t>
            </a:r>
          </a:p>
          <a:p>
            <a:pPr algn="ctr" defTabSz="914400" eaLnBrk="0" fontAlgn="base" hangingPunct="0">
              <a:lnSpc>
                <a:spcPct val="150000"/>
              </a:lnSpc>
              <a:spcBef>
                <a:spcPct val="0"/>
              </a:spcBef>
              <a:spcAft>
                <a:spcPct val="0"/>
              </a:spcAft>
            </a:pPr>
            <a:r>
              <a:rPr lang="en-US" sz="2400" b="1" cap="none" dirty="0">
                <a:solidFill>
                  <a:schemeClr val="bg1"/>
                </a:solidFill>
                <a:latin typeface="Times New Roman" panose="02020603050405020304" pitchFamily="18" charset="0"/>
                <a:cs typeface="Times New Roman" panose="02020603050405020304" pitchFamily="18" charset="0"/>
              </a:rPr>
              <a:t>By:</a:t>
            </a:r>
            <a:endParaRPr lang="en-US" b="1" dirty="0">
              <a:solidFill>
                <a:schemeClr val="bg1"/>
              </a:solidFill>
            </a:endParaRPr>
          </a:p>
          <a:p>
            <a:pPr algn="ctr" defTabSz="914400" eaLnBrk="0" fontAlgn="base" hangingPunct="0">
              <a:lnSpc>
                <a:spcPct val="150000"/>
              </a:lnSpc>
              <a:spcBef>
                <a:spcPct val="0"/>
              </a:spcBef>
              <a:spcAft>
                <a:spcPct val="0"/>
              </a:spcAft>
            </a:pPr>
            <a:r>
              <a:rPr lang="en-US" sz="2400" b="1" cap="none" dirty="0">
                <a:solidFill>
                  <a:schemeClr val="bg1"/>
                </a:solidFill>
                <a:latin typeface="Times New Roman" panose="02020603050405020304" pitchFamily="18" charset="0"/>
                <a:cs typeface="Times New Roman" panose="02020603050405020304" pitchFamily="18" charset="0"/>
              </a:rPr>
              <a:t>Nermeen Nader&amp; Yasmine </a:t>
            </a:r>
            <a:r>
              <a:rPr lang="en-US" sz="2400" b="1" cap="none" dirty="0" err="1">
                <a:solidFill>
                  <a:schemeClr val="bg1"/>
                </a:solidFill>
                <a:latin typeface="Times New Roman" panose="02020603050405020304" pitchFamily="18" charset="0"/>
                <a:cs typeface="Times New Roman" panose="02020603050405020304" pitchFamily="18" charset="0"/>
              </a:rPr>
              <a:t>Alsakar</a:t>
            </a:r>
            <a:endParaRPr lang="en-US" sz="2400" b="1" cap="none" dirty="0">
              <a:solidFill>
                <a:schemeClr val="bg1"/>
              </a:solidFill>
              <a:latin typeface="Times New Roman" panose="02020603050405020304" pitchFamily="18" charset="0"/>
              <a:cs typeface="Times New Roman" panose="02020603050405020304" pitchFamily="18" charset="0"/>
            </a:endParaRPr>
          </a:p>
          <a:p>
            <a:pPr algn="ctr" defTabSz="914400" eaLnBrk="0" fontAlgn="base" hangingPunct="0">
              <a:lnSpc>
                <a:spcPct val="150000"/>
              </a:lnSpc>
              <a:spcBef>
                <a:spcPct val="0"/>
              </a:spcBef>
              <a:spcAft>
                <a:spcPct val="0"/>
              </a:spcAft>
            </a:pPr>
            <a:endParaRPr lang="en-US" sz="2400" b="1" cap="none" dirty="0">
              <a:solidFill>
                <a:schemeClr val="bg1"/>
              </a:solidFill>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A2F97E60-F597-46ED-9EAB-60EC86B9B537}"/>
              </a:ext>
            </a:extLst>
          </p:cNvPr>
          <p:cNvSpPr>
            <a:spLocks noChangeArrowheads="1"/>
          </p:cNvSpPr>
          <p:nvPr/>
        </p:nvSpPr>
        <p:spPr bwMode="auto">
          <a:xfrm>
            <a:off x="324853" y="77502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44950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CC0602-4128-9A88-5FEB-B38F04FF4017}"/>
              </a:ext>
            </a:extLst>
          </p:cNvPr>
          <p:cNvSpPr>
            <a:spLocks noGrp="1"/>
          </p:cNvSpPr>
          <p:nvPr>
            <p:ph type="sldNum" sz="quarter" idx="12"/>
          </p:nvPr>
        </p:nvSpPr>
        <p:spPr/>
        <p:txBody>
          <a:bodyPr/>
          <a:lstStyle/>
          <a:p>
            <a:fld id="{D2CBC6F9-63DC-418A-A30A-9A9F771FE38A}" type="slidenum">
              <a:rPr lang="en-US" smtClean="0"/>
              <a:t>10</a:t>
            </a:fld>
            <a:endParaRPr lang="en-US"/>
          </a:p>
        </p:txBody>
      </p:sp>
      <p:sp>
        <p:nvSpPr>
          <p:cNvPr id="3" name="Title 2">
            <a:extLst>
              <a:ext uri="{FF2B5EF4-FFF2-40B4-BE49-F238E27FC236}">
                <a16:creationId xmlns:a16="http://schemas.microsoft.com/office/drawing/2014/main" id="{2B215DEB-37A7-FA76-DD8F-951715908256}"/>
              </a:ext>
            </a:extLst>
          </p:cNvPr>
          <p:cNvSpPr>
            <a:spLocks noGrp="1"/>
          </p:cNvSpPr>
          <p:nvPr>
            <p:ph type="title"/>
          </p:nvPr>
        </p:nvSpPr>
        <p:spPr/>
        <p:txBody>
          <a:bodyPr/>
          <a:lstStyle/>
          <a:p>
            <a:r>
              <a:rPr lang="en-US" dirty="0"/>
              <a:t>Metrics</a:t>
            </a:r>
          </a:p>
        </p:txBody>
      </p:sp>
      <p:pic>
        <p:nvPicPr>
          <p:cNvPr id="5" name="Picture 4" descr="A black and white text&#10;&#10;Description automatically generated">
            <a:extLst>
              <a:ext uri="{FF2B5EF4-FFF2-40B4-BE49-F238E27FC236}">
                <a16:creationId xmlns:a16="http://schemas.microsoft.com/office/drawing/2014/main" id="{8253F79B-D158-1686-D4AB-CB81DB585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3700" y="1979622"/>
            <a:ext cx="6992466" cy="3464736"/>
          </a:xfrm>
          <a:prstGeom prst="rect">
            <a:avLst/>
          </a:prstGeom>
        </p:spPr>
      </p:pic>
    </p:spTree>
    <p:extLst>
      <p:ext uri="{BB962C8B-B14F-4D97-AF65-F5344CB8AC3E}">
        <p14:creationId xmlns:p14="http://schemas.microsoft.com/office/powerpoint/2010/main" val="3184440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04A0-7296-2157-A535-A8C8572E342F}"/>
              </a:ext>
            </a:extLst>
          </p:cNvPr>
          <p:cNvSpPr>
            <a:spLocks noGrp="1"/>
          </p:cNvSpPr>
          <p:nvPr>
            <p:ph type="title"/>
          </p:nvPr>
        </p:nvSpPr>
        <p:spPr/>
        <p:txBody>
          <a:bodyPr/>
          <a:lstStyle/>
          <a:p>
            <a:r>
              <a:rPr lang="en-US" dirty="0"/>
              <a:t>Metrics</a:t>
            </a:r>
          </a:p>
        </p:txBody>
      </p:sp>
      <p:pic>
        <p:nvPicPr>
          <p:cNvPr id="6" name="Content Placeholder 5" descr="A math equation with numbers and symbols&#10;&#10;Description automatically generated">
            <a:extLst>
              <a:ext uri="{FF2B5EF4-FFF2-40B4-BE49-F238E27FC236}">
                <a16:creationId xmlns:a16="http://schemas.microsoft.com/office/drawing/2014/main" id="{256AB74C-8AA1-AF3C-0E11-3AF6F99B51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1281" y="2181225"/>
            <a:ext cx="9949438" cy="3678238"/>
          </a:xfrm>
        </p:spPr>
      </p:pic>
      <p:sp>
        <p:nvSpPr>
          <p:cNvPr id="4" name="Slide Number Placeholder 3">
            <a:extLst>
              <a:ext uri="{FF2B5EF4-FFF2-40B4-BE49-F238E27FC236}">
                <a16:creationId xmlns:a16="http://schemas.microsoft.com/office/drawing/2014/main" id="{84FFFEE6-75F2-8BDA-A1C3-157BE942AD70}"/>
              </a:ext>
            </a:extLst>
          </p:cNvPr>
          <p:cNvSpPr>
            <a:spLocks noGrp="1"/>
          </p:cNvSpPr>
          <p:nvPr>
            <p:ph type="sldNum" sz="quarter" idx="12"/>
          </p:nvPr>
        </p:nvSpPr>
        <p:spPr/>
        <p:txBody>
          <a:bodyPr/>
          <a:lstStyle/>
          <a:p>
            <a:fld id="{D2CBC6F9-63DC-418A-A30A-9A9F771FE38A}" type="slidenum">
              <a:rPr lang="en-US" smtClean="0"/>
              <a:t>11</a:t>
            </a:fld>
            <a:endParaRPr lang="en-US"/>
          </a:p>
        </p:txBody>
      </p:sp>
    </p:spTree>
    <p:extLst>
      <p:ext uri="{BB962C8B-B14F-4D97-AF65-F5344CB8AC3E}">
        <p14:creationId xmlns:p14="http://schemas.microsoft.com/office/powerpoint/2010/main" val="2140276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8EF7-7D7D-FC61-D8B1-EA4A810CD007}"/>
              </a:ext>
            </a:extLst>
          </p:cNvPr>
          <p:cNvSpPr>
            <a:spLocks noGrp="1"/>
          </p:cNvSpPr>
          <p:nvPr>
            <p:ph type="title"/>
          </p:nvPr>
        </p:nvSpPr>
        <p:spPr>
          <a:xfrm>
            <a:off x="581192" y="886119"/>
            <a:ext cx="11029616" cy="537605"/>
          </a:xfrm>
        </p:spPr>
        <p:txBody>
          <a:bodyPr>
            <a:normAutofit/>
          </a:bodyPr>
          <a:lstStyle/>
          <a:p>
            <a:r>
              <a:rPr lang="en-US" b="1" i="0" dirty="0">
                <a:solidFill>
                  <a:srgbClr val="05192D"/>
                </a:solidFill>
                <a:effectLst/>
                <a:latin typeface="Studio-Feixen-Sans"/>
              </a:rPr>
              <a:t>What is Naive Bayes Classifier?</a:t>
            </a:r>
            <a:endParaRPr lang="en-US" cap="none" dirty="0"/>
          </a:p>
        </p:txBody>
      </p:sp>
      <p:sp>
        <p:nvSpPr>
          <p:cNvPr id="4" name="Slide Number Placeholder 3">
            <a:extLst>
              <a:ext uri="{FF2B5EF4-FFF2-40B4-BE49-F238E27FC236}">
                <a16:creationId xmlns:a16="http://schemas.microsoft.com/office/drawing/2014/main" id="{F558398D-2551-0F41-A2BD-77A254B41D2F}"/>
              </a:ext>
            </a:extLst>
          </p:cNvPr>
          <p:cNvSpPr>
            <a:spLocks noGrp="1"/>
          </p:cNvSpPr>
          <p:nvPr>
            <p:ph type="sldNum" sz="quarter" idx="12"/>
          </p:nvPr>
        </p:nvSpPr>
        <p:spPr/>
        <p:txBody>
          <a:bodyPr/>
          <a:lstStyle/>
          <a:p>
            <a:fld id="{D2CBC6F9-63DC-418A-A30A-9A9F771FE38A}" type="slidenum">
              <a:rPr lang="en-US" smtClean="0"/>
              <a:t>12</a:t>
            </a:fld>
            <a:endParaRPr lang="en-US"/>
          </a:p>
        </p:txBody>
      </p:sp>
      <p:sp>
        <p:nvSpPr>
          <p:cNvPr id="7" name="Content Placeholder 6">
            <a:extLst>
              <a:ext uri="{FF2B5EF4-FFF2-40B4-BE49-F238E27FC236}">
                <a16:creationId xmlns:a16="http://schemas.microsoft.com/office/drawing/2014/main" id="{9FE9D8F6-FEE0-D669-244E-135ED7E67795}"/>
              </a:ext>
            </a:extLst>
          </p:cNvPr>
          <p:cNvSpPr>
            <a:spLocks noGrp="1"/>
          </p:cNvSpPr>
          <p:nvPr>
            <p:ph idx="1"/>
          </p:nvPr>
        </p:nvSpPr>
        <p:spPr/>
        <p:txBody>
          <a:bodyPr>
            <a:normAutofit fontScale="85000" lnSpcReduction="10000"/>
          </a:bodyPr>
          <a:lstStyle/>
          <a:p>
            <a:pPr algn="just"/>
            <a:r>
              <a:rPr lang="en-US" sz="2800" b="0" i="0" dirty="0">
                <a:solidFill>
                  <a:srgbClr val="05192D"/>
                </a:solidFill>
                <a:effectLst/>
                <a:latin typeface="Times New Roman" panose="02020603050405020304" pitchFamily="18" charset="0"/>
                <a:cs typeface="Times New Roman" panose="02020603050405020304" pitchFamily="18" charset="0"/>
              </a:rPr>
              <a:t>Naive Bayes is a statistical classification technique based on Bayes Theorem. It is one of the simplest supervised learning algorithms. Naive Bayes classifier is the fast, accurate and reliable algorithm. Naive Bayes classifiers have high accuracy and speed on large datasets.</a:t>
            </a:r>
          </a:p>
          <a:p>
            <a:pPr algn="just"/>
            <a:r>
              <a:rPr lang="en-US" sz="2800" b="0" i="0" dirty="0">
                <a:solidFill>
                  <a:srgbClr val="05192D"/>
                </a:solidFill>
                <a:effectLst/>
                <a:latin typeface="Times New Roman" panose="02020603050405020304" pitchFamily="18" charset="0"/>
                <a:cs typeface="Times New Roman" panose="02020603050405020304" pitchFamily="18" charset="0"/>
              </a:rPr>
              <a:t>Naive Bayes classifier assumes that the effect of a particular feature in a class is independent of other features. For example, a loan applicant is desirable or not depending on his/her income, previous loan and transaction history, age, and location. Even if these features are interdependent, these features are still considered independently. This assumption simplifies computation, and that's why it is considered as naive. This assumption is called class conditional independence.</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026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B8EF7-7D7D-FC61-D8B1-EA4A810CD007}"/>
              </a:ext>
            </a:extLst>
          </p:cNvPr>
          <p:cNvSpPr>
            <a:spLocks noGrp="1"/>
          </p:cNvSpPr>
          <p:nvPr>
            <p:ph type="title"/>
          </p:nvPr>
        </p:nvSpPr>
        <p:spPr>
          <a:xfrm>
            <a:off x="581192" y="886119"/>
            <a:ext cx="11029616" cy="537605"/>
          </a:xfrm>
        </p:spPr>
        <p:txBody>
          <a:bodyPr>
            <a:normAutofit/>
          </a:bodyPr>
          <a:lstStyle/>
          <a:p>
            <a:endParaRPr lang="en-US" cap="none" dirty="0"/>
          </a:p>
        </p:txBody>
      </p:sp>
      <p:sp>
        <p:nvSpPr>
          <p:cNvPr id="4" name="Slide Number Placeholder 3">
            <a:extLst>
              <a:ext uri="{FF2B5EF4-FFF2-40B4-BE49-F238E27FC236}">
                <a16:creationId xmlns:a16="http://schemas.microsoft.com/office/drawing/2014/main" id="{F558398D-2551-0F41-A2BD-77A254B41D2F}"/>
              </a:ext>
            </a:extLst>
          </p:cNvPr>
          <p:cNvSpPr>
            <a:spLocks noGrp="1"/>
          </p:cNvSpPr>
          <p:nvPr>
            <p:ph type="sldNum" sz="quarter" idx="12"/>
          </p:nvPr>
        </p:nvSpPr>
        <p:spPr/>
        <p:txBody>
          <a:bodyPr/>
          <a:lstStyle/>
          <a:p>
            <a:fld id="{D2CBC6F9-63DC-418A-A30A-9A9F771FE38A}" type="slidenum">
              <a:rPr lang="en-US" smtClean="0"/>
              <a:t>13</a:t>
            </a:fld>
            <a:endParaRPr lang="en-US"/>
          </a:p>
        </p:txBody>
      </p:sp>
      <p:pic>
        <p:nvPicPr>
          <p:cNvPr id="3" name="Content Placeholder 2">
            <a:extLst>
              <a:ext uri="{FF2B5EF4-FFF2-40B4-BE49-F238E27FC236}">
                <a16:creationId xmlns:a16="http://schemas.microsoft.com/office/drawing/2014/main" id="{08022E7C-7A70-53C8-60F0-8A2987B5F7F4}"/>
              </a:ext>
            </a:extLst>
          </p:cNvPr>
          <p:cNvPicPr>
            <a:picLocks noGrp="1" noChangeAspect="1"/>
          </p:cNvPicPr>
          <p:nvPr>
            <p:ph idx="1"/>
          </p:nvPr>
        </p:nvPicPr>
        <p:blipFill>
          <a:blip r:embed="rId2"/>
          <a:stretch>
            <a:fillRect/>
          </a:stretch>
        </p:blipFill>
        <p:spPr>
          <a:xfrm>
            <a:off x="1511619" y="1903724"/>
            <a:ext cx="8936395" cy="4417538"/>
          </a:xfrm>
          <a:prstGeom prst="rect">
            <a:avLst/>
          </a:prstGeom>
        </p:spPr>
      </p:pic>
    </p:spTree>
    <p:extLst>
      <p:ext uri="{BB962C8B-B14F-4D97-AF65-F5344CB8AC3E}">
        <p14:creationId xmlns:p14="http://schemas.microsoft.com/office/powerpoint/2010/main" val="421290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03A2-4103-4A71-84BB-F20184EE3AD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CD3E268-645C-4305-9AA1-9B12215A0F94}"/>
              </a:ext>
            </a:extLst>
          </p:cNvPr>
          <p:cNvSpPr>
            <a:spLocks noGrp="1"/>
          </p:cNvSpPr>
          <p:nvPr>
            <p:ph idx="1"/>
          </p:nvPr>
        </p:nvSpPr>
        <p:spPr>
          <a:xfrm>
            <a:off x="581192" y="2180496"/>
            <a:ext cx="11029615" cy="4336214"/>
          </a:xfrm>
        </p:spPr>
        <p:txBody>
          <a:bodyPr>
            <a:normAutofit lnSpcReduction="10000"/>
          </a:bodyPr>
          <a:lstStyle/>
          <a:p>
            <a:r>
              <a:rPr lang="en-US" sz="2800" dirty="0"/>
              <a:t>Classification Meaning.</a:t>
            </a:r>
          </a:p>
          <a:p>
            <a:r>
              <a:rPr lang="en-US" sz="2800" dirty="0"/>
              <a:t>Classification Algorithms.</a:t>
            </a:r>
          </a:p>
          <a:p>
            <a:r>
              <a:rPr lang="en-US" sz="2800" dirty="0"/>
              <a:t>Euclidian Distance Theory</a:t>
            </a:r>
          </a:p>
          <a:p>
            <a:r>
              <a:rPr lang="en-US" sz="2800" dirty="0"/>
              <a:t>KNN Theory.</a:t>
            </a:r>
          </a:p>
          <a:p>
            <a:r>
              <a:rPr lang="en-US" sz="2800" dirty="0"/>
              <a:t>.How does KNN work?</a:t>
            </a:r>
          </a:p>
          <a:p>
            <a:r>
              <a:rPr lang="en-US" sz="2800" dirty="0"/>
              <a:t>KNN Programming.</a:t>
            </a:r>
          </a:p>
          <a:p>
            <a:pPr lvl="1"/>
            <a:r>
              <a:rPr lang="en-US" sz="2600" dirty="0"/>
              <a:t>User defined function.</a:t>
            </a:r>
          </a:p>
          <a:p>
            <a:pPr lvl="1"/>
            <a:r>
              <a:rPr lang="en-US" sz="2600" dirty="0"/>
              <a:t>Built-in function.</a:t>
            </a:r>
          </a:p>
          <a:p>
            <a:endParaRPr lang="en-US" sz="2800" dirty="0"/>
          </a:p>
        </p:txBody>
      </p:sp>
      <p:sp>
        <p:nvSpPr>
          <p:cNvPr id="4" name="Slide Number Placeholder 3">
            <a:extLst>
              <a:ext uri="{FF2B5EF4-FFF2-40B4-BE49-F238E27FC236}">
                <a16:creationId xmlns:a16="http://schemas.microsoft.com/office/drawing/2014/main" id="{782C31D6-D4B4-42C9-916B-C88F381CFAEB}"/>
              </a:ext>
            </a:extLst>
          </p:cNvPr>
          <p:cNvSpPr>
            <a:spLocks noGrp="1"/>
          </p:cNvSpPr>
          <p:nvPr>
            <p:ph type="sldNum" sz="quarter" idx="12"/>
          </p:nvPr>
        </p:nvSpPr>
        <p:spPr/>
        <p:txBody>
          <a:bodyPr/>
          <a:lstStyle/>
          <a:p>
            <a:fld id="{D2CBC6F9-63DC-418A-A30A-9A9F771FE38A}" type="slidenum">
              <a:rPr lang="en-US" smtClean="0"/>
              <a:t>2</a:t>
            </a:fld>
            <a:endParaRPr lang="en-US"/>
          </a:p>
        </p:txBody>
      </p:sp>
    </p:spTree>
    <p:extLst>
      <p:ext uri="{BB962C8B-B14F-4D97-AF65-F5344CB8AC3E}">
        <p14:creationId xmlns:p14="http://schemas.microsoft.com/office/powerpoint/2010/main" val="1225464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Meaning</a:t>
            </a:r>
          </a:p>
        </p:txBody>
      </p:sp>
      <p:sp>
        <p:nvSpPr>
          <p:cNvPr id="3" name="Content Placeholder 2"/>
          <p:cNvSpPr>
            <a:spLocks noGrp="1"/>
          </p:cNvSpPr>
          <p:nvPr>
            <p:ph idx="1"/>
          </p:nvPr>
        </p:nvSpPr>
        <p:spPr/>
        <p:txBody>
          <a:bodyPr/>
          <a:lstStyle/>
          <a:p>
            <a:r>
              <a:rPr lang="en-US" sz="2400" dirty="0"/>
              <a:t>A typical supervised learning task. We use the training dataset to get better boundary conditions that could be used to determine each target class. Once the boundary conditions are determined, the next task is to predict the target class.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3</a:t>
            </a:fld>
            <a:endParaRPr lang="en-US"/>
          </a:p>
        </p:txBody>
      </p:sp>
      <p:pic>
        <p:nvPicPr>
          <p:cNvPr id="5" name="Picture 4"/>
          <p:cNvPicPr>
            <a:picLocks noChangeAspect="1"/>
          </p:cNvPicPr>
          <p:nvPr/>
        </p:nvPicPr>
        <p:blipFill>
          <a:blip r:embed="rId2"/>
          <a:stretch>
            <a:fillRect/>
          </a:stretch>
        </p:blipFill>
        <p:spPr>
          <a:xfrm>
            <a:off x="1261170" y="3372090"/>
            <a:ext cx="9669658" cy="3049945"/>
          </a:xfrm>
          <a:prstGeom prst="rect">
            <a:avLst/>
          </a:prstGeom>
        </p:spPr>
      </p:pic>
    </p:spTree>
    <p:extLst>
      <p:ext uri="{BB962C8B-B14F-4D97-AF65-F5344CB8AC3E}">
        <p14:creationId xmlns:p14="http://schemas.microsoft.com/office/powerpoint/2010/main" val="171973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Algorithms </a:t>
            </a:r>
          </a:p>
        </p:txBody>
      </p:sp>
      <p:sp>
        <p:nvSpPr>
          <p:cNvPr id="3" name="Content Placeholder 2"/>
          <p:cNvSpPr>
            <a:spLocks noGrp="1"/>
          </p:cNvSpPr>
          <p:nvPr>
            <p:ph idx="1"/>
          </p:nvPr>
        </p:nvSpPr>
        <p:spPr>
          <a:xfrm>
            <a:off x="581192" y="1868107"/>
            <a:ext cx="11029615" cy="3678303"/>
          </a:xfrm>
        </p:spPr>
        <p:txBody>
          <a:bodyPr>
            <a:normAutofit fontScale="62500" lnSpcReduction="20000"/>
          </a:bodyPr>
          <a:lstStyle/>
          <a:p>
            <a:endParaRPr lang="en-US" dirty="0"/>
          </a:p>
          <a:p>
            <a:endParaRPr lang="en-US" dirty="0"/>
          </a:p>
          <a:p>
            <a:endParaRPr lang="en-US" dirty="0"/>
          </a:p>
          <a:p>
            <a:pPr marL="0" indent="0">
              <a:buNone/>
            </a:pPr>
            <a:endParaRPr lang="en-US" dirty="0"/>
          </a:p>
          <a:p>
            <a:pPr marL="0" indent="0">
              <a:buNone/>
            </a:pPr>
            <a:endParaRPr lang="en-US" sz="4400" dirty="0"/>
          </a:p>
          <a:p>
            <a:r>
              <a:rPr lang="en-US" sz="4400" dirty="0"/>
              <a:t>Neural Networks.</a:t>
            </a:r>
          </a:p>
          <a:p>
            <a:r>
              <a:rPr lang="en-US" sz="4400" dirty="0"/>
              <a:t>Decision Trees.</a:t>
            </a:r>
          </a:p>
          <a:p>
            <a:r>
              <a:rPr lang="en-US" sz="4400" dirty="0"/>
              <a:t>Support Vector Machine(SVM).</a:t>
            </a:r>
          </a:p>
          <a:p>
            <a:r>
              <a:rPr lang="en-US" sz="4400" b="1" dirty="0"/>
              <a:t>K- Nearest Neighbors(KNN).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4</a:t>
            </a:fld>
            <a:endParaRPr lang="en-US"/>
          </a:p>
        </p:txBody>
      </p:sp>
    </p:spTree>
    <p:extLst>
      <p:ext uri="{BB962C8B-B14F-4D97-AF65-F5344CB8AC3E}">
        <p14:creationId xmlns:p14="http://schemas.microsoft.com/office/powerpoint/2010/main" val="1987581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Euclidian Distance Theory</a:t>
            </a:r>
          </a:p>
        </p:txBody>
      </p:sp>
      <p:sp>
        <p:nvSpPr>
          <p:cNvPr id="3" name="Content Placeholder 2"/>
          <p:cNvSpPr>
            <a:spLocks noGrp="1"/>
          </p:cNvSpPr>
          <p:nvPr>
            <p:ph idx="1"/>
          </p:nvPr>
        </p:nvSpPr>
        <p:spPr>
          <a:xfrm>
            <a:off x="581192" y="1899217"/>
            <a:ext cx="11029615" cy="4239482"/>
          </a:xfrm>
        </p:spPr>
        <p:txBody>
          <a:bodyPr/>
          <a:lstStyle/>
          <a:p>
            <a:r>
              <a:rPr lang="en-US" sz="2400" dirty="0"/>
              <a:t>There are various ways to compute distance on a plane, many of which you can use here, but the most accepted version is </a:t>
            </a:r>
            <a:r>
              <a:rPr lang="en-US" sz="2400" u="sng" dirty="0">
                <a:solidFill>
                  <a:srgbClr val="0000FF"/>
                </a:solidFill>
                <a:uFill>
                  <a:solidFill>
                    <a:srgbClr val="0000FF"/>
                  </a:solidFill>
                </a:uFill>
                <a:hlinkClick r:id="rId2"/>
              </a:rPr>
              <a:t>Euclidean Distance</a:t>
            </a:r>
            <a:r>
              <a:rPr lang="en-US" sz="2400" dirty="0"/>
              <a:t>, named after Euclid, a famous mathematician who is popularly referred to as the father of Geometry, and he definitely wrote the book (The Elements) on it, which is arguably the "bible" for mathematicians. Euclidean distance is:</a:t>
            </a:r>
          </a:p>
          <a:p>
            <a:endParaRPr lang="en-US" sz="2800" dirty="0"/>
          </a:p>
          <a:p>
            <a:endParaRPr lang="en-US" sz="2800" dirty="0"/>
          </a:p>
          <a:p>
            <a:endParaRPr lang="en-US" sz="2800"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5</a:t>
            </a:fld>
            <a:endParaRPr lang="en-US"/>
          </a:p>
        </p:txBody>
      </p:sp>
      <p:grpSp>
        <p:nvGrpSpPr>
          <p:cNvPr id="5" name="Image Gallery"/>
          <p:cNvGrpSpPr/>
          <p:nvPr/>
        </p:nvGrpSpPr>
        <p:grpSpPr>
          <a:xfrm>
            <a:off x="3558687" y="4300237"/>
            <a:ext cx="4636746" cy="2943147"/>
            <a:chOff x="0" y="0"/>
            <a:chExt cx="4636744" cy="2943146"/>
          </a:xfrm>
        </p:grpSpPr>
        <p:pic>
          <p:nvPicPr>
            <p:cNvPr id="6" name="Screen Shot 2019-10-28 at 8.23.45 PM.png" descr="Screen Shot 2019-10-28 at 8.23.45 PM.png"/>
            <p:cNvPicPr>
              <a:picLocks noChangeAspect="1"/>
            </p:cNvPicPr>
            <p:nvPr/>
          </p:nvPicPr>
          <p:blipFill>
            <a:blip r:embed="rId3"/>
            <a:srcRect t="5780" b="5779"/>
            <a:stretch>
              <a:fillRect/>
            </a:stretch>
          </p:blipFill>
          <p:spPr>
            <a:xfrm>
              <a:off x="0" y="0"/>
              <a:ext cx="4636745" cy="2574848"/>
            </a:xfrm>
            <a:prstGeom prst="rect">
              <a:avLst/>
            </a:prstGeom>
            <a:ln w="12700" cap="flat">
              <a:noFill/>
              <a:miter lim="400000"/>
            </a:ln>
            <a:effectLst/>
          </p:spPr>
        </p:pic>
        <p:sp>
          <p:nvSpPr>
            <p:cNvPr id="7" name="Type to enter a caption."/>
            <p:cNvSpPr txBox="1"/>
            <p:nvPr/>
          </p:nvSpPr>
          <p:spPr>
            <a:xfrm>
              <a:off x="0" y="2651046"/>
              <a:ext cx="4636746" cy="2921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6200" tIns="76200" rIns="76200" bIns="76200" numCol="1" anchor="t">
              <a:spAutoFit/>
            </a:bodyPr>
            <a:lstStyle>
              <a:lvl1pPr algn="r">
                <a:defRPr sz="1000">
                  <a:latin typeface="Corbel"/>
                  <a:ea typeface="Corbel"/>
                  <a:cs typeface="Corbel"/>
                  <a:sym typeface="Corbel"/>
                </a:defRPr>
              </a:lvl1pPr>
            </a:lstStyle>
            <a:p>
              <a:r>
                <a:t>Type to enter a caption.</a:t>
              </a:r>
            </a:p>
          </p:txBody>
        </p:sp>
      </p:grpSp>
    </p:spTree>
    <p:extLst>
      <p:ext uri="{BB962C8B-B14F-4D97-AF65-F5344CB8AC3E}">
        <p14:creationId xmlns:p14="http://schemas.microsoft.com/office/powerpoint/2010/main" val="3100051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Euclidian Distance Example</a:t>
            </a:r>
          </a:p>
        </p:txBody>
      </p:sp>
      <p:pic>
        <p:nvPicPr>
          <p:cNvPr id="5" name="Content Placeholder 4"/>
          <p:cNvPicPr>
            <a:picLocks noGrp="1" noChangeAspect="1"/>
          </p:cNvPicPr>
          <p:nvPr>
            <p:ph idx="1"/>
          </p:nvPr>
        </p:nvPicPr>
        <p:blipFill>
          <a:blip r:embed="rId2"/>
          <a:stretch>
            <a:fillRect/>
          </a:stretch>
        </p:blipFill>
        <p:spPr>
          <a:xfrm>
            <a:off x="2163651" y="2296318"/>
            <a:ext cx="8538693" cy="4259027"/>
          </a:xfrm>
          <a:prstGeom prst="rect">
            <a:avLst/>
          </a:prstGeom>
        </p:spPr>
      </p:pic>
      <p:sp>
        <p:nvSpPr>
          <p:cNvPr id="4" name="Slide Number Placeholder 3"/>
          <p:cNvSpPr>
            <a:spLocks noGrp="1"/>
          </p:cNvSpPr>
          <p:nvPr>
            <p:ph type="sldNum" sz="quarter" idx="12"/>
          </p:nvPr>
        </p:nvSpPr>
        <p:spPr/>
        <p:txBody>
          <a:bodyPr/>
          <a:lstStyle/>
          <a:p>
            <a:fld id="{D2CBC6F9-63DC-418A-A30A-9A9F771FE38A}" type="slidenum">
              <a:rPr lang="en-US" smtClean="0"/>
              <a:t>6</a:t>
            </a:fld>
            <a:endParaRPr lang="en-US"/>
          </a:p>
        </p:txBody>
      </p:sp>
    </p:spTree>
    <p:extLst>
      <p:ext uri="{BB962C8B-B14F-4D97-AF65-F5344CB8AC3E}">
        <p14:creationId xmlns:p14="http://schemas.microsoft.com/office/powerpoint/2010/main" val="405025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KNN Theory</a:t>
            </a:r>
          </a:p>
        </p:txBody>
      </p:sp>
      <p:sp>
        <p:nvSpPr>
          <p:cNvPr id="3" name="Content Placeholder 2"/>
          <p:cNvSpPr>
            <a:spLocks noGrp="1"/>
          </p:cNvSpPr>
          <p:nvPr>
            <p:ph idx="1"/>
          </p:nvPr>
        </p:nvSpPr>
        <p:spPr>
          <a:xfrm>
            <a:off x="581192" y="1884282"/>
            <a:ext cx="11029615" cy="3678303"/>
          </a:xfrm>
        </p:spPr>
        <p:txBody>
          <a:bodyPr/>
          <a:lstStyle/>
          <a:p>
            <a:pPr>
              <a:buFont typeface="Wingdings" panose="05000000000000000000" pitchFamily="2" charset="2"/>
              <a:buChar char="§"/>
            </a:pPr>
            <a:r>
              <a:rPr lang="en-US" sz="2400" dirty="0"/>
              <a:t>It is a simple algorithm that stores all available cases and classifies the new data or case based on a similarity measure.</a:t>
            </a:r>
          </a:p>
          <a:p>
            <a:r>
              <a:rPr lang="en-US" sz="2400" dirty="0"/>
              <a:t>K is the number of  nearest neighbors .</a:t>
            </a:r>
          </a:p>
          <a:p>
            <a:r>
              <a:rPr lang="en-US" sz="2400" dirty="0"/>
              <a:t>An industrial application of KNN is a recommender system (amazon).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7</a:t>
            </a:fld>
            <a:endParaRPr lang="en-US"/>
          </a:p>
        </p:txBody>
      </p:sp>
    </p:spTree>
    <p:extLst>
      <p:ext uri="{BB962C8B-B14F-4D97-AF65-F5344CB8AC3E}">
        <p14:creationId xmlns:p14="http://schemas.microsoft.com/office/powerpoint/2010/main" val="119115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KNN work?</a:t>
            </a:r>
          </a:p>
        </p:txBody>
      </p:sp>
      <p:sp>
        <p:nvSpPr>
          <p:cNvPr id="3" name="Content Placeholder 2"/>
          <p:cNvSpPr>
            <a:spLocks noGrp="1"/>
          </p:cNvSpPr>
          <p:nvPr>
            <p:ph idx="1"/>
          </p:nvPr>
        </p:nvSpPr>
        <p:spPr>
          <a:xfrm>
            <a:off x="581192" y="1715956"/>
            <a:ext cx="11029615" cy="4299279"/>
          </a:xfrm>
        </p:spPr>
        <p:txBody>
          <a:bodyPr/>
          <a:lstStyle/>
          <a:p>
            <a:r>
              <a:rPr lang="en-US" sz="2400" dirty="0"/>
              <a:t>The star is a new point that we want to classify</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678" y="2685983"/>
            <a:ext cx="7559899" cy="3545127"/>
          </a:xfrm>
          <a:prstGeom prst="rect">
            <a:avLst/>
          </a:prstGeom>
        </p:spPr>
      </p:pic>
    </p:spTree>
    <p:extLst>
      <p:ext uri="{BB962C8B-B14F-4D97-AF65-F5344CB8AC3E}">
        <p14:creationId xmlns:p14="http://schemas.microsoft.com/office/powerpoint/2010/main" val="88200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KNN work?</a:t>
            </a:r>
          </a:p>
        </p:txBody>
      </p:sp>
      <p:sp>
        <p:nvSpPr>
          <p:cNvPr id="3" name="Content Placeholder 2"/>
          <p:cNvSpPr>
            <a:spLocks noGrp="1"/>
          </p:cNvSpPr>
          <p:nvPr>
            <p:ph idx="1"/>
          </p:nvPr>
        </p:nvSpPr>
        <p:spPr>
          <a:xfrm>
            <a:off x="581192" y="1839420"/>
            <a:ext cx="11029615" cy="4299279"/>
          </a:xfrm>
        </p:spPr>
        <p:txBody>
          <a:bodyPr/>
          <a:lstStyle/>
          <a:p>
            <a:r>
              <a:rPr lang="en-US" sz="2400" dirty="0"/>
              <a:t>K is the number of the nearest neighbors.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D2CBC6F9-63DC-418A-A30A-9A9F771FE38A}" type="slidenum">
              <a:rPr lang="en-US" smtClean="0"/>
              <a:t>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034" y="3077460"/>
            <a:ext cx="4224636" cy="3549829"/>
          </a:xfrm>
          <a:prstGeom prst="rect">
            <a:avLst/>
          </a:prstGeom>
        </p:spPr>
      </p:pic>
      <p:pic>
        <p:nvPicPr>
          <p:cNvPr id="6" name="Picture 5"/>
          <p:cNvPicPr>
            <a:picLocks noChangeAspect="1"/>
          </p:cNvPicPr>
          <p:nvPr/>
        </p:nvPicPr>
        <p:blipFill>
          <a:blip r:embed="rId3"/>
          <a:stretch>
            <a:fillRect/>
          </a:stretch>
        </p:blipFill>
        <p:spPr>
          <a:xfrm>
            <a:off x="5887841" y="3309870"/>
            <a:ext cx="4510155" cy="3317419"/>
          </a:xfrm>
          <a:prstGeom prst="rect">
            <a:avLst/>
          </a:prstGeom>
        </p:spPr>
      </p:pic>
    </p:spTree>
    <p:extLst>
      <p:ext uri="{BB962C8B-B14F-4D97-AF65-F5344CB8AC3E}">
        <p14:creationId xmlns:p14="http://schemas.microsoft.com/office/powerpoint/2010/main" val="533465130"/>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0F9D61BC598A43AF8403C058E87F7C" ma:contentTypeVersion="5" ma:contentTypeDescription="Create a new document." ma:contentTypeScope="" ma:versionID="44f02589309c4f7864ac5522038a7fe3">
  <xsd:schema xmlns:xsd="http://www.w3.org/2001/XMLSchema" xmlns:xs="http://www.w3.org/2001/XMLSchema" xmlns:p="http://schemas.microsoft.com/office/2006/metadata/properties" xmlns:ns3="d2cf47bf-e3b7-41db-b58a-779501fd7053" targetNamespace="http://schemas.microsoft.com/office/2006/metadata/properties" ma:root="true" ma:fieldsID="c0e33fd0819dbd3a4c38abefc7f40afb" ns3:_="">
    <xsd:import namespace="d2cf47bf-e3b7-41db-b58a-779501fd705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cf47bf-e3b7-41db-b58a-779501fd70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1321B2-6008-45F4-900D-CA364D06D86B}">
  <ds:schemaRefs>
    <ds:schemaRef ds:uri="http://schemas.microsoft.com/office/2006/documentManagement/types"/>
    <ds:schemaRef ds:uri="http://schemas.openxmlformats.org/package/2006/metadata/core-properties"/>
    <ds:schemaRef ds:uri="http://purl.org/dc/terms/"/>
    <ds:schemaRef ds:uri="http://schemas.microsoft.com/office/2006/metadata/properties"/>
    <ds:schemaRef ds:uri="http://purl.org/dc/elements/1.1/"/>
    <ds:schemaRef ds:uri="d2cf47bf-e3b7-41db-b58a-779501fd7053"/>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F0CAFE33-D31A-451E-85A2-C2565C1C487D}">
  <ds:schemaRefs>
    <ds:schemaRef ds:uri="http://schemas.microsoft.com/sharepoint/v3/contenttype/forms"/>
  </ds:schemaRefs>
</ds:datastoreItem>
</file>

<file path=customXml/itemProps3.xml><?xml version="1.0" encoding="utf-8"?>
<ds:datastoreItem xmlns:ds="http://schemas.openxmlformats.org/officeDocument/2006/customXml" ds:itemID="{61751189-9383-48A5-9B9B-18A2534122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cf47bf-e3b7-41db-b58a-779501fd70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Dividend</Template>
  <TotalTime>549</TotalTime>
  <Words>416</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Corbel</vt:lpstr>
      <vt:lpstr>Gill Sans MT</vt:lpstr>
      <vt:lpstr>Studio-Feixen-Sans</vt:lpstr>
      <vt:lpstr>Times New Roman</vt:lpstr>
      <vt:lpstr>Wingdings</vt:lpstr>
      <vt:lpstr>Wingdings 2</vt:lpstr>
      <vt:lpstr>Dividend</vt:lpstr>
      <vt:lpstr> </vt:lpstr>
      <vt:lpstr>Outline</vt:lpstr>
      <vt:lpstr>Classification Meaning</vt:lpstr>
      <vt:lpstr>Classification Algorithms </vt:lpstr>
      <vt:lpstr>Euclidian Distance Theory</vt:lpstr>
      <vt:lpstr>Euclidian Distance Example</vt:lpstr>
      <vt:lpstr>KNN Theory</vt:lpstr>
      <vt:lpstr>How does KNN work?</vt:lpstr>
      <vt:lpstr>How does KNN work?</vt:lpstr>
      <vt:lpstr>Metrics</vt:lpstr>
      <vt:lpstr>Metrics</vt:lpstr>
      <vt:lpstr>What is Naive Bayes Classifier?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Amira R. Abdo Rezk</dc:creator>
  <cp:lastModifiedBy> </cp:lastModifiedBy>
  <cp:revision>24</cp:revision>
  <dcterms:created xsi:type="dcterms:W3CDTF">2020-09-28T07:50:42Z</dcterms:created>
  <dcterms:modified xsi:type="dcterms:W3CDTF">2023-09-10T12:57:16Z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0x0101000D0F9D61BC598A43AF8403C058E87F7C</vt:lpwstr>
  </property>
</Properties>
</file>