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7"/>
  </p:notesMasterIdLst>
  <p:sldIdLst>
    <p:sldId id="256" r:id="rId2"/>
    <p:sldId id="285" r:id="rId3"/>
    <p:sldId id="260" r:id="rId4"/>
    <p:sldId id="286" r:id="rId5"/>
    <p:sldId id="265" r:id="rId6"/>
    <p:sldId id="266" r:id="rId7"/>
    <p:sldId id="267" r:id="rId8"/>
    <p:sldId id="268" r:id="rId9"/>
    <p:sldId id="269" r:id="rId10"/>
    <p:sldId id="270" r:id="rId11"/>
    <p:sldId id="273" r:id="rId12"/>
    <p:sldId id="274" r:id="rId13"/>
    <p:sldId id="276" r:id="rId14"/>
    <p:sldId id="275"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F7026-8620-4041-B6B3-C4FE1CD71653}"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26180-D9F3-4B62-B084-BA8AB36ABB32}" type="slidenum">
              <a:rPr lang="en-US" smtClean="0"/>
              <a:t>‹#›</a:t>
            </a:fld>
            <a:endParaRPr lang="en-US"/>
          </a:p>
        </p:txBody>
      </p:sp>
    </p:spTree>
    <p:extLst>
      <p:ext uri="{BB962C8B-B14F-4D97-AF65-F5344CB8AC3E}">
        <p14:creationId xmlns:p14="http://schemas.microsoft.com/office/powerpoint/2010/main" val="1781804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Applications of outlier detection include the detection of credit card fraud and the monitoring of criminal activities in electronic commerce.</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8/10/2023 12:15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217904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8/10/2023 12:15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282233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8/10/2023 12:15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339362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8/10/2023 12:15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243894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8/10/2023 12:15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83717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8/10/2023 12:15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409117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8/10/2023 12:15 AM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131860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6BDC0-19CB-433E-9177-A093640978B0}" type="datetimeFigureOut">
              <a:rPr lang="en-US" smtClean="0"/>
              <a:t>8/10/2023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B4E2792-33F9-4B6C-A5B1-8549A0FFCA3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5273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6BDC0-19CB-433E-9177-A093640978B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E2792-33F9-4B6C-A5B1-8549A0FFCA3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629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6BDC0-19CB-433E-9177-A093640978B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E2792-33F9-4B6C-A5B1-8549A0FFCA3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435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13"/>
          <p:cNvSpPr>
            <a:spLocks noGrp="1"/>
          </p:cNvSpPr>
          <p:nvPr>
            <p:ph type="dt" sz="half" idx="11"/>
          </p:nvPr>
        </p:nvSpPr>
        <p:spPr>
          <a:xfrm>
            <a:off x="10896534" y="6442771"/>
            <a:ext cx="1137973" cy="365125"/>
          </a:xfrm>
          <a:prstGeom prst="rect">
            <a:avLst/>
          </a:prstGeom>
        </p:spPr>
        <p:txBody>
          <a:bodyPr anchor="ctr"/>
          <a:lstStyle>
            <a:lvl1pPr>
              <a:defRPr sz="1200">
                <a:solidFill>
                  <a:schemeClr val="bg1"/>
                </a:solidFill>
              </a:defRPr>
            </a:lvl1pPr>
          </a:lstStyle>
          <a:p>
            <a:fld id="{E9E37DEF-E99B-48E8-9C1E-D5ACA59D1A69}" type="datetime1">
              <a:rPr lang="en-US" smtClean="0"/>
              <a:pPr/>
              <a:t>8/10/2023</a:t>
            </a:fld>
            <a:endParaRPr lang="en-US" dirty="0"/>
          </a:p>
        </p:txBody>
      </p:sp>
      <p:sp>
        <p:nvSpPr>
          <p:cNvPr id="5" name="Slide Number Placeholder 14"/>
          <p:cNvSpPr>
            <a:spLocks noGrp="1"/>
          </p:cNvSpPr>
          <p:nvPr>
            <p:ph type="sldNum" sz="quarter" idx="12"/>
          </p:nvPr>
        </p:nvSpPr>
        <p:spPr>
          <a:xfrm>
            <a:off x="9936427" y="6442770"/>
            <a:ext cx="966272" cy="370606"/>
          </a:xfrm>
          <a:prstGeom prst="rect">
            <a:avLst/>
          </a:prstGeom>
        </p:spPr>
        <p:txBody>
          <a:bodyPr anchor="ctr"/>
          <a:lstStyle>
            <a:lvl1pPr algn="r">
              <a:defRPr sz="1200">
                <a:solidFill>
                  <a:schemeClr val="bg1"/>
                </a:solidFill>
              </a:defRPr>
            </a:lvl1pPr>
          </a:lstStyle>
          <a:p>
            <a:fld id="{5744759D-0EFF-4FB2-9CCE-04E00944F0FE}" type="slidenum">
              <a:rPr lang="en-US" smtClean="0"/>
              <a:pPr/>
              <a:t>‹#›</a:t>
            </a:fld>
            <a:endParaRPr lang="en-US" dirty="0"/>
          </a:p>
        </p:txBody>
      </p:sp>
      <p:sp>
        <p:nvSpPr>
          <p:cNvPr id="7" name="Footer Placeholder 15"/>
          <p:cNvSpPr>
            <a:spLocks noGrp="1"/>
          </p:cNvSpPr>
          <p:nvPr>
            <p:ph type="ftr" sz="quarter" idx="13"/>
          </p:nvPr>
        </p:nvSpPr>
        <p:spPr>
          <a:xfrm>
            <a:off x="3048000" y="6442771"/>
            <a:ext cx="6096000" cy="365125"/>
          </a:xfrm>
          <a:prstGeom prst="rect">
            <a:avLst/>
          </a:prstGeom>
        </p:spPr>
        <p:txBody>
          <a:bodyPr anchor="ctr"/>
          <a:lstStyle>
            <a:lvl1pPr>
              <a:defRPr sz="1200">
                <a:solidFill>
                  <a:schemeClr val="bg1"/>
                </a:solidFill>
              </a:defRPr>
            </a:lvl1pPr>
          </a:lstStyle>
          <a:p>
            <a:r>
              <a:rPr lang="en-US" dirty="0"/>
              <a:t>Data Mining 2013 – Know Your Data</a:t>
            </a:r>
          </a:p>
        </p:txBody>
      </p:sp>
    </p:spTree>
    <p:extLst>
      <p:ext uri="{BB962C8B-B14F-4D97-AF65-F5344CB8AC3E}">
        <p14:creationId xmlns:p14="http://schemas.microsoft.com/office/powerpoint/2010/main" val="6698446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6BDC0-19CB-433E-9177-A093640978B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E2792-33F9-4B6C-A5B1-8549A0FFCA3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32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6BDC0-19CB-433E-9177-A093640978B0}"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E2792-33F9-4B6C-A5B1-8549A0FFCA3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241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6BDC0-19CB-433E-9177-A093640978B0}"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E2792-33F9-4B6C-A5B1-8549A0FFCA3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90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6BDC0-19CB-433E-9177-A093640978B0}"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E2792-33F9-4B6C-A5B1-8549A0FFCA3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172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6BDC0-19CB-433E-9177-A093640978B0}"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E2792-33F9-4B6C-A5B1-8549A0FFCA3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453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BDC0-19CB-433E-9177-A093640978B0}"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E2792-33F9-4B6C-A5B1-8549A0FFCA38}" type="slidenum">
              <a:rPr lang="en-US" smtClean="0"/>
              <a:t>‹#›</a:t>
            </a:fld>
            <a:endParaRPr lang="en-US"/>
          </a:p>
        </p:txBody>
      </p:sp>
    </p:spTree>
    <p:extLst>
      <p:ext uri="{BB962C8B-B14F-4D97-AF65-F5344CB8AC3E}">
        <p14:creationId xmlns:p14="http://schemas.microsoft.com/office/powerpoint/2010/main" val="33499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6BDC0-19CB-433E-9177-A093640978B0}"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E2792-33F9-4B6C-A5B1-8549A0FFCA3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633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76BDC0-19CB-433E-9177-A093640978B0}" type="datetimeFigureOut">
              <a:rPr lang="en-US" smtClean="0"/>
              <a:t>8/10/2023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B4E2792-33F9-4B6C-A5B1-8549A0FFCA3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632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76BDC0-19CB-433E-9177-A093640978B0}" type="datetimeFigureOut">
              <a:rPr lang="en-US" smtClean="0"/>
              <a:t>8/10/2023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4E2792-33F9-4B6C-A5B1-8549A0FFCA3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0306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8685-B359-45DA-B460-1EECCD6023A2}"/>
              </a:ext>
            </a:extLst>
          </p:cNvPr>
          <p:cNvSpPr>
            <a:spLocks noGrp="1"/>
          </p:cNvSpPr>
          <p:nvPr>
            <p:ph type="ctrTitle"/>
          </p:nvPr>
        </p:nvSpPr>
        <p:spPr>
          <a:xfrm>
            <a:off x="3527257" y="775022"/>
            <a:ext cx="5137484" cy="1554480"/>
          </a:xfrm>
        </p:spPr>
        <p:txBody>
          <a:bodyPr>
            <a:normAutofit/>
          </a:bodyPr>
          <a:lstStyle/>
          <a:p>
            <a:pPr lvl="0" algn="ctr" defTabSz="914400" eaLnBrk="0" fontAlgn="base" hangingPunct="0">
              <a:spcAft>
                <a:spcPct val="0"/>
              </a:spcAft>
            </a:pPr>
            <a:r>
              <a:rPr lang="en-US" altLang="en-US" sz="20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Mansoura University</a:t>
            </a:r>
            <a:br>
              <a:rPr lang="en-US" altLang="en-US" sz="2000" cap="none" dirty="0">
                <a:solidFill>
                  <a:schemeClr val="tx1"/>
                </a:solidFill>
              </a:rPr>
            </a:br>
            <a:r>
              <a:rPr lang="en-US" altLang="en-US" sz="20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Faculty of Computers and Information</a:t>
            </a:r>
            <a:br>
              <a:rPr lang="en-US" altLang="en-US" sz="2000" cap="none" dirty="0">
                <a:solidFill>
                  <a:schemeClr val="tx1"/>
                </a:solidFill>
              </a:rPr>
            </a:br>
            <a:r>
              <a:rPr lang="en-US" altLang="en-US" sz="20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Department of Information Technology</a:t>
            </a:r>
            <a:br>
              <a:rPr lang="en-US" altLang="en-US" sz="20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endParaRPr lang="en-US" sz="2000" dirty="0">
              <a:solidFill>
                <a:schemeClr val="tx1"/>
              </a:solidFill>
            </a:endParaRPr>
          </a:p>
        </p:txBody>
      </p:sp>
      <p:sp>
        <p:nvSpPr>
          <p:cNvPr id="3" name="Subtitle 2">
            <a:extLst>
              <a:ext uri="{FF2B5EF4-FFF2-40B4-BE49-F238E27FC236}">
                <a16:creationId xmlns:a16="http://schemas.microsoft.com/office/drawing/2014/main" id="{6DA7A5C2-8543-44E4-A501-03CF3E33BB27}"/>
              </a:ext>
            </a:extLst>
          </p:cNvPr>
          <p:cNvSpPr>
            <a:spLocks noGrp="1"/>
          </p:cNvSpPr>
          <p:nvPr>
            <p:ph type="subTitle" idx="1"/>
          </p:nvPr>
        </p:nvSpPr>
        <p:spPr>
          <a:xfrm>
            <a:off x="3160294" y="3079720"/>
            <a:ext cx="5871411" cy="2635280"/>
          </a:xfrm>
          <a:effectLst/>
        </p:spPr>
        <p:txBody>
          <a:bodyPr vert="horz" lIns="91440" tIns="45720" rIns="91440" bIns="45720" rtlCol="0" anchor="b">
            <a:normAutofit/>
          </a:bodyPr>
          <a:lstStyle/>
          <a:p>
            <a:pPr algn="ctr" defTabSz="914400" eaLnBrk="0" fontAlgn="base" hangingPunct="0">
              <a:lnSpc>
                <a:spcPct val="150000"/>
              </a:lnSpc>
              <a:spcBef>
                <a:spcPct val="0"/>
              </a:spcBef>
              <a:spcAft>
                <a:spcPct val="0"/>
              </a:spcAft>
            </a:pPr>
            <a:r>
              <a:rPr lang="en-US" sz="2400" b="1" cap="none" dirty="0">
                <a:solidFill>
                  <a:schemeClr val="tx1"/>
                </a:solidFill>
                <a:latin typeface="Times New Roman" panose="02020603050405020304" pitchFamily="18" charset="0"/>
                <a:cs typeface="Times New Roman" panose="02020603050405020304" pitchFamily="18" charset="0"/>
              </a:rPr>
              <a:t>Kmeans</a:t>
            </a:r>
          </a:p>
          <a:p>
            <a:pPr algn="ctr" defTabSz="914400" eaLnBrk="0" fontAlgn="base" hangingPunct="0">
              <a:lnSpc>
                <a:spcPct val="150000"/>
              </a:lnSpc>
              <a:spcBef>
                <a:spcPct val="0"/>
              </a:spcBef>
              <a:spcAft>
                <a:spcPct val="0"/>
              </a:spcAft>
            </a:pPr>
            <a:r>
              <a:rPr lang="en-US" sz="2400" b="1" cap="none" dirty="0">
                <a:solidFill>
                  <a:schemeClr val="tx1"/>
                </a:solidFill>
                <a:latin typeface="Times New Roman" panose="02020603050405020304" pitchFamily="18" charset="0"/>
                <a:cs typeface="Times New Roman" panose="02020603050405020304" pitchFamily="18" charset="0"/>
              </a:rPr>
              <a:t>Naira Elazab</a:t>
            </a:r>
          </a:p>
          <a:p>
            <a:pPr algn="ctr" defTabSz="914400" eaLnBrk="0" fontAlgn="base" hangingPunct="0">
              <a:lnSpc>
                <a:spcPct val="150000"/>
              </a:lnSpc>
              <a:spcBef>
                <a:spcPct val="0"/>
              </a:spcBef>
              <a:spcAft>
                <a:spcPct val="0"/>
              </a:spcAft>
            </a:pPr>
            <a:endParaRPr lang="en-US" sz="2400" b="1" cap="none" dirty="0">
              <a:solidFill>
                <a:schemeClr val="bg1"/>
              </a:solidFill>
              <a:latin typeface="Times New Roman" panose="02020603050405020304" pitchFamily="18" charset="0"/>
              <a:cs typeface="Times New Roman" panose="02020603050405020304" pitchFamily="18" charset="0"/>
            </a:endParaRPr>
          </a:p>
        </p:txBody>
      </p:sp>
      <p:pic>
        <p:nvPicPr>
          <p:cNvPr id="6" name="Picture 5" descr="Logo&#10;&#10;Description automatically generated">
            <a:extLst>
              <a:ext uri="{FF2B5EF4-FFF2-40B4-BE49-F238E27FC236}">
                <a16:creationId xmlns:a16="http://schemas.microsoft.com/office/drawing/2014/main" id="{38BA3B7A-16DD-43FB-B4E4-A617E0AF1E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2407" y="694370"/>
            <a:ext cx="1387736" cy="1371600"/>
          </a:xfrm>
          <a:prstGeom prst="rect">
            <a:avLst/>
          </a:prstGeom>
        </p:spPr>
      </p:pic>
      <p:sp>
        <p:nvSpPr>
          <p:cNvPr id="7" name="Rectangle 3">
            <a:extLst>
              <a:ext uri="{FF2B5EF4-FFF2-40B4-BE49-F238E27FC236}">
                <a16:creationId xmlns:a16="http://schemas.microsoft.com/office/drawing/2014/main" id="{A2F97E60-F597-46ED-9EAB-60EC86B9B537}"/>
              </a:ext>
            </a:extLst>
          </p:cNvPr>
          <p:cNvSpPr>
            <a:spLocks noChangeArrowheads="1"/>
          </p:cNvSpPr>
          <p:nvPr/>
        </p:nvSpPr>
        <p:spPr bwMode="auto">
          <a:xfrm>
            <a:off x="324853" y="7750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635D71B2-AACA-489A-8F54-3A76BCF731FE}"/>
              </a:ext>
            </a:extLst>
          </p:cNvPr>
          <p:cNvPicPr>
            <a:picLocks noChangeAspect="1"/>
          </p:cNvPicPr>
          <p:nvPr/>
        </p:nvPicPr>
        <p:blipFill>
          <a:blip r:embed="rId3"/>
          <a:stretch>
            <a:fillRect/>
          </a:stretch>
        </p:blipFill>
        <p:spPr>
          <a:xfrm>
            <a:off x="9356561" y="775022"/>
            <a:ext cx="1397120" cy="1371600"/>
          </a:xfrm>
          <a:prstGeom prst="rect">
            <a:avLst/>
          </a:prstGeom>
        </p:spPr>
      </p:pic>
    </p:spTree>
    <p:extLst>
      <p:ext uri="{BB962C8B-B14F-4D97-AF65-F5344CB8AC3E}">
        <p14:creationId xmlns:p14="http://schemas.microsoft.com/office/powerpoint/2010/main" val="404495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05000" y="230188"/>
            <a:ext cx="8382000" cy="1107996"/>
          </a:xfrm>
        </p:spPr>
        <p:txBody>
          <a:bodyPr>
            <a:normAutofit/>
          </a:bodyPr>
          <a:lstStyle/>
          <a:p>
            <a:r>
              <a:rPr lang="en-US" sz="3200" dirty="0">
                <a:solidFill>
                  <a:schemeClr val="tx2"/>
                </a:solidFill>
              </a:rPr>
              <a:t>K-Means</a:t>
            </a:r>
          </a:p>
        </p:txBody>
      </p:sp>
      <p:sp>
        <p:nvSpPr>
          <p:cNvPr id="10" name="Flowchart: Connector 9"/>
          <p:cNvSpPr>
            <a:spLocks noChangeAspect="1"/>
          </p:cNvSpPr>
          <p:nvPr/>
        </p:nvSpPr>
        <p:spPr bwMode="auto">
          <a:xfrm>
            <a:off x="6568142" y="367485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1" name="Flowchart: Connector 10"/>
          <p:cNvSpPr>
            <a:spLocks noChangeAspect="1"/>
          </p:cNvSpPr>
          <p:nvPr/>
        </p:nvSpPr>
        <p:spPr bwMode="auto">
          <a:xfrm>
            <a:off x="4603311" y="4124289"/>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2" name="Flowchart: Connector 11"/>
          <p:cNvSpPr>
            <a:spLocks noChangeAspect="1"/>
          </p:cNvSpPr>
          <p:nvPr/>
        </p:nvSpPr>
        <p:spPr bwMode="auto">
          <a:xfrm>
            <a:off x="4476520" y="4653941"/>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3" name="Flowchart: Connector 12"/>
          <p:cNvSpPr>
            <a:spLocks noChangeAspect="1"/>
          </p:cNvSpPr>
          <p:nvPr/>
        </p:nvSpPr>
        <p:spPr bwMode="auto">
          <a:xfrm>
            <a:off x="5603139" y="263793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4" name="Flowchart: Connector 13"/>
          <p:cNvSpPr>
            <a:spLocks noChangeAspect="1"/>
          </p:cNvSpPr>
          <p:nvPr/>
        </p:nvSpPr>
        <p:spPr bwMode="auto">
          <a:xfrm>
            <a:off x="4855811" y="325415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5" name="Flowchart: Connector 14"/>
          <p:cNvSpPr>
            <a:spLocks noChangeAspect="1"/>
          </p:cNvSpPr>
          <p:nvPr/>
        </p:nvSpPr>
        <p:spPr bwMode="auto">
          <a:xfrm>
            <a:off x="3900294" y="510971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6" name="Flowchart: Connector 15"/>
          <p:cNvSpPr>
            <a:spLocks noChangeAspect="1"/>
          </p:cNvSpPr>
          <p:nvPr/>
        </p:nvSpPr>
        <p:spPr bwMode="auto">
          <a:xfrm>
            <a:off x="6367154" y="306466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7" name="Flowchart: Connector 16"/>
          <p:cNvSpPr>
            <a:spLocks noChangeAspect="1"/>
          </p:cNvSpPr>
          <p:nvPr/>
        </p:nvSpPr>
        <p:spPr bwMode="auto">
          <a:xfrm>
            <a:off x="8507660" y="43839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8" name="Flowchart: Connector 17"/>
          <p:cNvSpPr>
            <a:spLocks noChangeAspect="1"/>
          </p:cNvSpPr>
          <p:nvPr/>
        </p:nvSpPr>
        <p:spPr bwMode="auto">
          <a:xfrm>
            <a:off x="3815976" y="3954281"/>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9" name="Flowchart: Connector 18"/>
          <p:cNvSpPr>
            <a:spLocks noChangeAspect="1"/>
          </p:cNvSpPr>
          <p:nvPr/>
        </p:nvSpPr>
        <p:spPr bwMode="auto">
          <a:xfrm>
            <a:off x="3780090" y="4458703"/>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0" name="Flowchart: Connector 19"/>
          <p:cNvSpPr>
            <a:spLocks noChangeAspect="1"/>
          </p:cNvSpPr>
          <p:nvPr/>
        </p:nvSpPr>
        <p:spPr bwMode="auto">
          <a:xfrm>
            <a:off x="3462066" y="367888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1" name="Flowchart: Connector 20"/>
          <p:cNvSpPr>
            <a:spLocks noChangeAspect="1"/>
          </p:cNvSpPr>
          <p:nvPr/>
        </p:nvSpPr>
        <p:spPr bwMode="auto">
          <a:xfrm>
            <a:off x="4080294" y="2880929"/>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2" name="Flowchart: Connector 21"/>
          <p:cNvSpPr>
            <a:spLocks noChangeAspect="1"/>
          </p:cNvSpPr>
          <p:nvPr/>
        </p:nvSpPr>
        <p:spPr bwMode="auto">
          <a:xfrm>
            <a:off x="5075207" y="193978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3" name="Flowchart: Connector 22"/>
          <p:cNvSpPr>
            <a:spLocks noChangeAspect="1"/>
          </p:cNvSpPr>
          <p:nvPr/>
        </p:nvSpPr>
        <p:spPr bwMode="auto">
          <a:xfrm>
            <a:off x="6235177" y="191879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4" name="Flowchart: Connector 23"/>
          <p:cNvSpPr>
            <a:spLocks noChangeAspect="1"/>
          </p:cNvSpPr>
          <p:nvPr/>
        </p:nvSpPr>
        <p:spPr bwMode="auto">
          <a:xfrm>
            <a:off x="7827711" y="3618730"/>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5" name="Flowchart: Connector 24"/>
          <p:cNvSpPr>
            <a:spLocks noChangeAspect="1"/>
          </p:cNvSpPr>
          <p:nvPr/>
        </p:nvSpPr>
        <p:spPr bwMode="auto">
          <a:xfrm>
            <a:off x="7431939" y="314864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6" name="Flowchart: Connector 25"/>
          <p:cNvSpPr>
            <a:spLocks noChangeAspect="1"/>
          </p:cNvSpPr>
          <p:nvPr/>
        </p:nvSpPr>
        <p:spPr bwMode="auto">
          <a:xfrm>
            <a:off x="8597660" y="37191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7" name="Flowchart: Connector 26"/>
          <p:cNvSpPr>
            <a:spLocks noChangeAspect="1"/>
          </p:cNvSpPr>
          <p:nvPr/>
        </p:nvSpPr>
        <p:spPr bwMode="auto">
          <a:xfrm>
            <a:off x="8203720" y="271157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8" name="Flowchart: Connector 27"/>
          <p:cNvSpPr>
            <a:spLocks noChangeAspect="1"/>
          </p:cNvSpPr>
          <p:nvPr/>
        </p:nvSpPr>
        <p:spPr bwMode="auto">
          <a:xfrm>
            <a:off x="8597660" y="229462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9" name="Flowchart: Connector 28"/>
          <p:cNvSpPr>
            <a:spLocks noChangeAspect="1"/>
          </p:cNvSpPr>
          <p:nvPr/>
        </p:nvSpPr>
        <p:spPr bwMode="auto">
          <a:xfrm>
            <a:off x="3406573" y="258935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0" name="Flowchart: Connector 29"/>
          <p:cNvSpPr>
            <a:spLocks noChangeAspect="1"/>
          </p:cNvSpPr>
          <p:nvPr/>
        </p:nvSpPr>
        <p:spPr bwMode="auto">
          <a:xfrm>
            <a:off x="3337561" y="4743941"/>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1" name="Flowchart: Connector 30"/>
          <p:cNvSpPr>
            <a:spLocks noChangeAspect="1"/>
          </p:cNvSpPr>
          <p:nvPr/>
        </p:nvSpPr>
        <p:spPr bwMode="auto">
          <a:xfrm>
            <a:off x="7114777" y="349888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2" name="Flowchart: Connector 31"/>
          <p:cNvSpPr>
            <a:spLocks noChangeAspect="1"/>
          </p:cNvSpPr>
          <p:nvPr/>
        </p:nvSpPr>
        <p:spPr bwMode="auto">
          <a:xfrm>
            <a:off x="8167199" y="325415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3" name="Flowchart: Connector 32"/>
          <p:cNvSpPr>
            <a:spLocks noChangeAspect="1"/>
          </p:cNvSpPr>
          <p:nvPr/>
        </p:nvSpPr>
        <p:spPr bwMode="auto">
          <a:xfrm>
            <a:off x="7686135" y="43287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4" name="Flowchart: Connector 33"/>
          <p:cNvSpPr>
            <a:spLocks noChangeAspect="1"/>
          </p:cNvSpPr>
          <p:nvPr/>
        </p:nvSpPr>
        <p:spPr bwMode="auto">
          <a:xfrm>
            <a:off x="4656520" y="502057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5" name="Flowchart: Connector 34"/>
          <p:cNvSpPr>
            <a:spLocks noChangeAspect="1"/>
          </p:cNvSpPr>
          <p:nvPr/>
        </p:nvSpPr>
        <p:spPr bwMode="auto">
          <a:xfrm>
            <a:off x="6429259" y="43287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6" name="Flowchart: Connector 35"/>
          <p:cNvSpPr>
            <a:spLocks noChangeAspect="1"/>
          </p:cNvSpPr>
          <p:nvPr/>
        </p:nvSpPr>
        <p:spPr bwMode="auto">
          <a:xfrm>
            <a:off x="5637432" y="2124327"/>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7" name="Flowchart: Connector 36"/>
          <p:cNvSpPr>
            <a:spLocks noChangeAspect="1"/>
          </p:cNvSpPr>
          <p:nvPr/>
        </p:nvSpPr>
        <p:spPr bwMode="auto">
          <a:xfrm>
            <a:off x="4170294" y="475573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8" name="Flowchart: Connector 37"/>
          <p:cNvSpPr>
            <a:spLocks noChangeAspect="1"/>
          </p:cNvSpPr>
          <p:nvPr/>
        </p:nvSpPr>
        <p:spPr bwMode="auto">
          <a:xfrm>
            <a:off x="4216872" y="43839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9" name="Flowchart: Connector 38"/>
          <p:cNvSpPr>
            <a:spLocks noChangeAspect="1"/>
          </p:cNvSpPr>
          <p:nvPr/>
        </p:nvSpPr>
        <p:spPr bwMode="auto">
          <a:xfrm>
            <a:off x="8777660" y="314864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0" name="Flowchart: Connector 39"/>
          <p:cNvSpPr>
            <a:spLocks noChangeAspect="1"/>
          </p:cNvSpPr>
          <p:nvPr/>
        </p:nvSpPr>
        <p:spPr bwMode="auto">
          <a:xfrm>
            <a:off x="3226573" y="322050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1" name="Flowchart: Connector 40"/>
          <p:cNvSpPr>
            <a:spLocks noChangeAspect="1"/>
          </p:cNvSpPr>
          <p:nvPr/>
        </p:nvSpPr>
        <p:spPr bwMode="auto">
          <a:xfrm>
            <a:off x="7563350" y="257497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2" name="Flowchart: Connector 41"/>
          <p:cNvSpPr>
            <a:spLocks noChangeAspect="1"/>
          </p:cNvSpPr>
          <p:nvPr/>
        </p:nvSpPr>
        <p:spPr bwMode="auto">
          <a:xfrm>
            <a:off x="7625750" y="475487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3" name="Flowchart: Connector 42"/>
          <p:cNvSpPr>
            <a:spLocks noChangeAspect="1"/>
          </p:cNvSpPr>
          <p:nvPr/>
        </p:nvSpPr>
        <p:spPr bwMode="auto">
          <a:xfrm>
            <a:off x="7114777" y="409725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4" name="Flowchart: Connector 43"/>
          <p:cNvSpPr>
            <a:spLocks noChangeAspect="1"/>
          </p:cNvSpPr>
          <p:nvPr/>
        </p:nvSpPr>
        <p:spPr bwMode="auto">
          <a:xfrm>
            <a:off x="5043577" y="38991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5" name="Flowchart: Connector 44"/>
          <p:cNvSpPr>
            <a:spLocks noChangeAspect="1"/>
          </p:cNvSpPr>
          <p:nvPr/>
        </p:nvSpPr>
        <p:spPr bwMode="auto">
          <a:xfrm>
            <a:off x="5863357" y="2335739"/>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6" name="Flowchart: Connector 45"/>
          <p:cNvSpPr>
            <a:spLocks noChangeAspect="1"/>
          </p:cNvSpPr>
          <p:nvPr/>
        </p:nvSpPr>
        <p:spPr bwMode="auto">
          <a:xfrm>
            <a:off x="9365562" y="5411979"/>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7" name="Flowchart: Connector 46"/>
          <p:cNvSpPr>
            <a:spLocks noChangeAspect="1"/>
          </p:cNvSpPr>
          <p:nvPr/>
        </p:nvSpPr>
        <p:spPr bwMode="auto">
          <a:xfrm>
            <a:off x="5819139" y="509248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8" name="Flowchart: Connector 47"/>
          <p:cNvSpPr>
            <a:spLocks noChangeAspect="1"/>
          </p:cNvSpPr>
          <p:nvPr/>
        </p:nvSpPr>
        <p:spPr bwMode="auto">
          <a:xfrm>
            <a:off x="8949894" y="406102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49" name="Flowchart: Connector 48"/>
          <p:cNvSpPr>
            <a:spLocks noChangeAspect="1"/>
          </p:cNvSpPr>
          <p:nvPr/>
        </p:nvSpPr>
        <p:spPr bwMode="auto">
          <a:xfrm>
            <a:off x="8167199" y="485060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0" name="Flowchart: Connector 49"/>
          <p:cNvSpPr>
            <a:spLocks noChangeAspect="1"/>
          </p:cNvSpPr>
          <p:nvPr/>
        </p:nvSpPr>
        <p:spPr bwMode="auto">
          <a:xfrm>
            <a:off x="3226573" y="408287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1" name="Flowchart: Connector 50"/>
          <p:cNvSpPr>
            <a:spLocks noChangeAspect="1"/>
          </p:cNvSpPr>
          <p:nvPr/>
        </p:nvSpPr>
        <p:spPr bwMode="auto">
          <a:xfrm>
            <a:off x="1976898" y="199236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2" name="Oval 51"/>
          <p:cNvSpPr>
            <a:spLocks noChangeAspect="1"/>
          </p:cNvSpPr>
          <p:nvPr/>
        </p:nvSpPr>
        <p:spPr bwMode="auto">
          <a:xfrm>
            <a:off x="1825244" y="1679273"/>
            <a:ext cx="3734758" cy="3995162"/>
          </a:xfrm>
          <a:custGeom>
            <a:avLst/>
            <a:gdLst>
              <a:gd name="connsiteX0" fmla="*/ 0 w 3173359"/>
              <a:gd name="connsiteY0" fmla="*/ 1586680 h 3173359"/>
              <a:gd name="connsiteX1" fmla="*/ 1586680 w 3173359"/>
              <a:gd name="connsiteY1" fmla="*/ 0 h 3173359"/>
              <a:gd name="connsiteX2" fmla="*/ 3173360 w 3173359"/>
              <a:gd name="connsiteY2" fmla="*/ 1586680 h 3173359"/>
              <a:gd name="connsiteX3" fmla="*/ 1586680 w 3173359"/>
              <a:gd name="connsiteY3" fmla="*/ 3173360 h 3173359"/>
              <a:gd name="connsiteX4" fmla="*/ 0 w 3173359"/>
              <a:gd name="connsiteY4" fmla="*/ 1586680 h 3173359"/>
              <a:gd name="connsiteX0" fmla="*/ 3054 w 3176414"/>
              <a:gd name="connsiteY0" fmla="*/ 1863771 h 3450451"/>
              <a:gd name="connsiteX1" fmla="*/ 1312643 w 3176414"/>
              <a:gd name="connsiteY1" fmla="*/ 0 h 3450451"/>
              <a:gd name="connsiteX2" fmla="*/ 3176414 w 3176414"/>
              <a:gd name="connsiteY2" fmla="*/ 1863771 h 3450451"/>
              <a:gd name="connsiteX3" fmla="*/ 1589734 w 3176414"/>
              <a:gd name="connsiteY3" fmla="*/ 3450451 h 3450451"/>
              <a:gd name="connsiteX4" fmla="*/ 3054 w 3176414"/>
              <a:gd name="connsiteY4" fmla="*/ 1863771 h 3450451"/>
              <a:gd name="connsiteX0" fmla="*/ 1263 w 3659532"/>
              <a:gd name="connsiteY0" fmla="*/ 988687 h 3493063"/>
              <a:gd name="connsiteX1" fmla="*/ 1795761 w 3659532"/>
              <a:gd name="connsiteY1" fmla="*/ 25462 h 3493063"/>
              <a:gd name="connsiteX2" fmla="*/ 3659532 w 3659532"/>
              <a:gd name="connsiteY2" fmla="*/ 1889233 h 3493063"/>
              <a:gd name="connsiteX3" fmla="*/ 2072852 w 3659532"/>
              <a:gd name="connsiteY3" fmla="*/ 3475913 h 3493063"/>
              <a:gd name="connsiteX4" fmla="*/ 1263 w 3659532"/>
              <a:gd name="connsiteY4" fmla="*/ 988687 h 3493063"/>
              <a:gd name="connsiteX0" fmla="*/ 9754 w 3668023"/>
              <a:gd name="connsiteY0" fmla="*/ 1423047 h 3927423"/>
              <a:gd name="connsiteX1" fmla="*/ 1402470 w 3668023"/>
              <a:gd name="connsiteY1" fmla="*/ 16476 h 3927423"/>
              <a:gd name="connsiteX2" fmla="*/ 3668023 w 3668023"/>
              <a:gd name="connsiteY2" fmla="*/ 2323593 h 3927423"/>
              <a:gd name="connsiteX3" fmla="*/ 2081343 w 3668023"/>
              <a:gd name="connsiteY3" fmla="*/ 3910273 h 3927423"/>
              <a:gd name="connsiteX4" fmla="*/ 9754 w 3668023"/>
              <a:gd name="connsiteY4" fmla="*/ 1423047 h 3927423"/>
              <a:gd name="connsiteX0" fmla="*/ 13580 w 3671849"/>
              <a:gd name="connsiteY0" fmla="*/ 1428642 h 3933018"/>
              <a:gd name="connsiteX1" fmla="*/ 1406296 w 3671849"/>
              <a:gd name="connsiteY1" fmla="*/ 22071 h 3933018"/>
              <a:gd name="connsiteX2" fmla="*/ 3671849 w 3671849"/>
              <a:gd name="connsiteY2" fmla="*/ 2329188 h 3933018"/>
              <a:gd name="connsiteX3" fmla="*/ 2085169 w 3671849"/>
              <a:gd name="connsiteY3" fmla="*/ 3915868 h 3933018"/>
              <a:gd name="connsiteX4" fmla="*/ 13580 w 3671849"/>
              <a:gd name="connsiteY4" fmla="*/ 1428642 h 3933018"/>
              <a:gd name="connsiteX0" fmla="*/ 9532 w 3695510"/>
              <a:gd name="connsiteY0" fmla="*/ 1202119 h 3950345"/>
              <a:gd name="connsiteX1" fmla="*/ 1429957 w 3695510"/>
              <a:gd name="connsiteY1" fmla="*/ 31075 h 3950345"/>
              <a:gd name="connsiteX2" fmla="*/ 3695510 w 3695510"/>
              <a:gd name="connsiteY2" fmla="*/ 2338192 h 3950345"/>
              <a:gd name="connsiteX3" fmla="*/ 2108830 w 3695510"/>
              <a:gd name="connsiteY3" fmla="*/ 3924872 h 3950345"/>
              <a:gd name="connsiteX4" fmla="*/ 9532 w 3695510"/>
              <a:gd name="connsiteY4" fmla="*/ 1202119 h 3950345"/>
              <a:gd name="connsiteX0" fmla="*/ 48780 w 3734758"/>
              <a:gd name="connsiteY0" fmla="*/ 1246936 h 3995162"/>
              <a:gd name="connsiteX1" fmla="*/ 1469205 w 3734758"/>
              <a:gd name="connsiteY1" fmla="*/ 75892 h 3995162"/>
              <a:gd name="connsiteX2" fmla="*/ 3734758 w 3734758"/>
              <a:gd name="connsiteY2" fmla="*/ 2383009 h 3995162"/>
              <a:gd name="connsiteX3" fmla="*/ 2148078 w 3734758"/>
              <a:gd name="connsiteY3" fmla="*/ 3969689 h 3995162"/>
              <a:gd name="connsiteX4" fmla="*/ 48780 w 3734758"/>
              <a:gd name="connsiteY4" fmla="*/ 1246936 h 399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758" h="3995162">
                <a:moveTo>
                  <a:pt x="48780" y="1246936"/>
                </a:moveTo>
                <a:cubicBezTo>
                  <a:pt x="-244475" y="-25485"/>
                  <a:pt x="854875" y="-113453"/>
                  <a:pt x="1469205" y="75892"/>
                </a:cubicBezTo>
                <a:cubicBezTo>
                  <a:pt x="2083535" y="265237"/>
                  <a:pt x="3734758" y="1506710"/>
                  <a:pt x="3734758" y="2383009"/>
                </a:cubicBezTo>
                <a:cubicBezTo>
                  <a:pt x="3734758" y="3259308"/>
                  <a:pt x="2762408" y="4159034"/>
                  <a:pt x="2148078" y="3969689"/>
                </a:cubicBezTo>
                <a:cubicBezTo>
                  <a:pt x="1533748" y="3780344"/>
                  <a:pt x="342035" y="2519357"/>
                  <a:pt x="48780" y="1246936"/>
                </a:cubicBezTo>
                <a:close/>
              </a:path>
            </a:pathLst>
          </a:custGeom>
          <a:noFill/>
          <a:ln w="38100">
            <a:solidFill>
              <a:schemeClr val="accent3"/>
            </a:solidFill>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3" name="Oval 52"/>
          <p:cNvSpPr>
            <a:spLocks noChangeAspect="1"/>
          </p:cNvSpPr>
          <p:nvPr/>
        </p:nvSpPr>
        <p:spPr bwMode="auto">
          <a:xfrm>
            <a:off x="5518997" y="1943745"/>
            <a:ext cx="4357003" cy="4062864"/>
          </a:xfrm>
          <a:custGeom>
            <a:avLst/>
            <a:gdLst>
              <a:gd name="connsiteX0" fmla="*/ 0 w 3370498"/>
              <a:gd name="connsiteY0" fmla="*/ 1685249 h 3370498"/>
              <a:gd name="connsiteX1" fmla="*/ 1685249 w 3370498"/>
              <a:gd name="connsiteY1" fmla="*/ 0 h 3370498"/>
              <a:gd name="connsiteX2" fmla="*/ 3370498 w 3370498"/>
              <a:gd name="connsiteY2" fmla="*/ 1685249 h 3370498"/>
              <a:gd name="connsiteX3" fmla="*/ 1685249 w 3370498"/>
              <a:gd name="connsiteY3" fmla="*/ 3370498 h 3370498"/>
              <a:gd name="connsiteX4" fmla="*/ 0 w 3370498"/>
              <a:gd name="connsiteY4" fmla="*/ 1685249 h 3370498"/>
              <a:gd name="connsiteX0" fmla="*/ 49 w 3370547"/>
              <a:gd name="connsiteY0" fmla="*/ 1685249 h 3896971"/>
              <a:gd name="connsiteX1" fmla="*/ 1685298 w 3370547"/>
              <a:gd name="connsiteY1" fmla="*/ 0 h 3896971"/>
              <a:gd name="connsiteX2" fmla="*/ 3370547 w 3370547"/>
              <a:gd name="connsiteY2" fmla="*/ 1685249 h 3896971"/>
              <a:gd name="connsiteX3" fmla="*/ 1643735 w 3370547"/>
              <a:gd name="connsiteY3" fmla="*/ 3896971 h 3896971"/>
              <a:gd name="connsiteX4" fmla="*/ 49 w 3370547"/>
              <a:gd name="connsiteY4" fmla="*/ 1685249 h 3896971"/>
              <a:gd name="connsiteX0" fmla="*/ 35 w 3730752"/>
              <a:gd name="connsiteY0" fmla="*/ 1685298 h 3897042"/>
              <a:gd name="connsiteX1" fmla="*/ 1685284 w 3730752"/>
              <a:gd name="connsiteY1" fmla="*/ 49 h 3897042"/>
              <a:gd name="connsiteX2" fmla="*/ 3730752 w 3730752"/>
              <a:gd name="connsiteY2" fmla="*/ 1643734 h 3897042"/>
              <a:gd name="connsiteX3" fmla="*/ 1643721 w 3730752"/>
              <a:gd name="connsiteY3" fmla="*/ 3897020 h 3897042"/>
              <a:gd name="connsiteX4" fmla="*/ 35 w 3730752"/>
              <a:gd name="connsiteY4" fmla="*/ 1685298 h 3897042"/>
              <a:gd name="connsiteX0" fmla="*/ 35 w 3796869"/>
              <a:gd name="connsiteY0" fmla="*/ 1685298 h 3911903"/>
              <a:gd name="connsiteX1" fmla="*/ 1685284 w 3796869"/>
              <a:gd name="connsiteY1" fmla="*/ 49 h 3911903"/>
              <a:gd name="connsiteX2" fmla="*/ 3730752 w 3796869"/>
              <a:gd name="connsiteY2" fmla="*/ 1643734 h 3911903"/>
              <a:gd name="connsiteX3" fmla="*/ 1643721 w 3796869"/>
              <a:gd name="connsiteY3" fmla="*/ 3897020 h 3911903"/>
              <a:gd name="connsiteX4" fmla="*/ 35 w 3796869"/>
              <a:gd name="connsiteY4" fmla="*/ 1685298 h 3911903"/>
              <a:gd name="connsiteX0" fmla="*/ 3766 w 3800600"/>
              <a:gd name="connsiteY0" fmla="*/ 1685298 h 3911903"/>
              <a:gd name="connsiteX1" fmla="*/ 1689015 w 3800600"/>
              <a:gd name="connsiteY1" fmla="*/ 49 h 3911903"/>
              <a:gd name="connsiteX2" fmla="*/ 3734483 w 3800600"/>
              <a:gd name="connsiteY2" fmla="*/ 1643734 h 3911903"/>
              <a:gd name="connsiteX3" fmla="*/ 1647452 w 3800600"/>
              <a:gd name="connsiteY3" fmla="*/ 3897020 h 3911903"/>
              <a:gd name="connsiteX4" fmla="*/ 3766 w 3800600"/>
              <a:gd name="connsiteY4" fmla="*/ 1685298 h 3911903"/>
              <a:gd name="connsiteX0" fmla="*/ 19438 w 3816272"/>
              <a:gd name="connsiteY0" fmla="*/ 1685298 h 3911903"/>
              <a:gd name="connsiteX1" fmla="*/ 1704687 w 3816272"/>
              <a:gd name="connsiteY1" fmla="*/ 49 h 3911903"/>
              <a:gd name="connsiteX2" fmla="*/ 3750155 w 3816272"/>
              <a:gd name="connsiteY2" fmla="*/ 1643734 h 3911903"/>
              <a:gd name="connsiteX3" fmla="*/ 1663124 w 3816272"/>
              <a:gd name="connsiteY3" fmla="*/ 3897020 h 3911903"/>
              <a:gd name="connsiteX4" fmla="*/ 19438 w 3816272"/>
              <a:gd name="connsiteY4" fmla="*/ 1685298 h 3911903"/>
              <a:gd name="connsiteX0" fmla="*/ 18010 w 3811851"/>
              <a:gd name="connsiteY0" fmla="*/ 1685298 h 3923060"/>
              <a:gd name="connsiteX1" fmla="*/ 1703259 w 3811851"/>
              <a:gd name="connsiteY1" fmla="*/ 49 h 3923060"/>
              <a:gd name="connsiteX2" fmla="*/ 3748727 w 3811851"/>
              <a:gd name="connsiteY2" fmla="*/ 1643734 h 3923060"/>
              <a:gd name="connsiteX3" fmla="*/ 1661696 w 3811851"/>
              <a:gd name="connsiteY3" fmla="*/ 3897020 h 3923060"/>
              <a:gd name="connsiteX4" fmla="*/ 18010 w 3811851"/>
              <a:gd name="connsiteY4" fmla="*/ 1685298 h 3923060"/>
              <a:gd name="connsiteX0" fmla="*/ 0 w 3794973"/>
              <a:gd name="connsiteY0" fmla="*/ 1685298 h 3947333"/>
              <a:gd name="connsiteX1" fmla="*/ 1685249 w 3794973"/>
              <a:gd name="connsiteY1" fmla="*/ 49 h 3947333"/>
              <a:gd name="connsiteX2" fmla="*/ 3730717 w 3794973"/>
              <a:gd name="connsiteY2" fmla="*/ 1643734 h 3947333"/>
              <a:gd name="connsiteX3" fmla="*/ 1685250 w 3794973"/>
              <a:gd name="connsiteY3" fmla="*/ 3924730 h 3947333"/>
              <a:gd name="connsiteX4" fmla="*/ 0 w 3794973"/>
              <a:gd name="connsiteY4" fmla="*/ 1685298 h 3947333"/>
              <a:gd name="connsiteX0" fmla="*/ 0 w 4341134"/>
              <a:gd name="connsiteY0" fmla="*/ 2934636 h 3998842"/>
              <a:gd name="connsiteX1" fmla="*/ 2225576 w 4341134"/>
              <a:gd name="connsiteY1" fmla="*/ 30187 h 3998842"/>
              <a:gd name="connsiteX2" fmla="*/ 4271044 w 4341134"/>
              <a:gd name="connsiteY2" fmla="*/ 1673872 h 3998842"/>
              <a:gd name="connsiteX3" fmla="*/ 2225577 w 4341134"/>
              <a:gd name="connsiteY3" fmla="*/ 3954868 h 3998842"/>
              <a:gd name="connsiteX4" fmla="*/ 0 w 4341134"/>
              <a:gd name="connsiteY4" fmla="*/ 2934636 h 3998842"/>
              <a:gd name="connsiteX0" fmla="*/ 0 w 4341134"/>
              <a:gd name="connsiteY0" fmla="*/ 2960174 h 4024380"/>
              <a:gd name="connsiteX1" fmla="*/ 2225576 w 4341134"/>
              <a:gd name="connsiteY1" fmla="*/ 55725 h 4024380"/>
              <a:gd name="connsiteX2" fmla="*/ 4271044 w 4341134"/>
              <a:gd name="connsiteY2" fmla="*/ 1699410 h 4024380"/>
              <a:gd name="connsiteX3" fmla="*/ 2225577 w 4341134"/>
              <a:gd name="connsiteY3" fmla="*/ 3980406 h 4024380"/>
              <a:gd name="connsiteX4" fmla="*/ 0 w 4341134"/>
              <a:gd name="connsiteY4" fmla="*/ 2960174 h 4024380"/>
              <a:gd name="connsiteX0" fmla="*/ 0 w 4206623"/>
              <a:gd name="connsiteY0" fmla="*/ 2927218 h 3985002"/>
              <a:gd name="connsiteX1" fmla="*/ 2225576 w 4206623"/>
              <a:gd name="connsiteY1" fmla="*/ 22769 h 3985002"/>
              <a:gd name="connsiteX2" fmla="*/ 4132499 w 4206623"/>
              <a:gd name="connsiteY2" fmla="*/ 1791145 h 3985002"/>
              <a:gd name="connsiteX3" fmla="*/ 2225577 w 4206623"/>
              <a:gd name="connsiteY3" fmla="*/ 3947450 h 3985002"/>
              <a:gd name="connsiteX4" fmla="*/ 0 w 4206623"/>
              <a:gd name="connsiteY4" fmla="*/ 2927218 h 3985002"/>
              <a:gd name="connsiteX0" fmla="*/ 0 w 4206623"/>
              <a:gd name="connsiteY0" fmla="*/ 2926016 h 3983800"/>
              <a:gd name="connsiteX1" fmla="*/ 2225576 w 4206623"/>
              <a:gd name="connsiteY1" fmla="*/ 21567 h 3983800"/>
              <a:gd name="connsiteX2" fmla="*/ 4132499 w 4206623"/>
              <a:gd name="connsiteY2" fmla="*/ 1789943 h 3983800"/>
              <a:gd name="connsiteX3" fmla="*/ 2225577 w 4206623"/>
              <a:gd name="connsiteY3" fmla="*/ 3946248 h 3983800"/>
              <a:gd name="connsiteX4" fmla="*/ 0 w 4206623"/>
              <a:gd name="connsiteY4" fmla="*/ 2926016 h 3983800"/>
              <a:gd name="connsiteX0" fmla="*/ 42 w 4204688"/>
              <a:gd name="connsiteY0" fmla="*/ 2926016 h 3983800"/>
              <a:gd name="connsiteX1" fmla="*/ 2225618 w 4204688"/>
              <a:gd name="connsiteY1" fmla="*/ 21567 h 3983800"/>
              <a:gd name="connsiteX2" fmla="*/ 4132541 w 4204688"/>
              <a:gd name="connsiteY2" fmla="*/ 1789943 h 3983800"/>
              <a:gd name="connsiteX3" fmla="*/ 2170201 w 4204688"/>
              <a:gd name="connsiteY3" fmla="*/ 3946248 h 3983800"/>
              <a:gd name="connsiteX4" fmla="*/ 42 w 4204688"/>
              <a:gd name="connsiteY4" fmla="*/ 2926016 h 3983800"/>
              <a:gd name="connsiteX0" fmla="*/ 42 w 4202885"/>
              <a:gd name="connsiteY0" fmla="*/ 2926016 h 3962340"/>
              <a:gd name="connsiteX1" fmla="*/ 2225618 w 4202885"/>
              <a:gd name="connsiteY1" fmla="*/ 21567 h 3962340"/>
              <a:gd name="connsiteX2" fmla="*/ 4132541 w 4202885"/>
              <a:gd name="connsiteY2" fmla="*/ 1789943 h 3962340"/>
              <a:gd name="connsiteX3" fmla="*/ 2170201 w 4202885"/>
              <a:gd name="connsiteY3" fmla="*/ 3946248 h 3962340"/>
              <a:gd name="connsiteX4" fmla="*/ 42 w 4202885"/>
              <a:gd name="connsiteY4" fmla="*/ 2926016 h 3962340"/>
              <a:gd name="connsiteX0" fmla="*/ 163 w 4203006"/>
              <a:gd name="connsiteY0" fmla="*/ 3021468 h 4057792"/>
              <a:gd name="connsiteX1" fmla="*/ 2281158 w 4203006"/>
              <a:gd name="connsiteY1" fmla="*/ 20037 h 4057792"/>
              <a:gd name="connsiteX2" fmla="*/ 4132662 w 4203006"/>
              <a:gd name="connsiteY2" fmla="*/ 1885395 h 4057792"/>
              <a:gd name="connsiteX3" fmla="*/ 2170322 w 4203006"/>
              <a:gd name="connsiteY3" fmla="*/ 4041700 h 4057792"/>
              <a:gd name="connsiteX4" fmla="*/ 163 w 4203006"/>
              <a:gd name="connsiteY4" fmla="*/ 3021468 h 4057792"/>
              <a:gd name="connsiteX0" fmla="*/ 159 w 4316263"/>
              <a:gd name="connsiteY0" fmla="*/ 3007188 h 4078202"/>
              <a:gd name="connsiteX1" fmla="*/ 2391991 w 4316263"/>
              <a:gd name="connsiteY1" fmla="*/ 19611 h 4078202"/>
              <a:gd name="connsiteX2" fmla="*/ 4243495 w 4316263"/>
              <a:gd name="connsiteY2" fmla="*/ 1884969 h 4078202"/>
              <a:gd name="connsiteX3" fmla="*/ 2281155 w 4316263"/>
              <a:gd name="connsiteY3" fmla="*/ 4041274 h 4078202"/>
              <a:gd name="connsiteX4" fmla="*/ 159 w 4316263"/>
              <a:gd name="connsiteY4" fmla="*/ 3007188 h 4078202"/>
              <a:gd name="connsiteX0" fmla="*/ 38505 w 4354609"/>
              <a:gd name="connsiteY0" fmla="*/ 3007188 h 4081718"/>
              <a:gd name="connsiteX1" fmla="*/ 2430337 w 4354609"/>
              <a:gd name="connsiteY1" fmla="*/ 19611 h 4081718"/>
              <a:gd name="connsiteX2" fmla="*/ 4281841 w 4354609"/>
              <a:gd name="connsiteY2" fmla="*/ 1884969 h 4081718"/>
              <a:gd name="connsiteX3" fmla="*/ 2319501 w 4354609"/>
              <a:gd name="connsiteY3" fmla="*/ 4041274 h 4081718"/>
              <a:gd name="connsiteX4" fmla="*/ 38505 w 4354609"/>
              <a:gd name="connsiteY4" fmla="*/ 3007188 h 4081718"/>
              <a:gd name="connsiteX0" fmla="*/ 38732 w 4354836"/>
              <a:gd name="connsiteY0" fmla="*/ 2990109 h 4064639"/>
              <a:gd name="connsiteX1" fmla="*/ 2430564 w 4354836"/>
              <a:gd name="connsiteY1" fmla="*/ 2532 h 4064639"/>
              <a:gd name="connsiteX2" fmla="*/ 4282068 w 4354836"/>
              <a:gd name="connsiteY2" fmla="*/ 1867890 h 4064639"/>
              <a:gd name="connsiteX3" fmla="*/ 2319728 w 4354836"/>
              <a:gd name="connsiteY3" fmla="*/ 4024195 h 4064639"/>
              <a:gd name="connsiteX4" fmla="*/ 38732 w 4354836"/>
              <a:gd name="connsiteY4" fmla="*/ 2990109 h 4064639"/>
              <a:gd name="connsiteX0" fmla="*/ 40899 w 4357003"/>
              <a:gd name="connsiteY0" fmla="*/ 2988334 h 4062864"/>
              <a:gd name="connsiteX1" fmla="*/ 2432731 w 4357003"/>
              <a:gd name="connsiteY1" fmla="*/ 757 h 4062864"/>
              <a:gd name="connsiteX2" fmla="*/ 4284235 w 4357003"/>
              <a:gd name="connsiteY2" fmla="*/ 1866115 h 4062864"/>
              <a:gd name="connsiteX3" fmla="*/ 2321895 w 4357003"/>
              <a:gd name="connsiteY3" fmla="*/ 4022420 h 4062864"/>
              <a:gd name="connsiteX4" fmla="*/ 40899 w 4357003"/>
              <a:gd name="connsiteY4" fmla="*/ 2988334 h 40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003" h="4062864">
                <a:moveTo>
                  <a:pt x="40899" y="2988334"/>
                </a:moveTo>
                <a:cubicBezTo>
                  <a:pt x="-300846" y="2248784"/>
                  <a:pt x="1586963" y="-47733"/>
                  <a:pt x="2432731" y="757"/>
                </a:cubicBezTo>
                <a:cubicBezTo>
                  <a:pt x="3278499" y="49247"/>
                  <a:pt x="4034853" y="1004651"/>
                  <a:pt x="4284235" y="1866115"/>
                </a:cubicBezTo>
                <a:cubicBezTo>
                  <a:pt x="4727580" y="4487107"/>
                  <a:pt x="3029118" y="3835383"/>
                  <a:pt x="2321895" y="4022420"/>
                </a:cubicBezTo>
                <a:cubicBezTo>
                  <a:pt x="1614672" y="4209457"/>
                  <a:pt x="382644" y="3727884"/>
                  <a:pt x="40899" y="2988334"/>
                </a:cubicBezTo>
                <a:close/>
              </a:path>
            </a:pathLst>
          </a:custGeom>
          <a:noFill/>
          <a:ln w="38100">
            <a:solidFill>
              <a:schemeClr val="accent3"/>
            </a:solidFill>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4" name="Oval 53"/>
          <p:cNvSpPr>
            <a:spLocks noChangeAspect="1"/>
          </p:cNvSpPr>
          <p:nvPr/>
        </p:nvSpPr>
        <p:spPr bwMode="auto">
          <a:xfrm>
            <a:off x="4916226" y="1403121"/>
            <a:ext cx="1658415" cy="1658415"/>
          </a:xfrm>
          <a:prstGeom prst="ellipse">
            <a:avLst/>
          </a:prstGeom>
          <a:noFill/>
          <a:ln w="38100">
            <a:solidFill>
              <a:schemeClr val="accent3"/>
            </a:solidFill>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5" name="Flowchart: Connector 54"/>
          <p:cNvSpPr>
            <a:spLocks noChangeAspect="1"/>
          </p:cNvSpPr>
          <p:nvPr/>
        </p:nvSpPr>
        <p:spPr bwMode="auto">
          <a:xfrm>
            <a:off x="4119434" y="4161825"/>
            <a:ext cx="216000" cy="216000"/>
          </a:xfrm>
          <a:prstGeom prst="flowChartConnector">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6" name="Flowchart: Connector 55"/>
          <p:cNvSpPr>
            <a:spLocks noChangeAspect="1"/>
          </p:cNvSpPr>
          <p:nvPr/>
        </p:nvSpPr>
        <p:spPr bwMode="auto">
          <a:xfrm>
            <a:off x="7466261" y="3618730"/>
            <a:ext cx="216000" cy="216000"/>
          </a:xfrm>
          <a:prstGeom prst="flowChartConnector">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7" name="Flowchart: Connector 56"/>
          <p:cNvSpPr>
            <a:spLocks noChangeAspect="1"/>
          </p:cNvSpPr>
          <p:nvPr/>
        </p:nvSpPr>
        <p:spPr bwMode="auto">
          <a:xfrm>
            <a:off x="5863357" y="2049530"/>
            <a:ext cx="216000" cy="216000"/>
          </a:xfrm>
          <a:prstGeom prst="flowChartConnector">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Tree>
    <p:extLst>
      <p:ext uri="{BB962C8B-B14F-4D97-AF65-F5344CB8AC3E}">
        <p14:creationId xmlns:p14="http://schemas.microsoft.com/office/powerpoint/2010/main" val="18616685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1000" fill="hold"/>
                                        <p:tgtEl>
                                          <p:spTgt spid="36"/>
                                        </p:tgtEl>
                                        <p:attrNameLst>
                                          <p:attrName>fillcolor</p:attrName>
                                        </p:attrNameLst>
                                      </p:cBhvr>
                                      <p:to>
                                        <a:srgbClr val="3497AE"/>
                                      </p:to>
                                    </p:animClr>
                                    <p:set>
                                      <p:cBhvr>
                                        <p:cTn id="18" dur="1000" fill="hold"/>
                                        <p:tgtEl>
                                          <p:spTgt spid="36"/>
                                        </p:tgtEl>
                                        <p:attrNameLst>
                                          <p:attrName>fill.type</p:attrName>
                                        </p:attrNameLst>
                                      </p:cBhvr>
                                      <p:to>
                                        <p:strVal val="solid"/>
                                      </p:to>
                                    </p:set>
                                    <p:set>
                                      <p:cBhvr>
                                        <p:cTn id="19" dur="1000" fill="hold"/>
                                        <p:tgtEl>
                                          <p:spTgt spid="36"/>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1000" fill="hold"/>
                                        <p:tgtEl>
                                          <p:spTgt spid="24"/>
                                        </p:tgtEl>
                                        <p:attrNameLst>
                                          <p:attrName>fillcolor</p:attrName>
                                        </p:attrNameLst>
                                      </p:cBhvr>
                                      <p:to>
                                        <a:srgbClr val="3497AE"/>
                                      </p:to>
                                    </p:animClr>
                                    <p:set>
                                      <p:cBhvr>
                                        <p:cTn id="22" dur="1000" fill="hold"/>
                                        <p:tgtEl>
                                          <p:spTgt spid="24"/>
                                        </p:tgtEl>
                                        <p:attrNameLst>
                                          <p:attrName>fill.type</p:attrName>
                                        </p:attrNameLst>
                                      </p:cBhvr>
                                      <p:to>
                                        <p:strVal val="solid"/>
                                      </p:to>
                                    </p:set>
                                    <p:set>
                                      <p:cBhvr>
                                        <p:cTn id="23" dur="1000" fill="hold"/>
                                        <p:tgtEl>
                                          <p:spTgt spid="24"/>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1000" fill="hold"/>
                                        <p:tgtEl>
                                          <p:spTgt spid="18"/>
                                        </p:tgtEl>
                                        <p:attrNameLst>
                                          <p:attrName>fillcolor</p:attrName>
                                        </p:attrNameLst>
                                      </p:cBhvr>
                                      <p:to>
                                        <a:srgbClr val="3497AE"/>
                                      </p:to>
                                    </p:animClr>
                                    <p:set>
                                      <p:cBhvr>
                                        <p:cTn id="26" dur="1000" fill="hold"/>
                                        <p:tgtEl>
                                          <p:spTgt spid="18"/>
                                        </p:tgtEl>
                                        <p:attrNameLst>
                                          <p:attrName>fill.type</p:attrName>
                                        </p:attrNameLst>
                                      </p:cBhvr>
                                      <p:to>
                                        <p:strVal val="solid"/>
                                      </p:to>
                                    </p:set>
                                    <p:set>
                                      <p:cBhvr>
                                        <p:cTn id="27" dur="1000" fill="hold"/>
                                        <p:tgtEl>
                                          <p:spTgt spid="18"/>
                                        </p:tgtEl>
                                        <p:attrNameLst>
                                          <p:attrName>fill.on</p:attrName>
                                        </p:attrNameLst>
                                      </p:cBhvr>
                                      <p:to>
                                        <p:strVal val="true"/>
                                      </p:to>
                                    </p:set>
                                  </p:childTnLst>
                                </p:cTn>
                              </p:par>
                              <p:par>
                                <p:cTn id="28" presetID="10" presetClass="exit" presetSubtype="0" fill="hold" grpId="0" nodeType="withEffect">
                                  <p:stCondLst>
                                    <p:cond delay="0"/>
                                  </p:stCondLst>
                                  <p:childTnLst>
                                    <p:animEffect transition="out" filter="fade">
                                      <p:cBhvr>
                                        <p:cTn id="29" dur="500"/>
                                        <p:tgtEl>
                                          <p:spTgt spid="53"/>
                                        </p:tgtEl>
                                      </p:cBhvr>
                                    </p:animEffect>
                                    <p:set>
                                      <p:cBhvr>
                                        <p:cTn id="30" dur="1" fill="hold">
                                          <p:stCondLst>
                                            <p:cond delay="499"/>
                                          </p:stCondLst>
                                        </p:cTn>
                                        <p:tgtEl>
                                          <p:spTgt spid="53"/>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52"/>
                                        </p:tgtEl>
                                      </p:cBhvr>
                                    </p:animEffect>
                                    <p:set>
                                      <p:cBhvr>
                                        <p:cTn id="33" dur="1" fill="hold">
                                          <p:stCondLst>
                                            <p:cond delay="499"/>
                                          </p:stCondLst>
                                        </p:cTn>
                                        <p:tgtEl>
                                          <p:spTgt spid="52"/>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4"/>
                                        </p:tgtEl>
                                      </p:cBhvr>
                                    </p:animEffect>
                                    <p:set>
                                      <p:cBhvr>
                                        <p:cTn id="36"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1291" y="170794"/>
            <a:ext cx="10018713" cy="1321676"/>
          </a:xfrm>
        </p:spPr>
        <p:txBody>
          <a:bodyPr/>
          <a:lstStyle/>
          <a:p>
            <a:r>
              <a:rPr lang="en-US" b="1" dirty="0"/>
              <a:t>k-Means: Step-By-Step Example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319160"/>
              </p:ext>
            </p:extLst>
          </p:nvPr>
        </p:nvGraphicFramePr>
        <p:xfrm>
          <a:off x="2041361" y="3198512"/>
          <a:ext cx="4842915" cy="2926080"/>
        </p:xfrm>
        <a:graphic>
          <a:graphicData uri="http://schemas.openxmlformats.org/drawingml/2006/table">
            <a:tbl>
              <a:tblPr firstRow="1" bandRow="1">
                <a:tableStyleId>{5940675A-B579-460E-94D1-54222C63F5DA}</a:tableStyleId>
              </a:tblPr>
              <a:tblGrid>
                <a:gridCol w="1614305">
                  <a:extLst>
                    <a:ext uri="{9D8B030D-6E8A-4147-A177-3AD203B41FA5}">
                      <a16:colId xmlns:a16="http://schemas.microsoft.com/office/drawing/2014/main" val="986101373"/>
                    </a:ext>
                  </a:extLst>
                </a:gridCol>
                <a:gridCol w="1614305">
                  <a:extLst>
                    <a:ext uri="{9D8B030D-6E8A-4147-A177-3AD203B41FA5}">
                      <a16:colId xmlns:a16="http://schemas.microsoft.com/office/drawing/2014/main" val="2044369997"/>
                    </a:ext>
                  </a:extLst>
                </a:gridCol>
                <a:gridCol w="1614305">
                  <a:extLst>
                    <a:ext uri="{9D8B030D-6E8A-4147-A177-3AD203B41FA5}">
                      <a16:colId xmlns:a16="http://schemas.microsoft.com/office/drawing/2014/main" val="2976706566"/>
                    </a:ext>
                  </a:extLst>
                </a:gridCol>
              </a:tblGrid>
              <a:tr h="263088">
                <a:tc>
                  <a:txBody>
                    <a:bodyPr/>
                    <a:lstStyle/>
                    <a:p>
                      <a:pPr algn="ctr"/>
                      <a:r>
                        <a:rPr lang="en-US" dirty="0">
                          <a:effectLst/>
                          <a:latin typeface="Arial" panose="020B0604020202020204" pitchFamily="34" charset="0"/>
                        </a:rPr>
                        <a:t>Subject</a:t>
                      </a:r>
                      <a:endParaRPr lang="en-US" dirty="0">
                        <a:effectLst/>
                      </a:endParaRPr>
                    </a:p>
                  </a:txBody>
                  <a:tcPr anchor="ctr"/>
                </a:tc>
                <a:tc>
                  <a:txBody>
                    <a:bodyPr/>
                    <a:lstStyle/>
                    <a:p>
                      <a:pPr algn="ctr"/>
                      <a:r>
                        <a:rPr lang="en-US" dirty="0">
                          <a:effectLst/>
                          <a:latin typeface="Arial" panose="020B0604020202020204" pitchFamily="34" charset="0"/>
                        </a:rPr>
                        <a:t>x</a:t>
                      </a:r>
                      <a:endParaRPr lang="en-US" dirty="0">
                        <a:effectLst/>
                      </a:endParaRPr>
                    </a:p>
                  </a:txBody>
                  <a:tcPr anchor="ctr"/>
                </a:tc>
                <a:tc>
                  <a:txBody>
                    <a:bodyPr/>
                    <a:lstStyle/>
                    <a:p>
                      <a:pPr algn="ctr"/>
                      <a:r>
                        <a:rPr lang="en-US" dirty="0">
                          <a:effectLst/>
                          <a:latin typeface="Arial" panose="020B0604020202020204" pitchFamily="34" charset="0"/>
                        </a:rPr>
                        <a:t>y</a:t>
                      </a:r>
                      <a:endParaRPr lang="en-US" dirty="0">
                        <a:effectLst/>
                      </a:endParaRPr>
                    </a:p>
                  </a:txBody>
                  <a:tcPr anchor="ctr"/>
                </a:tc>
                <a:extLst>
                  <a:ext uri="{0D108BD9-81ED-4DB2-BD59-A6C34878D82A}">
                    <a16:rowId xmlns:a16="http://schemas.microsoft.com/office/drawing/2014/main" val="2491812864"/>
                  </a:ext>
                </a:extLst>
              </a:tr>
              <a:tr h="263088">
                <a:tc>
                  <a:txBody>
                    <a:bodyPr/>
                    <a:lstStyle/>
                    <a:p>
                      <a:pPr algn="ctr"/>
                      <a:r>
                        <a:rPr lang="en-US" dirty="0">
                          <a:effectLst/>
                          <a:latin typeface="Arial" panose="020B0604020202020204" pitchFamily="34" charset="0"/>
                        </a:rPr>
                        <a:t>1</a:t>
                      </a:r>
                      <a:endParaRPr lang="en-US" dirty="0">
                        <a:effectLst/>
                      </a:endParaRPr>
                    </a:p>
                  </a:txBody>
                  <a:tcPr anchor="ctr"/>
                </a:tc>
                <a:tc>
                  <a:txBody>
                    <a:bodyPr/>
                    <a:lstStyle/>
                    <a:p>
                      <a:pPr algn="ctr"/>
                      <a:r>
                        <a:rPr lang="en-US">
                          <a:effectLst/>
                          <a:latin typeface="Arial" panose="020B0604020202020204" pitchFamily="34" charset="0"/>
                        </a:rPr>
                        <a:t>1.0</a:t>
                      </a:r>
                      <a:endParaRPr lang="en-US">
                        <a:effectLst/>
                      </a:endParaRPr>
                    </a:p>
                  </a:txBody>
                  <a:tcPr anchor="ctr"/>
                </a:tc>
                <a:tc>
                  <a:txBody>
                    <a:bodyPr/>
                    <a:lstStyle/>
                    <a:p>
                      <a:pPr algn="ctr"/>
                      <a:r>
                        <a:rPr lang="en-US">
                          <a:effectLst/>
                          <a:latin typeface="Arial" panose="020B0604020202020204" pitchFamily="34" charset="0"/>
                        </a:rPr>
                        <a:t>1.0</a:t>
                      </a:r>
                      <a:endParaRPr lang="en-US">
                        <a:effectLst/>
                      </a:endParaRPr>
                    </a:p>
                  </a:txBody>
                  <a:tcPr anchor="ctr"/>
                </a:tc>
                <a:extLst>
                  <a:ext uri="{0D108BD9-81ED-4DB2-BD59-A6C34878D82A}">
                    <a16:rowId xmlns:a16="http://schemas.microsoft.com/office/drawing/2014/main" val="2224926615"/>
                  </a:ext>
                </a:extLst>
              </a:tr>
              <a:tr h="263088">
                <a:tc>
                  <a:txBody>
                    <a:bodyPr/>
                    <a:lstStyle/>
                    <a:p>
                      <a:pPr algn="ctr"/>
                      <a:r>
                        <a:rPr lang="en-US">
                          <a:effectLst/>
                          <a:latin typeface="Arial" panose="020B0604020202020204" pitchFamily="34" charset="0"/>
                        </a:rPr>
                        <a:t>2</a:t>
                      </a:r>
                      <a:endParaRPr lang="en-US">
                        <a:effectLst/>
                      </a:endParaRPr>
                    </a:p>
                  </a:txBody>
                  <a:tcPr anchor="ctr"/>
                </a:tc>
                <a:tc>
                  <a:txBody>
                    <a:bodyPr/>
                    <a:lstStyle/>
                    <a:p>
                      <a:pPr algn="ctr"/>
                      <a:r>
                        <a:rPr lang="en-US" dirty="0">
                          <a:effectLst/>
                          <a:latin typeface="Arial" panose="020B0604020202020204" pitchFamily="34" charset="0"/>
                        </a:rPr>
                        <a:t>1.5</a:t>
                      </a:r>
                      <a:endParaRPr lang="en-US" dirty="0">
                        <a:effectLst/>
                      </a:endParaRPr>
                    </a:p>
                  </a:txBody>
                  <a:tcPr anchor="ctr"/>
                </a:tc>
                <a:tc>
                  <a:txBody>
                    <a:bodyPr/>
                    <a:lstStyle/>
                    <a:p>
                      <a:pPr algn="ctr"/>
                      <a:r>
                        <a:rPr lang="en-US">
                          <a:effectLst/>
                          <a:latin typeface="Arial" panose="020B0604020202020204" pitchFamily="34" charset="0"/>
                        </a:rPr>
                        <a:t>2.0</a:t>
                      </a:r>
                      <a:endParaRPr lang="en-US">
                        <a:effectLst/>
                      </a:endParaRPr>
                    </a:p>
                  </a:txBody>
                  <a:tcPr anchor="ctr"/>
                </a:tc>
                <a:extLst>
                  <a:ext uri="{0D108BD9-81ED-4DB2-BD59-A6C34878D82A}">
                    <a16:rowId xmlns:a16="http://schemas.microsoft.com/office/drawing/2014/main" val="3268530509"/>
                  </a:ext>
                </a:extLst>
              </a:tr>
              <a:tr h="263088">
                <a:tc>
                  <a:txBody>
                    <a:bodyPr/>
                    <a:lstStyle/>
                    <a:p>
                      <a:pPr algn="ctr"/>
                      <a:r>
                        <a:rPr lang="en-US">
                          <a:effectLst/>
                          <a:latin typeface="Arial" panose="020B0604020202020204" pitchFamily="34" charset="0"/>
                        </a:rPr>
                        <a:t>3</a:t>
                      </a:r>
                      <a:endParaRPr lang="en-US">
                        <a:effectLst/>
                      </a:endParaRPr>
                    </a:p>
                  </a:txBody>
                  <a:tcPr anchor="ctr"/>
                </a:tc>
                <a:tc>
                  <a:txBody>
                    <a:bodyPr/>
                    <a:lstStyle/>
                    <a:p>
                      <a:pPr algn="ctr"/>
                      <a:r>
                        <a:rPr lang="en-US" dirty="0">
                          <a:effectLst/>
                          <a:latin typeface="Arial" panose="020B0604020202020204" pitchFamily="34" charset="0"/>
                        </a:rPr>
                        <a:t>3.0</a:t>
                      </a:r>
                      <a:endParaRPr lang="en-US" dirty="0">
                        <a:effectLst/>
                      </a:endParaRPr>
                    </a:p>
                  </a:txBody>
                  <a:tcPr anchor="ctr"/>
                </a:tc>
                <a:tc>
                  <a:txBody>
                    <a:bodyPr/>
                    <a:lstStyle/>
                    <a:p>
                      <a:pPr algn="ctr"/>
                      <a:r>
                        <a:rPr lang="en-US" dirty="0">
                          <a:effectLst/>
                          <a:latin typeface="Arial" panose="020B0604020202020204" pitchFamily="34" charset="0"/>
                        </a:rPr>
                        <a:t>2.0</a:t>
                      </a:r>
                      <a:endParaRPr lang="en-US" dirty="0">
                        <a:effectLst/>
                      </a:endParaRPr>
                    </a:p>
                  </a:txBody>
                  <a:tcPr anchor="ctr"/>
                </a:tc>
                <a:extLst>
                  <a:ext uri="{0D108BD9-81ED-4DB2-BD59-A6C34878D82A}">
                    <a16:rowId xmlns:a16="http://schemas.microsoft.com/office/drawing/2014/main" val="3069429301"/>
                  </a:ext>
                </a:extLst>
              </a:tr>
              <a:tr h="263088">
                <a:tc>
                  <a:txBody>
                    <a:bodyPr/>
                    <a:lstStyle/>
                    <a:p>
                      <a:pPr algn="ctr"/>
                      <a:r>
                        <a:rPr lang="en-US">
                          <a:effectLst/>
                          <a:latin typeface="Arial" panose="020B0604020202020204" pitchFamily="34" charset="0"/>
                        </a:rPr>
                        <a:t>4</a:t>
                      </a:r>
                      <a:endParaRPr lang="en-US">
                        <a:effectLst/>
                      </a:endParaRPr>
                    </a:p>
                  </a:txBody>
                  <a:tcPr anchor="ctr"/>
                </a:tc>
                <a:tc>
                  <a:txBody>
                    <a:bodyPr/>
                    <a:lstStyle/>
                    <a:p>
                      <a:pPr algn="ctr"/>
                      <a:r>
                        <a:rPr lang="en-US">
                          <a:effectLst/>
                          <a:latin typeface="Arial" panose="020B0604020202020204" pitchFamily="34" charset="0"/>
                        </a:rPr>
                        <a:t>5.0</a:t>
                      </a:r>
                      <a:endParaRPr lang="en-US">
                        <a:effectLst/>
                      </a:endParaRPr>
                    </a:p>
                  </a:txBody>
                  <a:tcPr anchor="ctr"/>
                </a:tc>
                <a:tc>
                  <a:txBody>
                    <a:bodyPr/>
                    <a:lstStyle/>
                    <a:p>
                      <a:pPr algn="ctr"/>
                      <a:r>
                        <a:rPr lang="en-US">
                          <a:effectLst/>
                          <a:latin typeface="Arial" panose="020B0604020202020204" pitchFamily="34" charset="0"/>
                        </a:rPr>
                        <a:t>7.0</a:t>
                      </a:r>
                      <a:endParaRPr lang="en-US">
                        <a:effectLst/>
                      </a:endParaRPr>
                    </a:p>
                  </a:txBody>
                  <a:tcPr anchor="ctr"/>
                </a:tc>
                <a:extLst>
                  <a:ext uri="{0D108BD9-81ED-4DB2-BD59-A6C34878D82A}">
                    <a16:rowId xmlns:a16="http://schemas.microsoft.com/office/drawing/2014/main" val="647945959"/>
                  </a:ext>
                </a:extLst>
              </a:tr>
              <a:tr h="263088">
                <a:tc>
                  <a:txBody>
                    <a:bodyPr/>
                    <a:lstStyle/>
                    <a:p>
                      <a:pPr algn="ctr"/>
                      <a:r>
                        <a:rPr lang="en-US">
                          <a:effectLst/>
                          <a:latin typeface="Arial" panose="020B0604020202020204" pitchFamily="34" charset="0"/>
                        </a:rPr>
                        <a:t>5</a:t>
                      </a:r>
                      <a:endParaRPr lang="en-US">
                        <a:effectLst/>
                      </a:endParaRPr>
                    </a:p>
                  </a:txBody>
                  <a:tcPr anchor="ctr"/>
                </a:tc>
                <a:tc>
                  <a:txBody>
                    <a:bodyPr/>
                    <a:lstStyle/>
                    <a:p>
                      <a:pPr algn="ctr"/>
                      <a:r>
                        <a:rPr lang="en-US">
                          <a:effectLst/>
                          <a:latin typeface="Arial" panose="020B0604020202020204" pitchFamily="34" charset="0"/>
                        </a:rPr>
                        <a:t>3.5</a:t>
                      </a:r>
                      <a:endParaRPr lang="en-US">
                        <a:effectLst/>
                      </a:endParaRPr>
                    </a:p>
                  </a:txBody>
                  <a:tcPr anchor="ctr"/>
                </a:tc>
                <a:tc>
                  <a:txBody>
                    <a:bodyPr/>
                    <a:lstStyle/>
                    <a:p>
                      <a:pPr algn="ctr"/>
                      <a:r>
                        <a:rPr lang="en-US">
                          <a:effectLst/>
                          <a:latin typeface="Arial" panose="020B0604020202020204" pitchFamily="34" charset="0"/>
                        </a:rPr>
                        <a:t>5.0</a:t>
                      </a:r>
                      <a:endParaRPr lang="en-US">
                        <a:effectLst/>
                      </a:endParaRPr>
                    </a:p>
                  </a:txBody>
                  <a:tcPr anchor="ctr"/>
                </a:tc>
                <a:extLst>
                  <a:ext uri="{0D108BD9-81ED-4DB2-BD59-A6C34878D82A}">
                    <a16:rowId xmlns:a16="http://schemas.microsoft.com/office/drawing/2014/main" val="3062951195"/>
                  </a:ext>
                </a:extLst>
              </a:tr>
              <a:tr h="263088">
                <a:tc>
                  <a:txBody>
                    <a:bodyPr/>
                    <a:lstStyle/>
                    <a:p>
                      <a:pPr algn="ctr"/>
                      <a:r>
                        <a:rPr lang="en-US">
                          <a:effectLst/>
                          <a:latin typeface="Arial" panose="020B0604020202020204" pitchFamily="34" charset="0"/>
                        </a:rPr>
                        <a:t>6</a:t>
                      </a:r>
                      <a:endParaRPr lang="en-US">
                        <a:effectLst/>
                      </a:endParaRPr>
                    </a:p>
                  </a:txBody>
                  <a:tcPr anchor="ctr"/>
                </a:tc>
                <a:tc>
                  <a:txBody>
                    <a:bodyPr/>
                    <a:lstStyle/>
                    <a:p>
                      <a:pPr algn="ctr"/>
                      <a:r>
                        <a:rPr lang="en-US">
                          <a:effectLst/>
                          <a:latin typeface="Arial" panose="020B0604020202020204" pitchFamily="34" charset="0"/>
                        </a:rPr>
                        <a:t>4.5</a:t>
                      </a:r>
                      <a:endParaRPr lang="en-US">
                        <a:effectLst/>
                      </a:endParaRPr>
                    </a:p>
                  </a:txBody>
                  <a:tcPr anchor="ctr"/>
                </a:tc>
                <a:tc>
                  <a:txBody>
                    <a:bodyPr/>
                    <a:lstStyle/>
                    <a:p>
                      <a:pPr algn="ctr"/>
                      <a:r>
                        <a:rPr lang="en-US">
                          <a:effectLst/>
                          <a:latin typeface="Arial" panose="020B0604020202020204" pitchFamily="34" charset="0"/>
                        </a:rPr>
                        <a:t>5.0</a:t>
                      </a:r>
                      <a:endParaRPr lang="en-US">
                        <a:effectLst/>
                      </a:endParaRPr>
                    </a:p>
                  </a:txBody>
                  <a:tcPr anchor="ctr"/>
                </a:tc>
                <a:extLst>
                  <a:ext uri="{0D108BD9-81ED-4DB2-BD59-A6C34878D82A}">
                    <a16:rowId xmlns:a16="http://schemas.microsoft.com/office/drawing/2014/main" val="119222943"/>
                  </a:ext>
                </a:extLst>
              </a:tr>
              <a:tr h="263088">
                <a:tc>
                  <a:txBody>
                    <a:bodyPr/>
                    <a:lstStyle/>
                    <a:p>
                      <a:pPr algn="ctr"/>
                      <a:r>
                        <a:rPr lang="en-US">
                          <a:effectLst/>
                          <a:latin typeface="Arial" panose="020B0604020202020204" pitchFamily="34" charset="0"/>
                        </a:rPr>
                        <a:t>7</a:t>
                      </a:r>
                      <a:endParaRPr lang="en-US">
                        <a:effectLst/>
                      </a:endParaRPr>
                    </a:p>
                  </a:txBody>
                  <a:tcPr anchor="ctr"/>
                </a:tc>
                <a:tc>
                  <a:txBody>
                    <a:bodyPr/>
                    <a:lstStyle/>
                    <a:p>
                      <a:pPr algn="ctr"/>
                      <a:r>
                        <a:rPr lang="en-US">
                          <a:effectLst/>
                          <a:latin typeface="Arial" panose="020B0604020202020204" pitchFamily="34" charset="0"/>
                        </a:rPr>
                        <a:t>3.5</a:t>
                      </a:r>
                      <a:endParaRPr lang="en-US">
                        <a:effectLst/>
                      </a:endParaRPr>
                    </a:p>
                  </a:txBody>
                  <a:tcPr anchor="ctr"/>
                </a:tc>
                <a:tc>
                  <a:txBody>
                    <a:bodyPr/>
                    <a:lstStyle/>
                    <a:p>
                      <a:pPr algn="ctr"/>
                      <a:r>
                        <a:rPr lang="en-US" dirty="0">
                          <a:effectLst/>
                          <a:latin typeface="Arial" panose="020B0604020202020204" pitchFamily="34" charset="0"/>
                        </a:rPr>
                        <a:t>4.5</a:t>
                      </a:r>
                      <a:endParaRPr lang="en-US" dirty="0">
                        <a:effectLst/>
                      </a:endParaRPr>
                    </a:p>
                  </a:txBody>
                  <a:tcPr anchor="ctr"/>
                </a:tc>
                <a:extLst>
                  <a:ext uri="{0D108BD9-81ED-4DB2-BD59-A6C34878D82A}">
                    <a16:rowId xmlns:a16="http://schemas.microsoft.com/office/drawing/2014/main" val="46333333"/>
                  </a:ext>
                </a:extLst>
              </a:tr>
            </a:tbl>
          </a:graphicData>
        </a:graphic>
      </p:graphicFrame>
      <p:sp>
        <p:nvSpPr>
          <p:cNvPr id="7" name="Rectangle 6"/>
          <p:cNvSpPr/>
          <p:nvPr/>
        </p:nvSpPr>
        <p:spPr>
          <a:xfrm>
            <a:off x="1692165" y="1951011"/>
            <a:ext cx="9616966" cy="830997"/>
          </a:xfrm>
          <a:prstGeom prst="rect">
            <a:avLst/>
          </a:prstGeom>
        </p:spPr>
        <p:txBody>
          <a:bodyPr wrap="square">
            <a:spAutoFit/>
          </a:bodyPr>
          <a:lstStyle/>
          <a:p>
            <a:r>
              <a:rPr lang="en-US" sz="2400" dirty="0">
                <a:solidFill>
                  <a:srgbClr val="000000"/>
                </a:solidFill>
                <a:latin typeface="Arial" panose="020B0604020202020204" pitchFamily="34" charset="0"/>
              </a:rPr>
              <a:t>  The following data set consisting of the scores of two variables on each of seven individuals:</a:t>
            </a:r>
            <a:endParaRPr lang="en-US" sz="2400" dirty="0"/>
          </a:p>
        </p:txBody>
      </p:sp>
      <p:sp>
        <p:nvSpPr>
          <p:cNvPr id="8" name="Rectangle 7"/>
          <p:cNvSpPr/>
          <p:nvPr/>
        </p:nvSpPr>
        <p:spPr>
          <a:xfrm>
            <a:off x="7041931" y="4078282"/>
            <a:ext cx="4950373" cy="830997"/>
          </a:xfrm>
          <a:prstGeom prst="rect">
            <a:avLst/>
          </a:prstGeom>
        </p:spPr>
        <p:txBody>
          <a:bodyPr wrap="square">
            <a:spAutoFit/>
          </a:bodyPr>
          <a:lstStyle/>
          <a:p>
            <a:r>
              <a:rPr lang="en-US" sz="2400" dirty="0">
                <a:solidFill>
                  <a:srgbClr val="000000"/>
                </a:solidFill>
                <a:latin typeface="Arial" panose="020B0604020202020204" pitchFamily="34" charset="0"/>
              </a:rPr>
              <a:t>This data set is to be grouped into </a:t>
            </a:r>
          </a:p>
          <a:p>
            <a:r>
              <a:rPr lang="en-US" sz="2400" dirty="0">
                <a:solidFill>
                  <a:srgbClr val="000000"/>
                </a:solidFill>
                <a:latin typeface="Arial" panose="020B0604020202020204" pitchFamily="34" charset="0"/>
              </a:rPr>
              <a:t>two clusters. </a:t>
            </a:r>
            <a:endParaRPr lang="en-US" sz="2400" dirty="0"/>
          </a:p>
        </p:txBody>
      </p:sp>
    </p:spTree>
    <p:extLst>
      <p:ext uri="{BB962C8B-B14F-4D97-AF65-F5344CB8AC3E}">
        <p14:creationId xmlns:p14="http://schemas.microsoft.com/office/powerpoint/2010/main" val="290947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60854110"/>
              </p:ext>
            </p:extLst>
          </p:nvPr>
        </p:nvGraphicFramePr>
        <p:xfrm>
          <a:off x="0" y="1844675"/>
          <a:ext cx="4023108" cy="1920240"/>
        </p:xfrm>
        <a:graphic>
          <a:graphicData uri="http://schemas.openxmlformats.org/drawingml/2006/table">
            <a:tbl>
              <a:tblPr firstRow="1" bandRow="1">
                <a:tableStyleId>{5940675A-B579-460E-94D1-54222C63F5DA}</a:tableStyleId>
              </a:tblPr>
              <a:tblGrid>
                <a:gridCol w="1341036">
                  <a:extLst>
                    <a:ext uri="{9D8B030D-6E8A-4147-A177-3AD203B41FA5}">
                      <a16:colId xmlns:a16="http://schemas.microsoft.com/office/drawing/2014/main" val="2574958773"/>
                    </a:ext>
                  </a:extLst>
                </a:gridCol>
                <a:gridCol w="1341036">
                  <a:extLst>
                    <a:ext uri="{9D8B030D-6E8A-4147-A177-3AD203B41FA5}">
                      <a16:colId xmlns:a16="http://schemas.microsoft.com/office/drawing/2014/main" val="789371251"/>
                    </a:ext>
                  </a:extLst>
                </a:gridCol>
                <a:gridCol w="1341036">
                  <a:extLst>
                    <a:ext uri="{9D8B030D-6E8A-4147-A177-3AD203B41FA5}">
                      <a16:colId xmlns:a16="http://schemas.microsoft.com/office/drawing/2014/main" val="2599774361"/>
                    </a:ext>
                  </a:extLst>
                </a:gridCol>
              </a:tblGrid>
              <a:tr h="668252">
                <a:tc>
                  <a:txBody>
                    <a:bodyPr/>
                    <a:lstStyle/>
                    <a:p>
                      <a:pPr algn="ctr" rtl="0"/>
                      <a:br>
                        <a:rPr lang="en-US" dirty="0">
                          <a:effectLst/>
                          <a:latin typeface="Arial" panose="020B0604020202020204" pitchFamily="34" charset="0"/>
                        </a:rPr>
                      </a:br>
                      <a:endParaRPr lang="en-US" dirty="0">
                        <a:effectLst/>
                      </a:endParaRPr>
                    </a:p>
                  </a:txBody>
                  <a:tcPr anchor="ctr"/>
                </a:tc>
                <a:tc>
                  <a:txBody>
                    <a:bodyPr/>
                    <a:lstStyle/>
                    <a:p>
                      <a:pPr algn="ctr" rtl="0"/>
                      <a:r>
                        <a:rPr lang="en-US" dirty="0">
                          <a:effectLst/>
                          <a:latin typeface="Arial" panose="020B0604020202020204" pitchFamily="34" charset="0"/>
                        </a:rPr>
                        <a:t>Individual</a:t>
                      </a:r>
                      <a:endParaRPr lang="en-US" dirty="0">
                        <a:effectLst/>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Mean Vector (centroid)</a:t>
                      </a:r>
                      <a:endParaRPr lang="en-US" dirty="0">
                        <a:effectLst/>
                      </a:endParaRPr>
                    </a:p>
                    <a:p>
                      <a:pPr algn="ctr" rtl="0"/>
                      <a:endParaRPr lang="en-US" dirty="0"/>
                    </a:p>
                  </a:txBody>
                  <a:tcPr/>
                </a:tc>
                <a:extLst>
                  <a:ext uri="{0D108BD9-81ED-4DB2-BD59-A6C34878D82A}">
                    <a16:rowId xmlns:a16="http://schemas.microsoft.com/office/drawing/2014/main" val="880382911"/>
                  </a:ext>
                </a:extLst>
              </a:tr>
              <a:tr h="208472">
                <a:tc>
                  <a:txBody>
                    <a:bodyPr/>
                    <a:lstStyle/>
                    <a:p>
                      <a:pPr algn="ctr" rtl="0"/>
                      <a:r>
                        <a:rPr lang="en-US">
                          <a:effectLst/>
                          <a:latin typeface="Arial" panose="020B0604020202020204" pitchFamily="34" charset="0"/>
                        </a:rPr>
                        <a:t>Group 1</a:t>
                      </a:r>
                      <a:endParaRPr lang="en-US">
                        <a:effectLst/>
                      </a:endParaRPr>
                    </a:p>
                  </a:txBody>
                  <a:tcPr anchor="ctr"/>
                </a:tc>
                <a:tc>
                  <a:txBody>
                    <a:bodyPr/>
                    <a:lstStyle/>
                    <a:p>
                      <a:pPr algn="ctr" rtl="0"/>
                      <a:r>
                        <a:rPr lang="en-US">
                          <a:effectLst/>
                          <a:latin typeface="Arial" panose="020B0604020202020204" pitchFamily="34" charset="0"/>
                        </a:rPr>
                        <a:t>1</a:t>
                      </a:r>
                      <a:endParaRPr lang="en-US">
                        <a:effectLst/>
                      </a:endParaRPr>
                    </a:p>
                  </a:txBody>
                  <a:tcPr anchor="ctr"/>
                </a:tc>
                <a:tc>
                  <a:txBody>
                    <a:bodyPr/>
                    <a:lstStyle/>
                    <a:p>
                      <a:pPr algn="ctr" rtl="0"/>
                      <a:r>
                        <a:rPr lang="en-US">
                          <a:effectLst/>
                          <a:latin typeface="Arial" panose="020B0604020202020204" pitchFamily="34" charset="0"/>
                        </a:rPr>
                        <a:t>(1.0, 1.0)</a:t>
                      </a:r>
                      <a:endParaRPr lang="en-US">
                        <a:effectLst/>
                      </a:endParaRPr>
                    </a:p>
                  </a:txBody>
                  <a:tcPr anchor="ctr"/>
                </a:tc>
                <a:extLst>
                  <a:ext uri="{0D108BD9-81ED-4DB2-BD59-A6C34878D82A}">
                    <a16:rowId xmlns:a16="http://schemas.microsoft.com/office/drawing/2014/main" val="1140899323"/>
                  </a:ext>
                </a:extLst>
              </a:tr>
              <a:tr h="208472">
                <a:tc>
                  <a:txBody>
                    <a:bodyPr/>
                    <a:lstStyle/>
                    <a:p>
                      <a:pPr algn="ctr" rtl="0"/>
                      <a:r>
                        <a:rPr lang="en-US">
                          <a:effectLst/>
                          <a:latin typeface="Arial" panose="020B0604020202020204" pitchFamily="34" charset="0"/>
                        </a:rPr>
                        <a:t>Group 2</a:t>
                      </a:r>
                      <a:endParaRPr lang="en-US">
                        <a:effectLst/>
                      </a:endParaRPr>
                    </a:p>
                  </a:txBody>
                  <a:tcPr anchor="ctr"/>
                </a:tc>
                <a:tc>
                  <a:txBody>
                    <a:bodyPr/>
                    <a:lstStyle/>
                    <a:p>
                      <a:pPr algn="ctr" rtl="0"/>
                      <a:r>
                        <a:rPr lang="en-US">
                          <a:effectLst/>
                          <a:latin typeface="Arial" panose="020B0604020202020204" pitchFamily="34" charset="0"/>
                        </a:rPr>
                        <a:t>4</a:t>
                      </a:r>
                      <a:endParaRPr lang="en-US">
                        <a:effectLst/>
                      </a:endParaRPr>
                    </a:p>
                  </a:txBody>
                  <a:tcPr anchor="ctr"/>
                </a:tc>
                <a:tc>
                  <a:txBody>
                    <a:bodyPr/>
                    <a:lstStyle/>
                    <a:p>
                      <a:pPr algn="ctr" rtl="0"/>
                      <a:r>
                        <a:rPr lang="en-US" dirty="0">
                          <a:effectLst/>
                          <a:latin typeface="Arial" panose="020B0604020202020204" pitchFamily="34" charset="0"/>
                        </a:rPr>
                        <a:t>(5.0, 7.0)</a:t>
                      </a:r>
                      <a:endParaRPr lang="en-US" dirty="0">
                        <a:effectLst/>
                      </a:endParaRPr>
                    </a:p>
                  </a:txBody>
                  <a:tcPr anchor="ctr"/>
                </a:tc>
                <a:extLst>
                  <a:ext uri="{0D108BD9-81ED-4DB2-BD59-A6C34878D82A}">
                    <a16:rowId xmlns:a16="http://schemas.microsoft.com/office/drawing/2014/main" val="783894847"/>
                  </a:ext>
                </a:extLst>
              </a:tr>
            </a:tbl>
          </a:graphicData>
        </a:graphic>
      </p:graphicFrame>
      <p:sp>
        <p:nvSpPr>
          <p:cNvPr id="10" name="Rectangle 9"/>
          <p:cNvSpPr/>
          <p:nvPr/>
        </p:nvSpPr>
        <p:spPr>
          <a:xfrm>
            <a:off x="668496" y="1029913"/>
            <a:ext cx="5787162" cy="461665"/>
          </a:xfrm>
          <a:prstGeom prst="rect">
            <a:avLst/>
          </a:prstGeom>
        </p:spPr>
        <p:txBody>
          <a:bodyPr wrap="none">
            <a:spAutoFit/>
          </a:bodyPr>
          <a:lstStyle/>
          <a:p>
            <a:pPr marL="342900" indent="-342900">
              <a:buFont typeface="+mj-lt"/>
              <a:buAutoNum type="arabicPeriod"/>
            </a:pPr>
            <a:r>
              <a:rPr lang="en-US" sz="2400" dirty="0">
                <a:solidFill>
                  <a:srgbClr val="000000"/>
                </a:solidFill>
                <a:latin typeface="Arial" panose="020B0604020202020204" pitchFamily="34" charset="0"/>
              </a:rPr>
              <a:t>Define the initial cluster means, giving:</a:t>
            </a:r>
            <a:endParaRPr lang="en-US" sz="2400" dirty="0"/>
          </a:p>
        </p:txBody>
      </p:sp>
      <p:sp>
        <p:nvSpPr>
          <p:cNvPr id="11" name="Rectangle 10"/>
          <p:cNvSpPr/>
          <p:nvPr/>
        </p:nvSpPr>
        <p:spPr>
          <a:xfrm>
            <a:off x="565099" y="4407313"/>
            <a:ext cx="10418334" cy="1200329"/>
          </a:xfrm>
          <a:prstGeom prst="rect">
            <a:avLst/>
          </a:prstGeom>
        </p:spPr>
        <p:txBody>
          <a:bodyPr wrap="square">
            <a:spAutoFit/>
          </a:bodyPr>
          <a:lstStyle/>
          <a:p>
            <a:r>
              <a:rPr lang="en-US" sz="2400" dirty="0">
                <a:solidFill>
                  <a:srgbClr val="000000"/>
                </a:solidFill>
                <a:latin typeface="Arial" panose="020B0604020202020204" pitchFamily="34" charset="0"/>
              </a:rPr>
              <a:t>2. The remaining individuals are now examined in sequence and allocated to the cluster to which they are closest, in terms of Euclidean distance to the cluster mean.</a:t>
            </a:r>
            <a:endParaRPr lang="en-US" sz="2400" dirty="0"/>
          </a:p>
        </p:txBody>
      </p:sp>
    </p:spTree>
    <p:extLst>
      <p:ext uri="{BB962C8B-B14F-4D97-AF65-F5344CB8AC3E}">
        <p14:creationId xmlns:p14="http://schemas.microsoft.com/office/powerpoint/2010/main" val="104198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1120080" y="585373"/>
                <a:ext cx="4992414" cy="2807692"/>
              </a:xfrm>
              <a:prstGeom prst="rect">
                <a:avLst/>
              </a:prstGeom>
            </p:spPr>
            <p:txBody>
              <a:bodyPr wrap="square">
                <a:spAutoFit/>
              </a:bodyPr>
              <a:lstStyle/>
              <a:p>
                <a:pPr>
                  <a:lnSpc>
                    <a:spcPct val="107000"/>
                  </a:lnSpc>
                  <a:spcAft>
                    <a:spcPts val="800"/>
                  </a:spcAft>
                </a:pPr>
                <a:r>
                  <a:rPr lang="en-US" sz="2400" b="1" dirty="0">
                    <a:latin typeface="Calibri" panose="020F0502020204030204" pitchFamily="34" charset="0"/>
                    <a:ea typeface="Calibri" panose="020F0502020204030204" pitchFamily="34" charset="0"/>
                    <a:cs typeface="Arial" panose="020B0604020202020204" pitchFamily="34" charset="0"/>
                  </a:rPr>
                  <a:t>P2:</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D (1,1) , (1.5,2)= </a:t>
                </a:r>
                <a14:m>
                  <m:oMath xmlns:m="http://schemas.openxmlformats.org/officeDocument/2006/math">
                    <m:rad>
                      <m:radPr>
                        <m:degHide m:val="on"/>
                        <m:ctrlPr>
                          <a:rPr lang="en-US" i="1">
                            <a:latin typeface="Cambria Math" panose="02040503050406030204" pitchFamily="18" charset="0"/>
                            <a:ea typeface="Calibri" panose="020F0502020204030204" pitchFamily="34" charset="0"/>
                            <a:cs typeface="Arial" panose="020B0604020202020204" pitchFamily="34" charset="0"/>
                          </a:rPr>
                        </m:ctrlPr>
                      </m:radPr>
                      <m:deg/>
                      <m:e>
                        <m:sSup>
                          <m:sSupPr>
                            <m:ctrlPr>
                              <a:rPr lang="en-US" i="1">
                                <a:latin typeface="Cambria Math" panose="02040503050406030204" pitchFamily="18" charset="0"/>
                                <a:ea typeface="Calibri" panose="020F0502020204030204" pitchFamily="34" charset="0"/>
                                <a:cs typeface="Arial" panose="020B0604020202020204" pitchFamily="34" charset="0"/>
                              </a:rPr>
                            </m:ctrlPr>
                          </m:sSupPr>
                          <m:e>
                            <m:r>
                              <a:rPr lang="en-US" i="1">
                                <a:latin typeface="Cambria Math" panose="02040503050406030204" pitchFamily="18" charset="0"/>
                                <a:ea typeface="Calibri" panose="020F0502020204030204" pitchFamily="34" charset="0"/>
                                <a:cs typeface="Arial" panose="020B0604020202020204" pitchFamily="34" charset="0"/>
                              </a:rPr>
                              <m:t>(1−1.5)</m:t>
                            </m:r>
                          </m:e>
                          <m:sup>
                            <m:r>
                              <a:rPr lang="en-US" i="1">
                                <a:latin typeface="Cambria Math" panose="02040503050406030204" pitchFamily="18" charset="0"/>
                                <a:ea typeface="Calibri" panose="020F0502020204030204" pitchFamily="34" charset="0"/>
                                <a:cs typeface="Arial" panose="020B0604020202020204" pitchFamily="34" charset="0"/>
                              </a:rPr>
                              <m:t>2</m:t>
                            </m:r>
                          </m:sup>
                        </m:sSup>
                        <m:r>
                          <a:rPr lang="en-US" i="1">
                            <a:latin typeface="Cambria Math" panose="02040503050406030204" pitchFamily="18" charset="0"/>
                            <a:ea typeface="Calibri" panose="020F0502020204030204" pitchFamily="34" charset="0"/>
                            <a:cs typeface="Arial" panose="020B0604020202020204" pitchFamily="34" charset="0"/>
                          </a:rPr>
                          <m:t>+</m:t>
                        </m:r>
                        <m:sSup>
                          <m:sSupPr>
                            <m:ctrlPr>
                              <a:rPr lang="en-US" i="1">
                                <a:latin typeface="Cambria Math" panose="02040503050406030204" pitchFamily="18" charset="0"/>
                                <a:ea typeface="Calibri" panose="020F0502020204030204" pitchFamily="34" charset="0"/>
                                <a:cs typeface="Arial" panose="020B0604020202020204" pitchFamily="34" charset="0"/>
                              </a:rPr>
                            </m:ctrlPr>
                          </m:sSupPr>
                          <m:e>
                            <m:r>
                              <a:rPr lang="en-US" i="1">
                                <a:latin typeface="Cambria Math" panose="02040503050406030204" pitchFamily="18" charset="0"/>
                                <a:ea typeface="Calibri" panose="020F0502020204030204" pitchFamily="34" charset="0"/>
                                <a:cs typeface="Arial" panose="020B0604020202020204" pitchFamily="34" charset="0"/>
                              </a:rPr>
                              <m:t>(1−2)</m:t>
                            </m:r>
                          </m:e>
                          <m:sup>
                            <m:r>
                              <a:rPr lang="en-US" i="1">
                                <a:latin typeface="Cambria Math" panose="02040503050406030204" pitchFamily="18" charset="0"/>
                                <a:ea typeface="Calibri" panose="020F0502020204030204" pitchFamily="34" charset="0"/>
                                <a:cs typeface="Arial" panose="020B0604020202020204" pitchFamily="34" charset="0"/>
                              </a:rPr>
                              <m:t>2</m:t>
                            </m:r>
                          </m:sup>
                        </m:sSup>
                      </m:e>
                    </m:rad>
                  </m:oMath>
                </a14:m>
                <a:r>
                  <a:rPr lang="en-US" dirty="0">
                    <a:latin typeface="Calibri" panose="020F0502020204030204" pitchFamily="34" charset="0"/>
                    <a:ea typeface="Times New Roman" panose="02020603050405020304" pitchFamily="18" charset="0"/>
                    <a:cs typeface="Arial" panose="020B0604020202020204" pitchFamily="34" charset="0"/>
                  </a:rPr>
                  <a:t>  = 1.118</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D (5,7) , (1.5,2)= </a:t>
                </a:r>
                <a14:m>
                  <m:oMath xmlns:m="http://schemas.openxmlformats.org/officeDocument/2006/math">
                    <m:rad>
                      <m:radPr>
                        <m:degHide m:val="on"/>
                        <m:ctrlPr>
                          <a:rPr lang="en-US" i="1">
                            <a:latin typeface="Cambria Math" panose="02040503050406030204" pitchFamily="18" charset="0"/>
                            <a:ea typeface="Calibri" panose="020F0502020204030204" pitchFamily="34" charset="0"/>
                            <a:cs typeface="Arial" panose="020B0604020202020204" pitchFamily="34" charset="0"/>
                          </a:rPr>
                        </m:ctrlPr>
                      </m:radPr>
                      <m:deg/>
                      <m:e>
                        <m:sSup>
                          <m:sSupPr>
                            <m:ctrlPr>
                              <a:rPr lang="en-US" i="1">
                                <a:latin typeface="Cambria Math" panose="02040503050406030204" pitchFamily="18" charset="0"/>
                                <a:ea typeface="Calibri" panose="020F0502020204030204" pitchFamily="34" charset="0"/>
                                <a:cs typeface="Arial" panose="020B0604020202020204" pitchFamily="34" charset="0"/>
                              </a:rPr>
                            </m:ctrlPr>
                          </m:sSupPr>
                          <m:e>
                            <m:r>
                              <a:rPr lang="en-US" i="1">
                                <a:latin typeface="Cambria Math" panose="02040503050406030204" pitchFamily="18" charset="0"/>
                                <a:ea typeface="Calibri" panose="020F0502020204030204" pitchFamily="34" charset="0"/>
                                <a:cs typeface="Arial" panose="020B0604020202020204" pitchFamily="34" charset="0"/>
                              </a:rPr>
                              <m:t>(5−1.5)</m:t>
                            </m:r>
                          </m:e>
                          <m:sup>
                            <m:r>
                              <a:rPr lang="en-US" i="1">
                                <a:latin typeface="Cambria Math" panose="02040503050406030204" pitchFamily="18" charset="0"/>
                                <a:ea typeface="Calibri" panose="020F0502020204030204" pitchFamily="34" charset="0"/>
                                <a:cs typeface="Arial" panose="020B0604020202020204" pitchFamily="34" charset="0"/>
                              </a:rPr>
                              <m:t>2</m:t>
                            </m:r>
                          </m:sup>
                        </m:sSup>
                        <m:r>
                          <a:rPr lang="en-US" i="1">
                            <a:latin typeface="Cambria Math" panose="02040503050406030204" pitchFamily="18" charset="0"/>
                            <a:ea typeface="Calibri" panose="020F0502020204030204" pitchFamily="34" charset="0"/>
                            <a:cs typeface="Arial" panose="020B0604020202020204" pitchFamily="34" charset="0"/>
                          </a:rPr>
                          <m:t>+</m:t>
                        </m:r>
                        <m:sSup>
                          <m:sSupPr>
                            <m:ctrlPr>
                              <a:rPr lang="en-US" i="1">
                                <a:latin typeface="Cambria Math" panose="02040503050406030204" pitchFamily="18" charset="0"/>
                                <a:ea typeface="Calibri" panose="020F0502020204030204" pitchFamily="34" charset="0"/>
                                <a:cs typeface="Arial" panose="020B0604020202020204" pitchFamily="34" charset="0"/>
                              </a:rPr>
                            </m:ctrlPr>
                          </m:sSupPr>
                          <m:e>
                            <m:r>
                              <a:rPr lang="en-US" i="1">
                                <a:latin typeface="Cambria Math" panose="02040503050406030204" pitchFamily="18" charset="0"/>
                                <a:ea typeface="Calibri" panose="020F0502020204030204" pitchFamily="34" charset="0"/>
                                <a:cs typeface="Arial" panose="020B0604020202020204" pitchFamily="34" charset="0"/>
                              </a:rPr>
                              <m:t>(7−2)</m:t>
                            </m:r>
                          </m:e>
                          <m:sup>
                            <m:r>
                              <a:rPr lang="en-US" i="1">
                                <a:latin typeface="Cambria Math" panose="02040503050406030204" pitchFamily="18" charset="0"/>
                                <a:ea typeface="Calibri" panose="020F0502020204030204" pitchFamily="34" charset="0"/>
                                <a:cs typeface="Arial" panose="020B0604020202020204" pitchFamily="34" charset="0"/>
                              </a:rPr>
                              <m:t>2</m:t>
                            </m:r>
                          </m:sup>
                        </m:sSup>
                      </m:e>
                    </m:rad>
                  </m:oMath>
                </a14:m>
                <a:r>
                  <a:rPr lang="en-US" dirty="0">
                    <a:latin typeface="Calibri" panose="020F0502020204030204" pitchFamily="34" charset="0"/>
                    <a:ea typeface="Times New Roman" panose="02020603050405020304" pitchFamily="18" charset="0"/>
                    <a:cs typeface="Arial" panose="020B0604020202020204" pitchFamily="34" charset="0"/>
                  </a:rPr>
                  <a:t>  = 6.103</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b="1" dirty="0">
                    <a:latin typeface="Calibri" panose="020F0502020204030204" pitchFamily="34" charset="0"/>
                    <a:ea typeface="Times New Roman" panose="02020603050405020304" pitchFamily="18" charset="0"/>
                    <a:cs typeface="Arial" panose="020B0604020202020204" pitchFamily="34" charset="0"/>
                  </a:rPr>
                  <a:t>P3: </a:t>
                </a:r>
              </a:p>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D (1,1) , (3,2)= </a:t>
                </a:r>
                <a14:m>
                  <m:oMath xmlns:m="http://schemas.openxmlformats.org/officeDocument/2006/math">
                    <m:rad>
                      <m:radPr>
                        <m:degHide m:val="on"/>
                        <m:ctrlPr>
                          <a:rPr lang="en-US" i="1">
                            <a:latin typeface="Cambria Math" panose="02040503050406030204" pitchFamily="18" charset="0"/>
                            <a:ea typeface="Calibri" panose="020F0502020204030204" pitchFamily="34" charset="0"/>
                            <a:cs typeface="Arial" panose="020B0604020202020204" pitchFamily="34" charset="0"/>
                          </a:rPr>
                        </m:ctrlPr>
                      </m:radPr>
                      <m:deg/>
                      <m:e>
                        <m:sSup>
                          <m:sSupPr>
                            <m:ctrlPr>
                              <a:rPr lang="en-US" i="1">
                                <a:latin typeface="Cambria Math" panose="02040503050406030204" pitchFamily="18" charset="0"/>
                                <a:ea typeface="Calibri" panose="020F0502020204030204" pitchFamily="34" charset="0"/>
                                <a:cs typeface="Arial" panose="020B0604020202020204" pitchFamily="34" charset="0"/>
                              </a:rPr>
                            </m:ctrlPr>
                          </m:sSupPr>
                          <m:e>
                            <m:r>
                              <a:rPr lang="en-US" i="1">
                                <a:latin typeface="Cambria Math" panose="02040503050406030204" pitchFamily="18" charset="0"/>
                                <a:ea typeface="Calibri" panose="020F0502020204030204" pitchFamily="34" charset="0"/>
                                <a:cs typeface="Arial" panose="020B0604020202020204" pitchFamily="34" charset="0"/>
                              </a:rPr>
                              <m:t>(1−3)</m:t>
                            </m:r>
                          </m:e>
                          <m:sup>
                            <m:r>
                              <a:rPr lang="en-US" i="1">
                                <a:latin typeface="Cambria Math" panose="02040503050406030204" pitchFamily="18" charset="0"/>
                                <a:ea typeface="Calibri" panose="020F0502020204030204" pitchFamily="34" charset="0"/>
                                <a:cs typeface="Arial" panose="020B0604020202020204" pitchFamily="34" charset="0"/>
                              </a:rPr>
                              <m:t>2</m:t>
                            </m:r>
                          </m:sup>
                        </m:sSup>
                        <m:r>
                          <a:rPr lang="en-US" i="1">
                            <a:latin typeface="Cambria Math" panose="02040503050406030204" pitchFamily="18" charset="0"/>
                            <a:ea typeface="Calibri" panose="020F0502020204030204" pitchFamily="34" charset="0"/>
                            <a:cs typeface="Arial" panose="020B0604020202020204" pitchFamily="34" charset="0"/>
                          </a:rPr>
                          <m:t>+</m:t>
                        </m:r>
                        <m:sSup>
                          <m:sSupPr>
                            <m:ctrlPr>
                              <a:rPr lang="en-US" i="1">
                                <a:latin typeface="Cambria Math" panose="02040503050406030204" pitchFamily="18" charset="0"/>
                                <a:ea typeface="Calibri" panose="020F0502020204030204" pitchFamily="34" charset="0"/>
                                <a:cs typeface="Arial" panose="020B0604020202020204" pitchFamily="34" charset="0"/>
                              </a:rPr>
                            </m:ctrlPr>
                          </m:sSupPr>
                          <m:e>
                            <m:r>
                              <a:rPr lang="en-US" i="1">
                                <a:latin typeface="Cambria Math" panose="02040503050406030204" pitchFamily="18" charset="0"/>
                                <a:ea typeface="Calibri" panose="020F0502020204030204" pitchFamily="34" charset="0"/>
                                <a:cs typeface="Arial" panose="020B0604020202020204" pitchFamily="34" charset="0"/>
                              </a:rPr>
                              <m:t>(1−</m:t>
                            </m:r>
                            <m:r>
                              <a:rPr lang="en-US" b="0" i="1" smtClean="0">
                                <a:latin typeface="Cambria Math" panose="02040503050406030204" pitchFamily="18" charset="0"/>
                                <a:ea typeface="Calibri" panose="020F0502020204030204" pitchFamily="34" charset="0"/>
                                <a:cs typeface="Arial" panose="020B0604020202020204" pitchFamily="34" charset="0"/>
                              </a:rPr>
                              <m:t>2</m:t>
                            </m:r>
                            <m:r>
                              <a:rPr lang="en-US" i="1">
                                <a:latin typeface="Cambria Math" panose="02040503050406030204" pitchFamily="18" charset="0"/>
                                <a:ea typeface="Calibri" panose="020F0502020204030204" pitchFamily="34" charset="0"/>
                                <a:cs typeface="Arial" panose="020B0604020202020204" pitchFamily="34" charset="0"/>
                              </a:rPr>
                              <m:t>)</m:t>
                            </m:r>
                          </m:e>
                          <m:sup>
                            <m:r>
                              <a:rPr lang="en-US" i="1">
                                <a:latin typeface="Cambria Math" panose="02040503050406030204" pitchFamily="18" charset="0"/>
                                <a:ea typeface="Calibri" panose="020F0502020204030204" pitchFamily="34" charset="0"/>
                                <a:cs typeface="Arial" panose="020B0604020202020204" pitchFamily="34" charset="0"/>
                              </a:rPr>
                              <m:t>2</m:t>
                            </m:r>
                          </m:sup>
                        </m:sSup>
                      </m:e>
                    </m:rad>
                  </m:oMath>
                </a14:m>
                <a:r>
                  <a:rPr lang="en-US" dirty="0">
                    <a:latin typeface="Calibri" panose="020F0502020204030204" pitchFamily="34" charset="0"/>
                    <a:ea typeface="Times New Roman" panose="02020603050405020304" pitchFamily="18" charset="0"/>
                    <a:cs typeface="Arial" panose="020B0604020202020204" pitchFamily="34" charset="0"/>
                  </a:rPr>
                  <a:t>  = 2.236</a:t>
                </a:r>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D (5,7) , (3,2)= </a:t>
                </a:r>
                <a14:m>
                  <m:oMath xmlns:m="http://schemas.openxmlformats.org/officeDocument/2006/math">
                    <m:rad>
                      <m:radPr>
                        <m:degHide m:val="on"/>
                        <m:ctrlPr>
                          <a:rPr lang="en-US" i="1">
                            <a:effectLst/>
                            <a:latin typeface="Cambria Math" panose="02040503050406030204" pitchFamily="18" charset="0"/>
                          </a:rPr>
                        </m:ctrlPr>
                      </m:radPr>
                      <m:deg/>
                      <m:e>
                        <m:sSup>
                          <m:sSupPr>
                            <m:ctrlPr>
                              <a:rPr lang="en-US" i="1">
                                <a:effectLst/>
                                <a:latin typeface="Cambria Math" panose="02040503050406030204" pitchFamily="18" charset="0"/>
                              </a:rPr>
                            </m:ctrlPr>
                          </m:sSupPr>
                          <m:e>
                            <m:r>
                              <a:rPr lang="en-US" i="1">
                                <a:latin typeface="Cambria Math" panose="02040503050406030204" pitchFamily="18" charset="0"/>
                                <a:ea typeface="Calibri" panose="020F0502020204030204" pitchFamily="34" charset="0"/>
                                <a:cs typeface="Arial" panose="020B0604020202020204" pitchFamily="34" charset="0"/>
                              </a:rPr>
                              <m:t>(5−3)</m:t>
                            </m:r>
                          </m:e>
                          <m:sup>
                            <m:r>
                              <a:rPr lang="en-US" i="1">
                                <a:latin typeface="Cambria Math" panose="02040503050406030204" pitchFamily="18" charset="0"/>
                                <a:ea typeface="Calibri" panose="020F0502020204030204" pitchFamily="34" charset="0"/>
                                <a:cs typeface="Arial" panose="020B0604020202020204" pitchFamily="34" charset="0"/>
                              </a:rPr>
                              <m:t>2</m:t>
                            </m:r>
                          </m:sup>
                        </m:sSup>
                        <m:r>
                          <a:rPr lang="en-US" i="1">
                            <a:latin typeface="Cambria Math" panose="02040503050406030204" pitchFamily="18" charset="0"/>
                            <a:ea typeface="Calibri" panose="020F0502020204030204" pitchFamily="34" charset="0"/>
                            <a:cs typeface="Arial" panose="020B0604020202020204" pitchFamily="34" charset="0"/>
                          </a:rPr>
                          <m:t>+</m:t>
                        </m:r>
                        <m:sSup>
                          <m:sSupPr>
                            <m:ctrlPr>
                              <a:rPr lang="en-US" i="1">
                                <a:effectLst/>
                                <a:latin typeface="Cambria Math" panose="02040503050406030204" pitchFamily="18" charset="0"/>
                              </a:rPr>
                            </m:ctrlPr>
                          </m:sSupPr>
                          <m:e>
                            <m:r>
                              <a:rPr lang="en-US" i="1">
                                <a:latin typeface="Cambria Math" panose="02040503050406030204" pitchFamily="18" charset="0"/>
                                <a:ea typeface="Calibri" panose="020F0502020204030204" pitchFamily="34" charset="0"/>
                                <a:cs typeface="Arial" panose="020B0604020202020204" pitchFamily="34" charset="0"/>
                              </a:rPr>
                              <m:t>(7−</m:t>
                            </m:r>
                            <m:r>
                              <a:rPr lang="en-US" b="0" i="1" smtClean="0">
                                <a:latin typeface="Cambria Math" panose="02040503050406030204" pitchFamily="18" charset="0"/>
                                <a:ea typeface="Calibri" panose="020F0502020204030204" pitchFamily="34" charset="0"/>
                                <a:cs typeface="Arial" panose="020B0604020202020204" pitchFamily="34" charset="0"/>
                              </a:rPr>
                              <m:t>2</m:t>
                            </m:r>
                            <m:r>
                              <a:rPr lang="en-US" i="1">
                                <a:latin typeface="Cambria Math" panose="02040503050406030204" pitchFamily="18" charset="0"/>
                                <a:ea typeface="Calibri" panose="020F0502020204030204" pitchFamily="34" charset="0"/>
                                <a:cs typeface="Arial" panose="020B0604020202020204" pitchFamily="34" charset="0"/>
                              </a:rPr>
                              <m:t>)</m:t>
                            </m:r>
                          </m:e>
                          <m:sup>
                            <m:r>
                              <a:rPr lang="en-US" i="1">
                                <a:latin typeface="Cambria Math" panose="02040503050406030204" pitchFamily="18" charset="0"/>
                                <a:ea typeface="Calibri" panose="020F0502020204030204" pitchFamily="34" charset="0"/>
                                <a:cs typeface="Arial" panose="020B0604020202020204" pitchFamily="34" charset="0"/>
                              </a:rPr>
                              <m:t>2</m:t>
                            </m:r>
                          </m:sup>
                        </m:sSup>
                      </m:e>
                    </m:rad>
                  </m:oMath>
                </a14:m>
                <a:r>
                  <a:rPr lang="en-US" dirty="0">
                    <a:latin typeface="Calibri" panose="020F0502020204030204" pitchFamily="34" charset="0"/>
                    <a:ea typeface="Times New Roman" panose="02020603050405020304" pitchFamily="18" charset="0"/>
                    <a:cs typeface="Arial" panose="020B0604020202020204" pitchFamily="34" charset="0"/>
                  </a:rPr>
                  <a:t>  = 5.385</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120080" y="585373"/>
                <a:ext cx="4992414" cy="2807692"/>
              </a:xfrm>
              <a:prstGeom prst="rect">
                <a:avLst/>
              </a:prstGeom>
              <a:blipFill>
                <a:blip r:embed="rId2"/>
                <a:stretch>
                  <a:fillRect l="-1954" t="-1518" b="-2169"/>
                </a:stretch>
              </a:blipFill>
            </p:spPr>
            <p:txBody>
              <a:bodyPr/>
              <a:lstStyle/>
              <a:p>
                <a:r>
                  <a:rPr lang="en-US">
                    <a:noFill/>
                  </a:rPr>
                  <a:t> </a:t>
                </a:r>
              </a:p>
            </p:txBody>
          </p:sp>
        </mc:Fallback>
      </mc:AlternateContent>
      <p:graphicFrame>
        <p:nvGraphicFramePr>
          <p:cNvPr id="8" name="Content Placeholder 5"/>
          <p:cNvGraphicFramePr>
            <a:graphicFrameLocks/>
          </p:cNvGraphicFramePr>
          <p:nvPr>
            <p:extLst>
              <p:ext uri="{D42A27DB-BD31-4B8C-83A1-F6EECF244321}">
                <p14:modId xmlns:p14="http://schemas.microsoft.com/office/powerpoint/2010/main" val="163329801"/>
              </p:ext>
            </p:extLst>
          </p:nvPr>
        </p:nvGraphicFramePr>
        <p:xfrm>
          <a:off x="2545270" y="3551991"/>
          <a:ext cx="7134448" cy="3163184"/>
        </p:xfrm>
        <a:graphic>
          <a:graphicData uri="http://schemas.openxmlformats.org/drawingml/2006/table">
            <a:tbl>
              <a:tblPr firstRow="1" bandRow="1">
                <a:tableStyleId>{5940675A-B579-460E-94D1-54222C63F5DA}</a:tableStyleId>
              </a:tblPr>
              <a:tblGrid>
                <a:gridCol w="1297153">
                  <a:extLst>
                    <a:ext uri="{9D8B030D-6E8A-4147-A177-3AD203B41FA5}">
                      <a16:colId xmlns:a16="http://schemas.microsoft.com/office/drawing/2014/main" val="986101373"/>
                    </a:ext>
                  </a:extLst>
                </a:gridCol>
                <a:gridCol w="968461">
                  <a:extLst>
                    <a:ext uri="{9D8B030D-6E8A-4147-A177-3AD203B41FA5}">
                      <a16:colId xmlns:a16="http://schemas.microsoft.com/office/drawing/2014/main" val="2044369997"/>
                    </a:ext>
                  </a:extLst>
                </a:gridCol>
                <a:gridCol w="822527">
                  <a:extLst>
                    <a:ext uri="{9D8B030D-6E8A-4147-A177-3AD203B41FA5}">
                      <a16:colId xmlns:a16="http://schemas.microsoft.com/office/drawing/2014/main" val="2976706566"/>
                    </a:ext>
                  </a:extLst>
                </a:gridCol>
                <a:gridCol w="2069587">
                  <a:extLst>
                    <a:ext uri="{9D8B030D-6E8A-4147-A177-3AD203B41FA5}">
                      <a16:colId xmlns:a16="http://schemas.microsoft.com/office/drawing/2014/main" val="196891512"/>
                    </a:ext>
                  </a:extLst>
                </a:gridCol>
                <a:gridCol w="1976720">
                  <a:extLst>
                    <a:ext uri="{9D8B030D-6E8A-4147-A177-3AD203B41FA5}">
                      <a16:colId xmlns:a16="http://schemas.microsoft.com/office/drawing/2014/main" val="1225711392"/>
                    </a:ext>
                  </a:extLst>
                </a:gridCol>
              </a:tblGrid>
              <a:tr h="1246104">
                <a:tc>
                  <a:txBody>
                    <a:bodyPr/>
                    <a:lstStyle/>
                    <a:p>
                      <a:pPr algn="ctr"/>
                      <a:r>
                        <a:rPr lang="en-US" dirty="0">
                          <a:effectLst/>
                          <a:latin typeface="Arial" panose="020B0604020202020204" pitchFamily="34" charset="0"/>
                        </a:rPr>
                        <a:t>Subject</a:t>
                      </a:r>
                      <a:endParaRPr lang="en-US" dirty="0">
                        <a:effectLst/>
                      </a:endParaRPr>
                    </a:p>
                  </a:txBody>
                  <a:tcPr anchor="ctr"/>
                </a:tc>
                <a:tc>
                  <a:txBody>
                    <a:bodyPr/>
                    <a:lstStyle/>
                    <a:p>
                      <a:pPr algn="ctr"/>
                      <a:r>
                        <a:rPr lang="en-US" dirty="0">
                          <a:effectLst/>
                          <a:latin typeface="Arial" panose="020B0604020202020204" pitchFamily="34" charset="0"/>
                        </a:rPr>
                        <a:t>A</a:t>
                      </a:r>
                      <a:endParaRPr lang="en-US" dirty="0">
                        <a:effectLst/>
                      </a:endParaRPr>
                    </a:p>
                  </a:txBody>
                  <a:tcPr anchor="ctr"/>
                </a:tc>
                <a:tc>
                  <a:txBody>
                    <a:bodyPr/>
                    <a:lstStyle/>
                    <a:p>
                      <a:pPr algn="ctr"/>
                      <a:r>
                        <a:rPr lang="en-US" dirty="0">
                          <a:effectLst/>
                          <a:latin typeface="Arial" panose="020B0604020202020204" pitchFamily="34" charset="0"/>
                        </a:rPr>
                        <a:t>B</a:t>
                      </a:r>
                      <a:endParaRPr lang="en-US" dirty="0">
                        <a:effectLst/>
                      </a:endParaRPr>
                    </a:p>
                  </a:txBody>
                  <a:tcPr anchor="ctr"/>
                </a:tc>
                <a:tc>
                  <a:txBody>
                    <a:bodyPr/>
                    <a:lstStyle/>
                    <a:p>
                      <a:pPr algn="ctr"/>
                      <a:r>
                        <a:rPr lang="en-US" dirty="0">
                          <a:effectLst/>
                        </a:rPr>
                        <a:t>Distance between point and centroid</a:t>
                      </a:r>
                      <a:r>
                        <a:rPr lang="en-US" baseline="0" dirty="0">
                          <a:effectLst/>
                        </a:rPr>
                        <a:t> 1</a:t>
                      </a:r>
                    </a:p>
                    <a:p>
                      <a:pPr algn="ctr"/>
                      <a:r>
                        <a:rPr lang="en-US" baseline="0" dirty="0">
                          <a:effectLst/>
                        </a:rPr>
                        <a:t>(1,1)</a:t>
                      </a:r>
                      <a:endParaRPr lang="en-US" dirty="0">
                        <a:effectLst/>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effectLst/>
                        </a:rPr>
                        <a:t>Distance between point and centroid</a:t>
                      </a:r>
                      <a:r>
                        <a:rPr lang="en-US" baseline="0" dirty="0">
                          <a:effectLst/>
                        </a:rPr>
                        <a:t> 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aseline="0" dirty="0">
                          <a:effectLst/>
                        </a:rPr>
                        <a:t>(5,7)</a:t>
                      </a:r>
                      <a:endParaRPr lang="en-US" dirty="0">
                        <a:effectLst/>
                      </a:endParaRPr>
                    </a:p>
                  </a:txBody>
                  <a:tcPr anchor="ctr"/>
                </a:tc>
                <a:extLst>
                  <a:ext uri="{0D108BD9-81ED-4DB2-BD59-A6C34878D82A}">
                    <a16:rowId xmlns:a16="http://schemas.microsoft.com/office/drawing/2014/main" val="2491812864"/>
                  </a:ext>
                </a:extLst>
              </a:tr>
              <a:tr h="383416">
                <a:tc>
                  <a:txBody>
                    <a:bodyPr/>
                    <a:lstStyle/>
                    <a:p>
                      <a:pPr algn="ctr"/>
                      <a:r>
                        <a:rPr lang="en-US" dirty="0">
                          <a:effectLst/>
                          <a:latin typeface="Arial" panose="020B0604020202020204" pitchFamily="34" charset="0"/>
                        </a:rPr>
                        <a:t>2</a:t>
                      </a:r>
                      <a:endParaRPr lang="en-US" dirty="0">
                        <a:effectLst/>
                      </a:endParaRPr>
                    </a:p>
                  </a:txBody>
                  <a:tcPr anchor="ctr"/>
                </a:tc>
                <a:tc>
                  <a:txBody>
                    <a:bodyPr/>
                    <a:lstStyle/>
                    <a:p>
                      <a:pPr algn="ctr"/>
                      <a:r>
                        <a:rPr lang="en-US" dirty="0">
                          <a:effectLst/>
                          <a:latin typeface="Arial" panose="020B0604020202020204" pitchFamily="34" charset="0"/>
                        </a:rPr>
                        <a:t>1.5</a:t>
                      </a:r>
                      <a:endParaRPr lang="en-US" dirty="0">
                        <a:effectLst/>
                      </a:endParaRPr>
                    </a:p>
                  </a:txBody>
                  <a:tcPr anchor="ctr"/>
                </a:tc>
                <a:tc>
                  <a:txBody>
                    <a:bodyPr/>
                    <a:lstStyle/>
                    <a:p>
                      <a:pPr algn="ctr"/>
                      <a:r>
                        <a:rPr lang="en-US" dirty="0">
                          <a:effectLst/>
                          <a:latin typeface="Arial" panose="020B0604020202020204" pitchFamily="34" charset="0"/>
                        </a:rPr>
                        <a:t>2.0</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1.118</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6.103</a:t>
                      </a:r>
                      <a:endParaRPr lang="en-US" dirty="0">
                        <a:effectLst/>
                      </a:endParaRPr>
                    </a:p>
                  </a:txBody>
                  <a:tcPr anchor="ctr"/>
                </a:tc>
                <a:extLst>
                  <a:ext uri="{0D108BD9-81ED-4DB2-BD59-A6C34878D82A}">
                    <a16:rowId xmlns:a16="http://schemas.microsoft.com/office/drawing/2014/main" val="3268530509"/>
                  </a:ext>
                </a:extLst>
              </a:tr>
              <a:tr h="383416">
                <a:tc>
                  <a:txBody>
                    <a:bodyPr/>
                    <a:lstStyle/>
                    <a:p>
                      <a:pPr algn="ctr"/>
                      <a:r>
                        <a:rPr lang="en-US" dirty="0">
                          <a:effectLst/>
                          <a:latin typeface="Arial" panose="020B0604020202020204" pitchFamily="34" charset="0"/>
                        </a:rPr>
                        <a:t>3</a:t>
                      </a:r>
                      <a:endParaRPr lang="en-US" dirty="0">
                        <a:effectLst/>
                      </a:endParaRPr>
                    </a:p>
                  </a:txBody>
                  <a:tcPr anchor="ctr"/>
                </a:tc>
                <a:tc>
                  <a:txBody>
                    <a:bodyPr/>
                    <a:lstStyle/>
                    <a:p>
                      <a:pPr algn="ctr"/>
                      <a:r>
                        <a:rPr lang="en-US">
                          <a:effectLst/>
                          <a:latin typeface="Arial" panose="020B0604020202020204" pitchFamily="34" charset="0"/>
                        </a:rPr>
                        <a:t>3.0</a:t>
                      </a:r>
                      <a:endParaRPr lang="en-US">
                        <a:effectLst/>
                      </a:endParaRPr>
                    </a:p>
                  </a:txBody>
                  <a:tcPr anchor="ctr"/>
                </a:tc>
                <a:tc>
                  <a:txBody>
                    <a:bodyPr/>
                    <a:lstStyle/>
                    <a:p>
                      <a:pPr algn="ctr"/>
                      <a:r>
                        <a:rPr lang="en-US" dirty="0">
                          <a:effectLst/>
                          <a:latin typeface="Arial" panose="020B0604020202020204" pitchFamily="34" charset="0"/>
                        </a:rPr>
                        <a:t>2.0</a:t>
                      </a:r>
                      <a:endParaRPr lang="en-US" dirty="0">
                        <a:effectLst/>
                      </a:endParaRPr>
                    </a:p>
                  </a:txBody>
                  <a:tcPr anchor="ctr"/>
                </a:tc>
                <a:tc>
                  <a:txBody>
                    <a:bodyPr/>
                    <a:lstStyle/>
                    <a:p>
                      <a:pPr algn="ctr"/>
                      <a:r>
                        <a:rPr lang="en-US" dirty="0">
                          <a:effectLst/>
                        </a:rPr>
                        <a:t>2.236</a:t>
                      </a:r>
                    </a:p>
                  </a:txBody>
                  <a:tcPr anchor="ctr"/>
                </a:tc>
                <a:tc>
                  <a:txBody>
                    <a:bodyPr/>
                    <a:lstStyle/>
                    <a:p>
                      <a:pPr algn="ctr"/>
                      <a:r>
                        <a:rPr lang="en-US" dirty="0">
                          <a:effectLst/>
                        </a:rPr>
                        <a:t>5.385</a:t>
                      </a:r>
                    </a:p>
                  </a:txBody>
                  <a:tcPr anchor="ctr"/>
                </a:tc>
                <a:extLst>
                  <a:ext uri="{0D108BD9-81ED-4DB2-BD59-A6C34878D82A}">
                    <a16:rowId xmlns:a16="http://schemas.microsoft.com/office/drawing/2014/main" val="3069429301"/>
                  </a:ext>
                </a:extLst>
              </a:tr>
              <a:tr h="383416">
                <a:tc>
                  <a:txBody>
                    <a:bodyPr/>
                    <a:lstStyle/>
                    <a:p>
                      <a:pPr algn="ctr"/>
                      <a:r>
                        <a:rPr lang="en-US" dirty="0">
                          <a:effectLst/>
                          <a:latin typeface="Arial" panose="020B0604020202020204" pitchFamily="34" charset="0"/>
                        </a:rPr>
                        <a:t>5</a:t>
                      </a:r>
                      <a:endParaRPr lang="en-US" dirty="0">
                        <a:effectLst/>
                      </a:endParaRPr>
                    </a:p>
                  </a:txBody>
                  <a:tcPr anchor="ctr"/>
                </a:tc>
                <a:tc>
                  <a:txBody>
                    <a:bodyPr/>
                    <a:lstStyle/>
                    <a:p>
                      <a:pPr algn="ctr"/>
                      <a:r>
                        <a:rPr lang="en-US">
                          <a:effectLst/>
                          <a:latin typeface="Arial" panose="020B0604020202020204" pitchFamily="34" charset="0"/>
                        </a:rPr>
                        <a:t>3.5</a:t>
                      </a:r>
                      <a:endParaRPr lang="en-US">
                        <a:effectLst/>
                      </a:endParaRPr>
                    </a:p>
                  </a:txBody>
                  <a:tcPr anchor="ctr"/>
                </a:tc>
                <a:tc>
                  <a:txBody>
                    <a:bodyPr/>
                    <a:lstStyle/>
                    <a:p>
                      <a:pPr algn="ctr"/>
                      <a:r>
                        <a:rPr lang="en-US">
                          <a:effectLst/>
                          <a:latin typeface="Arial" panose="020B0604020202020204" pitchFamily="34" charset="0"/>
                        </a:rPr>
                        <a:t>5.0</a:t>
                      </a:r>
                      <a:endParaRPr lang="en-US">
                        <a:effectLst/>
                      </a:endParaRPr>
                    </a:p>
                  </a:txBody>
                  <a:tcPr anchor="ctr"/>
                </a:tc>
                <a:tc>
                  <a:txBody>
                    <a:bodyPr/>
                    <a:lstStyle/>
                    <a:p>
                      <a:pPr algn="ctr"/>
                      <a:r>
                        <a:rPr lang="en-US" dirty="0">
                          <a:effectLst/>
                        </a:rPr>
                        <a:t>4.716</a:t>
                      </a:r>
                    </a:p>
                  </a:txBody>
                  <a:tcPr anchor="ctr"/>
                </a:tc>
                <a:tc>
                  <a:txBody>
                    <a:bodyPr/>
                    <a:lstStyle/>
                    <a:p>
                      <a:pPr algn="ctr"/>
                      <a:r>
                        <a:rPr lang="en-US" dirty="0">
                          <a:effectLst/>
                        </a:rPr>
                        <a:t>2.5</a:t>
                      </a:r>
                    </a:p>
                  </a:txBody>
                  <a:tcPr anchor="ctr"/>
                </a:tc>
                <a:extLst>
                  <a:ext uri="{0D108BD9-81ED-4DB2-BD59-A6C34878D82A}">
                    <a16:rowId xmlns:a16="http://schemas.microsoft.com/office/drawing/2014/main" val="3062951195"/>
                  </a:ext>
                </a:extLst>
              </a:tr>
              <a:tr h="383416">
                <a:tc>
                  <a:txBody>
                    <a:bodyPr/>
                    <a:lstStyle/>
                    <a:p>
                      <a:pPr algn="ctr"/>
                      <a:r>
                        <a:rPr lang="en-US">
                          <a:effectLst/>
                          <a:latin typeface="Arial" panose="020B0604020202020204" pitchFamily="34" charset="0"/>
                        </a:rPr>
                        <a:t>6</a:t>
                      </a:r>
                      <a:endParaRPr lang="en-US">
                        <a:effectLst/>
                      </a:endParaRPr>
                    </a:p>
                  </a:txBody>
                  <a:tcPr anchor="ctr"/>
                </a:tc>
                <a:tc>
                  <a:txBody>
                    <a:bodyPr/>
                    <a:lstStyle/>
                    <a:p>
                      <a:pPr algn="ctr"/>
                      <a:r>
                        <a:rPr lang="en-US">
                          <a:effectLst/>
                          <a:latin typeface="Arial" panose="020B0604020202020204" pitchFamily="34" charset="0"/>
                        </a:rPr>
                        <a:t>4.5</a:t>
                      </a:r>
                      <a:endParaRPr lang="en-US">
                        <a:effectLst/>
                      </a:endParaRPr>
                    </a:p>
                  </a:txBody>
                  <a:tcPr anchor="ctr"/>
                </a:tc>
                <a:tc>
                  <a:txBody>
                    <a:bodyPr/>
                    <a:lstStyle/>
                    <a:p>
                      <a:pPr algn="ctr"/>
                      <a:r>
                        <a:rPr lang="en-US">
                          <a:effectLst/>
                          <a:latin typeface="Arial" panose="020B0604020202020204" pitchFamily="34" charset="0"/>
                        </a:rPr>
                        <a:t>5.0</a:t>
                      </a:r>
                      <a:endParaRPr lang="en-US">
                        <a:effectLst/>
                      </a:endParaRPr>
                    </a:p>
                  </a:txBody>
                  <a:tcPr anchor="ctr"/>
                </a:tc>
                <a:tc>
                  <a:txBody>
                    <a:bodyPr/>
                    <a:lstStyle/>
                    <a:p>
                      <a:pPr algn="ctr"/>
                      <a:r>
                        <a:rPr lang="en-US" dirty="0">
                          <a:effectLst/>
                        </a:rPr>
                        <a:t>5.315</a:t>
                      </a:r>
                    </a:p>
                  </a:txBody>
                  <a:tcPr anchor="ctr"/>
                </a:tc>
                <a:tc>
                  <a:txBody>
                    <a:bodyPr/>
                    <a:lstStyle/>
                    <a:p>
                      <a:pPr algn="ctr"/>
                      <a:r>
                        <a:rPr lang="en-US" dirty="0">
                          <a:effectLst/>
                        </a:rPr>
                        <a:t>2.061</a:t>
                      </a:r>
                    </a:p>
                  </a:txBody>
                  <a:tcPr anchor="ctr"/>
                </a:tc>
                <a:extLst>
                  <a:ext uri="{0D108BD9-81ED-4DB2-BD59-A6C34878D82A}">
                    <a16:rowId xmlns:a16="http://schemas.microsoft.com/office/drawing/2014/main" val="119222943"/>
                  </a:ext>
                </a:extLst>
              </a:tr>
              <a:tr h="383416">
                <a:tc>
                  <a:txBody>
                    <a:bodyPr/>
                    <a:lstStyle/>
                    <a:p>
                      <a:pPr algn="ctr"/>
                      <a:r>
                        <a:rPr lang="en-US">
                          <a:effectLst/>
                          <a:latin typeface="Arial" panose="020B0604020202020204" pitchFamily="34" charset="0"/>
                        </a:rPr>
                        <a:t>7</a:t>
                      </a:r>
                      <a:endParaRPr lang="en-US">
                        <a:effectLst/>
                      </a:endParaRPr>
                    </a:p>
                  </a:txBody>
                  <a:tcPr anchor="ctr"/>
                </a:tc>
                <a:tc>
                  <a:txBody>
                    <a:bodyPr/>
                    <a:lstStyle/>
                    <a:p>
                      <a:pPr algn="ctr"/>
                      <a:r>
                        <a:rPr lang="en-US" dirty="0">
                          <a:effectLst/>
                          <a:latin typeface="Arial" panose="020B0604020202020204" pitchFamily="34" charset="0"/>
                        </a:rPr>
                        <a:t>3.5</a:t>
                      </a:r>
                      <a:endParaRPr lang="en-US" dirty="0">
                        <a:effectLst/>
                      </a:endParaRPr>
                    </a:p>
                  </a:txBody>
                  <a:tcPr anchor="ctr"/>
                </a:tc>
                <a:tc>
                  <a:txBody>
                    <a:bodyPr/>
                    <a:lstStyle/>
                    <a:p>
                      <a:pPr algn="ctr"/>
                      <a:r>
                        <a:rPr lang="en-US" dirty="0">
                          <a:effectLst/>
                          <a:latin typeface="Arial" panose="020B0604020202020204" pitchFamily="34" charset="0"/>
                        </a:rPr>
                        <a:t>4.5</a:t>
                      </a:r>
                      <a:endParaRPr lang="en-US" dirty="0">
                        <a:effectLst/>
                      </a:endParaRPr>
                    </a:p>
                  </a:txBody>
                  <a:tcPr anchor="ctr"/>
                </a:tc>
                <a:tc>
                  <a:txBody>
                    <a:bodyPr/>
                    <a:lstStyle/>
                    <a:p>
                      <a:pPr algn="ctr"/>
                      <a:r>
                        <a:rPr lang="en-US" dirty="0">
                          <a:effectLst/>
                        </a:rPr>
                        <a:t>4.301</a:t>
                      </a:r>
                    </a:p>
                  </a:txBody>
                  <a:tcPr anchor="ctr"/>
                </a:tc>
                <a:tc>
                  <a:txBody>
                    <a:bodyPr/>
                    <a:lstStyle/>
                    <a:p>
                      <a:pPr algn="ctr"/>
                      <a:r>
                        <a:rPr lang="en-US" dirty="0">
                          <a:effectLst/>
                        </a:rPr>
                        <a:t>4.743</a:t>
                      </a:r>
                    </a:p>
                  </a:txBody>
                  <a:tcPr anchor="ctr"/>
                </a:tc>
                <a:extLst>
                  <a:ext uri="{0D108BD9-81ED-4DB2-BD59-A6C34878D82A}">
                    <a16:rowId xmlns:a16="http://schemas.microsoft.com/office/drawing/2014/main" val="46333333"/>
                  </a:ext>
                </a:extLst>
              </a:tr>
            </a:tbl>
          </a:graphicData>
        </a:graphic>
      </p:graphicFrame>
      <p:graphicFrame>
        <p:nvGraphicFramePr>
          <p:cNvPr id="7" name="Content Placeholder 5">
            <a:extLst>
              <a:ext uri="{FF2B5EF4-FFF2-40B4-BE49-F238E27FC236}">
                <a16:creationId xmlns:a16="http://schemas.microsoft.com/office/drawing/2014/main" id="{278B9D5B-85C8-4416-8A4F-751C0EC111F9}"/>
              </a:ext>
            </a:extLst>
          </p:cNvPr>
          <p:cNvGraphicFramePr>
            <a:graphicFrameLocks/>
          </p:cNvGraphicFramePr>
          <p:nvPr>
            <p:extLst>
              <p:ext uri="{D42A27DB-BD31-4B8C-83A1-F6EECF244321}">
                <p14:modId xmlns:p14="http://schemas.microsoft.com/office/powerpoint/2010/main" val="2224361097"/>
              </p:ext>
            </p:extLst>
          </p:nvPr>
        </p:nvGraphicFramePr>
        <p:xfrm>
          <a:off x="7236645" y="680484"/>
          <a:ext cx="4086170" cy="2625526"/>
        </p:xfrm>
        <a:graphic>
          <a:graphicData uri="http://schemas.openxmlformats.org/drawingml/2006/table">
            <a:tbl>
              <a:tblPr firstRow="1" bandRow="1">
                <a:tableStyleId>{5940675A-B579-460E-94D1-54222C63F5DA}</a:tableStyleId>
              </a:tblPr>
              <a:tblGrid>
                <a:gridCol w="1027659">
                  <a:extLst>
                    <a:ext uri="{9D8B030D-6E8A-4147-A177-3AD203B41FA5}">
                      <a16:colId xmlns:a16="http://schemas.microsoft.com/office/drawing/2014/main" val="986101373"/>
                    </a:ext>
                  </a:extLst>
                </a:gridCol>
                <a:gridCol w="767256">
                  <a:extLst>
                    <a:ext uri="{9D8B030D-6E8A-4147-A177-3AD203B41FA5}">
                      <a16:colId xmlns:a16="http://schemas.microsoft.com/office/drawing/2014/main" val="2044369997"/>
                    </a:ext>
                  </a:extLst>
                </a:gridCol>
                <a:gridCol w="651641">
                  <a:extLst>
                    <a:ext uri="{9D8B030D-6E8A-4147-A177-3AD203B41FA5}">
                      <a16:colId xmlns:a16="http://schemas.microsoft.com/office/drawing/2014/main" val="2976706566"/>
                    </a:ext>
                  </a:extLst>
                </a:gridCol>
                <a:gridCol w="1639614">
                  <a:extLst>
                    <a:ext uri="{9D8B030D-6E8A-4147-A177-3AD203B41FA5}">
                      <a16:colId xmlns:a16="http://schemas.microsoft.com/office/drawing/2014/main" val="196891512"/>
                    </a:ext>
                  </a:extLst>
                </a:gridCol>
              </a:tblGrid>
              <a:tr h="796726">
                <a:tc>
                  <a:txBody>
                    <a:bodyPr/>
                    <a:lstStyle/>
                    <a:p>
                      <a:pPr algn="ctr"/>
                      <a:r>
                        <a:rPr lang="en-US" dirty="0">
                          <a:effectLst/>
                          <a:latin typeface="Arial" panose="020B0604020202020204" pitchFamily="34" charset="0"/>
                        </a:rPr>
                        <a:t>Subject</a:t>
                      </a:r>
                      <a:endParaRPr lang="en-US" dirty="0">
                        <a:effectLst/>
                      </a:endParaRPr>
                    </a:p>
                  </a:txBody>
                  <a:tcPr anchor="ctr"/>
                </a:tc>
                <a:tc>
                  <a:txBody>
                    <a:bodyPr/>
                    <a:lstStyle/>
                    <a:p>
                      <a:pPr algn="ctr"/>
                      <a:r>
                        <a:rPr lang="en-US" dirty="0">
                          <a:effectLst/>
                          <a:latin typeface="Arial" panose="020B0604020202020204" pitchFamily="34" charset="0"/>
                        </a:rPr>
                        <a:t>A</a:t>
                      </a:r>
                      <a:endParaRPr lang="en-US" dirty="0">
                        <a:effectLst/>
                      </a:endParaRPr>
                    </a:p>
                  </a:txBody>
                  <a:tcPr anchor="ctr"/>
                </a:tc>
                <a:tc>
                  <a:txBody>
                    <a:bodyPr/>
                    <a:lstStyle/>
                    <a:p>
                      <a:pPr algn="ctr"/>
                      <a:r>
                        <a:rPr lang="en-US" dirty="0">
                          <a:effectLst/>
                          <a:latin typeface="Arial" panose="020B0604020202020204" pitchFamily="34" charset="0"/>
                        </a:rPr>
                        <a:t>B</a:t>
                      </a:r>
                      <a:endParaRPr lang="en-US" dirty="0">
                        <a:effectLst/>
                      </a:endParaRPr>
                    </a:p>
                  </a:txBody>
                  <a:tcPr anchor="ctr"/>
                </a:tc>
                <a:tc>
                  <a:txBody>
                    <a:bodyPr/>
                    <a:lstStyle/>
                    <a:p>
                      <a:pPr algn="ctr"/>
                      <a:r>
                        <a:rPr lang="en-US" dirty="0">
                          <a:effectLst/>
                        </a:rPr>
                        <a:t>Group 1</a:t>
                      </a:r>
                    </a:p>
                  </a:txBody>
                  <a:tcPr anchor="ctr"/>
                </a:tc>
                <a:extLst>
                  <a:ext uri="{0D108BD9-81ED-4DB2-BD59-A6C34878D82A}">
                    <a16:rowId xmlns:a16="http://schemas.microsoft.com/office/drawing/2014/main" val="2491812864"/>
                  </a:ext>
                </a:extLst>
              </a:tr>
              <a:tr h="323662">
                <a:tc>
                  <a:txBody>
                    <a:bodyPr/>
                    <a:lstStyle/>
                    <a:p>
                      <a:pPr algn="ctr"/>
                      <a:r>
                        <a:rPr lang="en-US" dirty="0">
                          <a:effectLst/>
                          <a:latin typeface="Arial" panose="020B0604020202020204" pitchFamily="34" charset="0"/>
                        </a:rPr>
                        <a:t>2</a:t>
                      </a:r>
                      <a:endParaRPr lang="en-US" dirty="0">
                        <a:effectLst/>
                      </a:endParaRPr>
                    </a:p>
                  </a:txBody>
                  <a:tcPr anchor="ctr"/>
                </a:tc>
                <a:tc>
                  <a:txBody>
                    <a:bodyPr/>
                    <a:lstStyle/>
                    <a:p>
                      <a:pPr algn="ctr"/>
                      <a:r>
                        <a:rPr lang="en-US" dirty="0">
                          <a:effectLst/>
                          <a:latin typeface="Arial" panose="020B0604020202020204" pitchFamily="34" charset="0"/>
                        </a:rPr>
                        <a:t>1.5</a:t>
                      </a:r>
                      <a:endParaRPr lang="en-US" dirty="0">
                        <a:effectLst/>
                      </a:endParaRPr>
                    </a:p>
                  </a:txBody>
                  <a:tcPr anchor="ctr"/>
                </a:tc>
                <a:tc>
                  <a:txBody>
                    <a:bodyPr/>
                    <a:lstStyle/>
                    <a:p>
                      <a:pPr algn="ctr"/>
                      <a:r>
                        <a:rPr lang="en-US" dirty="0">
                          <a:effectLst/>
                          <a:latin typeface="Arial" panose="020B0604020202020204" pitchFamily="34" charset="0"/>
                        </a:rPr>
                        <a:t>2.0</a:t>
                      </a:r>
                      <a:endParaRPr lang="en-US" dirty="0">
                        <a:effectLst/>
                      </a:endParaRPr>
                    </a:p>
                  </a:txBody>
                  <a:tcPr anchor="ctr"/>
                </a:tc>
                <a:tc>
                  <a:txBody>
                    <a:bodyPr/>
                    <a:lstStyle/>
                    <a:p>
                      <a:pPr algn="ctr"/>
                      <a:r>
                        <a:rPr lang="en-US" dirty="0">
                          <a:effectLst/>
                        </a:rPr>
                        <a:t>Group 1</a:t>
                      </a:r>
                    </a:p>
                  </a:txBody>
                  <a:tcPr anchor="ctr"/>
                </a:tc>
                <a:extLst>
                  <a:ext uri="{0D108BD9-81ED-4DB2-BD59-A6C34878D82A}">
                    <a16:rowId xmlns:a16="http://schemas.microsoft.com/office/drawing/2014/main" val="3268530509"/>
                  </a:ext>
                </a:extLst>
              </a:tr>
              <a:tr h="323662">
                <a:tc>
                  <a:txBody>
                    <a:bodyPr/>
                    <a:lstStyle/>
                    <a:p>
                      <a:pPr algn="ctr"/>
                      <a:r>
                        <a:rPr lang="en-US" dirty="0">
                          <a:effectLst/>
                          <a:latin typeface="Arial" panose="020B0604020202020204" pitchFamily="34" charset="0"/>
                        </a:rPr>
                        <a:t>3</a:t>
                      </a:r>
                      <a:endParaRPr lang="en-US" dirty="0">
                        <a:effectLst/>
                      </a:endParaRPr>
                    </a:p>
                  </a:txBody>
                  <a:tcPr anchor="ctr"/>
                </a:tc>
                <a:tc>
                  <a:txBody>
                    <a:bodyPr/>
                    <a:lstStyle/>
                    <a:p>
                      <a:pPr algn="ctr"/>
                      <a:r>
                        <a:rPr lang="en-US">
                          <a:effectLst/>
                          <a:latin typeface="Arial" panose="020B0604020202020204" pitchFamily="34" charset="0"/>
                        </a:rPr>
                        <a:t>3.0</a:t>
                      </a:r>
                      <a:endParaRPr lang="en-US">
                        <a:effectLst/>
                      </a:endParaRPr>
                    </a:p>
                  </a:txBody>
                  <a:tcPr anchor="ctr"/>
                </a:tc>
                <a:tc>
                  <a:txBody>
                    <a:bodyPr/>
                    <a:lstStyle/>
                    <a:p>
                      <a:pPr algn="ctr"/>
                      <a:r>
                        <a:rPr lang="en-US" dirty="0">
                          <a:effectLst/>
                          <a:latin typeface="Arial" panose="020B0604020202020204" pitchFamily="34" charset="0"/>
                        </a:rPr>
                        <a:t>2.0</a:t>
                      </a:r>
                      <a:endParaRPr lang="en-US" dirty="0">
                        <a:effectLst/>
                      </a:endParaRPr>
                    </a:p>
                  </a:txBody>
                  <a:tcPr anchor="ctr"/>
                </a:tc>
                <a:tc>
                  <a:txBody>
                    <a:bodyPr/>
                    <a:lstStyle/>
                    <a:p>
                      <a:pPr algn="ctr"/>
                      <a:r>
                        <a:rPr lang="en-US" dirty="0">
                          <a:effectLst/>
                        </a:rPr>
                        <a:t>Group 1</a:t>
                      </a:r>
                    </a:p>
                  </a:txBody>
                  <a:tcPr anchor="ctr"/>
                </a:tc>
                <a:extLst>
                  <a:ext uri="{0D108BD9-81ED-4DB2-BD59-A6C34878D82A}">
                    <a16:rowId xmlns:a16="http://schemas.microsoft.com/office/drawing/2014/main" val="3069429301"/>
                  </a:ext>
                </a:extLst>
              </a:tr>
              <a:tr h="323662">
                <a:tc>
                  <a:txBody>
                    <a:bodyPr/>
                    <a:lstStyle/>
                    <a:p>
                      <a:pPr algn="ctr"/>
                      <a:r>
                        <a:rPr lang="en-US" dirty="0">
                          <a:effectLst/>
                          <a:latin typeface="Arial" panose="020B0604020202020204" pitchFamily="34" charset="0"/>
                        </a:rPr>
                        <a:t>5</a:t>
                      </a:r>
                      <a:endParaRPr lang="en-US" dirty="0">
                        <a:effectLst/>
                      </a:endParaRPr>
                    </a:p>
                  </a:txBody>
                  <a:tcPr anchor="ctr"/>
                </a:tc>
                <a:tc>
                  <a:txBody>
                    <a:bodyPr/>
                    <a:lstStyle/>
                    <a:p>
                      <a:pPr algn="ctr"/>
                      <a:r>
                        <a:rPr lang="en-US">
                          <a:effectLst/>
                          <a:latin typeface="Arial" panose="020B0604020202020204" pitchFamily="34" charset="0"/>
                        </a:rPr>
                        <a:t>3.5</a:t>
                      </a:r>
                      <a:endParaRPr lang="en-US">
                        <a:effectLst/>
                      </a:endParaRPr>
                    </a:p>
                  </a:txBody>
                  <a:tcPr anchor="ctr"/>
                </a:tc>
                <a:tc>
                  <a:txBody>
                    <a:bodyPr/>
                    <a:lstStyle/>
                    <a:p>
                      <a:pPr algn="ctr"/>
                      <a:r>
                        <a:rPr lang="en-US">
                          <a:effectLst/>
                          <a:latin typeface="Arial" panose="020B0604020202020204" pitchFamily="34" charset="0"/>
                        </a:rPr>
                        <a:t>5.0</a:t>
                      </a:r>
                      <a:endParaRPr lang="en-US">
                        <a:effectLst/>
                      </a:endParaRPr>
                    </a:p>
                  </a:txBody>
                  <a:tcPr anchor="ctr"/>
                </a:tc>
                <a:tc>
                  <a:txBody>
                    <a:bodyPr/>
                    <a:lstStyle/>
                    <a:p>
                      <a:pPr algn="ctr"/>
                      <a:r>
                        <a:rPr lang="en-US" dirty="0">
                          <a:effectLst/>
                        </a:rPr>
                        <a:t>Group 2</a:t>
                      </a:r>
                    </a:p>
                  </a:txBody>
                  <a:tcPr anchor="ctr"/>
                </a:tc>
                <a:extLst>
                  <a:ext uri="{0D108BD9-81ED-4DB2-BD59-A6C34878D82A}">
                    <a16:rowId xmlns:a16="http://schemas.microsoft.com/office/drawing/2014/main" val="3062951195"/>
                  </a:ext>
                </a:extLst>
              </a:tr>
              <a:tr h="323662">
                <a:tc>
                  <a:txBody>
                    <a:bodyPr/>
                    <a:lstStyle/>
                    <a:p>
                      <a:pPr algn="ctr"/>
                      <a:r>
                        <a:rPr lang="en-US">
                          <a:effectLst/>
                          <a:latin typeface="Arial" panose="020B0604020202020204" pitchFamily="34" charset="0"/>
                        </a:rPr>
                        <a:t>6</a:t>
                      </a:r>
                      <a:endParaRPr lang="en-US">
                        <a:effectLst/>
                      </a:endParaRPr>
                    </a:p>
                  </a:txBody>
                  <a:tcPr anchor="ctr"/>
                </a:tc>
                <a:tc>
                  <a:txBody>
                    <a:bodyPr/>
                    <a:lstStyle/>
                    <a:p>
                      <a:pPr algn="ctr"/>
                      <a:r>
                        <a:rPr lang="en-US">
                          <a:effectLst/>
                          <a:latin typeface="Arial" panose="020B0604020202020204" pitchFamily="34" charset="0"/>
                        </a:rPr>
                        <a:t>4.5</a:t>
                      </a:r>
                      <a:endParaRPr lang="en-US">
                        <a:effectLst/>
                      </a:endParaRPr>
                    </a:p>
                  </a:txBody>
                  <a:tcPr anchor="ctr"/>
                </a:tc>
                <a:tc>
                  <a:txBody>
                    <a:bodyPr/>
                    <a:lstStyle/>
                    <a:p>
                      <a:pPr algn="ctr"/>
                      <a:r>
                        <a:rPr lang="en-US">
                          <a:effectLst/>
                          <a:latin typeface="Arial" panose="020B0604020202020204" pitchFamily="34" charset="0"/>
                        </a:rPr>
                        <a:t>5.0</a:t>
                      </a:r>
                      <a:endParaRPr lang="en-US">
                        <a:effectLst/>
                      </a:endParaRPr>
                    </a:p>
                  </a:txBody>
                  <a:tcPr anchor="ctr"/>
                </a:tc>
                <a:tc>
                  <a:txBody>
                    <a:bodyPr/>
                    <a:lstStyle/>
                    <a:p>
                      <a:pPr algn="ctr"/>
                      <a:r>
                        <a:rPr lang="en-US" dirty="0">
                          <a:effectLst/>
                        </a:rPr>
                        <a:t>Group 2</a:t>
                      </a:r>
                    </a:p>
                  </a:txBody>
                  <a:tcPr anchor="ctr"/>
                </a:tc>
                <a:extLst>
                  <a:ext uri="{0D108BD9-81ED-4DB2-BD59-A6C34878D82A}">
                    <a16:rowId xmlns:a16="http://schemas.microsoft.com/office/drawing/2014/main" val="119222943"/>
                  </a:ext>
                </a:extLst>
              </a:tr>
              <a:tr h="323662">
                <a:tc>
                  <a:txBody>
                    <a:bodyPr/>
                    <a:lstStyle/>
                    <a:p>
                      <a:pPr algn="ctr"/>
                      <a:r>
                        <a:rPr lang="en-US">
                          <a:effectLst/>
                          <a:latin typeface="Arial" panose="020B0604020202020204" pitchFamily="34" charset="0"/>
                        </a:rPr>
                        <a:t>7</a:t>
                      </a:r>
                      <a:endParaRPr lang="en-US">
                        <a:effectLst/>
                      </a:endParaRPr>
                    </a:p>
                  </a:txBody>
                  <a:tcPr anchor="ctr"/>
                </a:tc>
                <a:tc>
                  <a:txBody>
                    <a:bodyPr/>
                    <a:lstStyle/>
                    <a:p>
                      <a:pPr algn="ctr"/>
                      <a:r>
                        <a:rPr lang="en-US">
                          <a:effectLst/>
                          <a:latin typeface="Arial" panose="020B0604020202020204" pitchFamily="34" charset="0"/>
                        </a:rPr>
                        <a:t>3.5</a:t>
                      </a:r>
                      <a:endParaRPr lang="en-US">
                        <a:effectLst/>
                      </a:endParaRPr>
                    </a:p>
                  </a:txBody>
                  <a:tcPr anchor="ctr"/>
                </a:tc>
                <a:tc>
                  <a:txBody>
                    <a:bodyPr/>
                    <a:lstStyle/>
                    <a:p>
                      <a:pPr algn="ctr"/>
                      <a:r>
                        <a:rPr lang="en-US" dirty="0">
                          <a:effectLst/>
                          <a:latin typeface="Arial" panose="020B0604020202020204" pitchFamily="34" charset="0"/>
                        </a:rPr>
                        <a:t>4.5</a:t>
                      </a:r>
                      <a:endParaRPr lang="en-US" dirty="0">
                        <a:effectLst/>
                      </a:endParaRPr>
                    </a:p>
                  </a:txBody>
                  <a:tcPr anchor="ctr"/>
                </a:tc>
                <a:tc>
                  <a:txBody>
                    <a:bodyPr/>
                    <a:lstStyle/>
                    <a:p>
                      <a:pPr algn="ctr"/>
                      <a:r>
                        <a:rPr lang="en-US" dirty="0">
                          <a:effectLst/>
                        </a:rPr>
                        <a:t>Group 1</a:t>
                      </a:r>
                    </a:p>
                  </a:txBody>
                  <a:tcPr anchor="ctr"/>
                </a:tc>
                <a:extLst>
                  <a:ext uri="{0D108BD9-81ED-4DB2-BD59-A6C34878D82A}">
                    <a16:rowId xmlns:a16="http://schemas.microsoft.com/office/drawing/2014/main" val="46333333"/>
                  </a:ext>
                </a:extLst>
              </a:tr>
            </a:tbl>
          </a:graphicData>
        </a:graphic>
      </p:graphicFrame>
    </p:spTree>
    <p:extLst>
      <p:ext uri="{BB962C8B-B14F-4D97-AF65-F5344CB8AC3E}">
        <p14:creationId xmlns:p14="http://schemas.microsoft.com/office/powerpoint/2010/main" val="14739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53671494"/>
              </p:ext>
            </p:extLst>
          </p:nvPr>
        </p:nvGraphicFramePr>
        <p:xfrm>
          <a:off x="791900" y="1864568"/>
          <a:ext cx="4400331" cy="1381760"/>
        </p:xfrm>
        <a:graphic>
          <a:graphicData uri="http://schemas.openxmlformats.org/drawingml/2006/table">
            <a:tbl>
              <a:tblPr firstRow="1" bandRow="1">
                <a:tableStyleId>{5940675A-B579-460E-94D1-54222C63F5DA}</a:tableStyleId>
              </a:tblPr>
              <a:tblGrid>
                <a:gridCol w="1435246">
                  <a:extLst>
                    <a:ext uri="{9D8B030D-6E8A-4147-A177-3AD203B41FA5}">
                      <a16:colId xmlns:a16="http://schemas.microsoft.com/office/drawing/2014/main" val="991948389"/>
                    </a:ext>
                  </a:extLst>
                </a:gridCol>
                <a:gridCol w="1435246">
                  <a:extLst>
                    <a:ext uri="{9D8B030D-6E8A-4147-A177-3AD203B41FA5}">
                      <a16:colId xmlns:a16="http://schemas.microsoft.com/office/drawing/2014/main" val="3567936982"/>
                    </a:ext>
                  </a:extLst>
                </a:gridCol>
                <a:gridCol w="1529839">
                  <a:extLst>
                    <a:ext uri="{9D8B030D-6E8A-4147-A177-3AD203B41FA5}">
                      <a16:colId xmlns:a16="http://schemas.microsoft.com/office/drawing/2014/main" val="957899097"/>
                    </a:ext>
                  </a:extLst>
                </a:gridCol>
              </a:tblGrid>
              <a:tr h="370840">
                <a:tc>
                  <a:txBody>
                    <a:bodyPr/>
                    <a:lstStyle/>
                    <a:p>
                      <a:pPr algn="ctr"/>
                      <a:r>
                        <a:rPr lang="en-US" dirty="0">
                          <a:effectLst/>
                        </a:rPr>
                        <a:t> </a:t>
                      </a:r>
                    </a:p>
                  </a:txBody>
                  <a:tcPr anchor="ctr"/>
                </a:tc>
                <a:tc>
                  <a:txBody>
                    <a:bodyPr/>
                    <a:lstStyle/>
                    <a:p>
                      <a:pPr algn="ctr"/>
                      <a:r>
                        <a:rPr lang="en-US" dirty="0">
                          <a:effectLst/>
                          <a:latin typeface="Arial" panose="020B0604020202020204" pitchFamily="34" charset="0"/>
                        </a:rPr>
                        <a:t>Individual</a:t>
                      </a:r>
                      <a:endParaRPr lang="en-US" dirty="0">
                        <a:effectLst/>
                      </a:endParaRPr>
                    </a:p>
                  </a:txBody>
                  <a:tcPr anchor="ctr"/>
                </a:tc>
                <a:tc>
                  <a:txBody>
                    <a:bodyPr/>
                    <a:lstStyle/>
                    <a:p>
                      <a:pPr algn="ctr"/>
                      <a:r>
                        <a:rPr lang="en-US" dirty="0">
                          <a:effectLst/>
                          <a:latin typeface="Arial" panose="020B0604020202020204" pitchFamily="34" charset="0"/>
                        </a:rPr>
                        <a:t>Mean (centroid)</a:t>
                      </a:r>
                      <a:endParaRPr lang="en-US" dirty="0">
                        <a:effectLst/>
                      </a:endParaRPr>
                    </a:p>
                  </a:txBody>
                  <a:tcPr anchor="ctr"/>
                </a:tc>
                <a:extLst>
                  <a:ext uri="{0D108BD9-81ED-4DB2-BD59-A6C34878D82A}">
                    <a16:rowId xmlns:a16="http://schemas.microsoft.com/office/drawing/2014/main" val="4089850468"/>
                  </a:ext>
                </a:extLst>
              </a:tr>
              <a:tr h="370840">
                <a:tc>
                  <a:txBody>
                    <a:bodyPr/>
                    <a:lstStyle/>
                    <a:p>
                      <a:pPr algn="ctr"/>
                      <a:r>
                        <a:rPr lang="en-US">
                          <a:effectLst/>
                          <a:latin typeface="Arial" panose="020B0604020202020204" pitchFamily="34" charset="0"/>
                        </a:rPr>
                        <a:t>Cluster 1</a:t>
                      </a:r>
                      <a:endParaRPr lang="en-US">
                        <a:effectLst/>
                      </a:endParaRPr>
                    </a:p>
                  </a:txBody>
                  <a:tcPr anchor="ctr"/>
                </a:tc>
                <a:tc>
                  <a:txBody>
                    <a:bodyPr/>
                    <a:lstStyle/>
                    <a:p>
                      <a:pPr algn="ctr"/>
                      <a:r>
                        <a:rPr lang="en-US" dirty="0">
                          <a:effectLst/>
                          <a:latin typeface="Arial" panose="020B0604020202020204" pitchFamily="34" charset="0"/>
                        </a:rPr>
                        <a:t>1, 2, 3,7</a:t>
                      </a:r>
                      <a:endParaRPr lang="en-US" dirty="0">
                        <a:effectLst/>
                      </a:endParaRPr>
                    </a:p>
                  </a:txBody>
                  <a:tcPr anchor="ctr"/>
                </a:tc>
                <a:tc>
                  <a:txBody>
                    <a:bodyPr/>
                    <a:lstStyle/>
                    <a:p>
                      <a:pPr algn="ctr"/>
                      <a:r>
                        <a:rPr lang="en-US" dirty="0">
                          <a:effectLst/>
                          <a:latin typeface="Arial" panose="020B0604020202020204" pitchFamily="34" charset="0"/>
                        </a:rPr>
                        <a:t>(2.25, 2.87)</a:t>
                      </a:r>
                      <a:endParaRPr lang="en-US" dirty="0">
                        <a:effectLst/>
                      </a:endParaRPr>
                    </a:p>
                  </a:txBody>
                  <a:tcPr anchor="ctr"/>
                </a:tc>
                <a:extLst>
                  <a:ext uri="{0D108BD9-81ED-4DB2-BD59-A6C34878D82A}">
                    <a16:rowId xmlns:a16="http://schemas.microsoft.com/office/drawing/2014/main" val="4014554844"/>
                  </a:ext>
                </a:extLst>
              </a:tr>
              <a:tr h="370840">
                <a:tc>
                  <a:txBody>
                    <a:bodyPr/>
                    <a:lstStyle/>
                    <a:p>
                      <a:pPr algn="ctr"/>
                      <a:r>
                        <a:rPr lang="en-US">
                          <a:effectLst/>
                          <a:latin typeface="Arial" panose="020B0604020202020204" pitchFamily="34" charset="0"/>
                        </a:rPr>
                        <a:t>Cluster 2</a:t>
                      </a:r>
                      <a:endParaRPr lang="en-US">
                        <a:effectLst/>
                      </a:endParaRPr>
                    </a:p>
                  </a:txBody>
                  <a:tcPr anchor="ctr"/>
                </a:tc>
                <a:tc>
                  <a:txBody>
                    <a:bodyPr/>
                    <a:lstStyle/>
                    <a:p>
                      <a:pPr algn="ctr"/>
                      <a:r>
                        <a:rPr lang="en-US" dirty="0">
                          <a:effectLst/>
                          <a:latin typeface="Arial" panose="020B0604020202020204" pitchFamily="34" charset="0"/>
                        </a:rPr>
                        <a:t>4, 5, 6</a:t>
                      </a:r>
                      <a:endParaRPr lang="en-US" dirty="0">
                        <a:effectLst/>
                      </a:endParaRPr>
                    </a:p>
                  </a:txBody>
                  <a:tcPr anchor="ctr"/>
                </a:tc>
                <a:tc>
                  <a:txBody>
                    <a:bodyPr/>
                    <a:lstStyle/>
                    <a:p>
                      <a:pPr algn="ctr"/>
                      <a:r>
                        <a:rPr lang="en-US" dirty="0">
                          <a:effectLst/>
                          <a:latin typeface="Arial" panose="020B0604020202020204" pitchFamily="34" charset="0"/>
                        </a:rPr>
                        <a:t>(4.33, 5.66)</a:t>
                      </a:r>
                      <a:endParaRPr lang="en-US" dirty="0">
                        <a:effectLst/>
                      </a:endParaRPr>
                    </a:p>
                  </a:txBody>
                  <a:tcPr anchor="ctr"/>
                </a:tc>
                <a:extLst>
                  <a:ext uri="{0D108BD9-81ED-4DB2-BD59-A6C34878D82A}">
                    <a16:rowId xmlns:a16="http://schemas.microsoft.com/office/drawing/2014/main" val="2527528063"/>
                  </a:ext>
                </a:extLst>
              </a:tr>
            </a:tbl>
          </a:graphicData>
        </a:graphic>
      </p:graphicFrame>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3113748312"/>
                  </p:ext>
                </p:extLst>
              </p:nvPr>
            </p:nvGraphicFramePr>
            <p:xfrm>
              <a:off x="589881" y="4188568"/>
              <a:ext cx="4137573" cy="2156587"/>
            </p:xfrm>
            <a:graphic>
              <a:graphicData uri="http://schemas.openxmlformats.org/drawingml/2006/table">
                <a:tbl>
                  <a:tblPr firstRow="1" bandRow="1">
                    <a:tableStyleId>{5940675A-B579-460E-94D1-54222C63F5DA}</a:tableStyleId>
                  </a:tblPr>
                  <a:tblGrid>
                    <a:gridCol w="373003">
                      <a:extLst>
                        <a:ext uri="{9D8B030D-6E8A-4147-A177-3AD203B41FA5}">
                          <a16:colId xmlns:a16="http://schemas.microsoft.com/office/drawing/2014/main" val="22887049"/>
                        </a:ext>
                      </a:extLst>
                    </a:gridCol>
                    <a:gridCol w="1935770">
                      <a:extLst>
                        <a:ext uri="{9D8B030D-6E8A-4147-A177-3AD203B41FA5}">
                          <a16:colId xmlns:a16="http://schemas.microsoft.com/office/drawing/2014/main" val="2735882233"/>
                        </a:ext>
                      </a:extLst>
                    </a:gridCol>
                    <a:gridCol w="1828800">
                      <a:extLst>
                        <a:ext uri="{9D8B030D-6E8A-4147-A177-3AD203B41FA5}">
                          <a16:colId xmlns:a16="http://schemas.microsoft.com/office/drawing/2014/main" val="3834200194"/>
                        </a:ext>
                      </a:extLst>
                    </a:gridCol>
                  </a:tblGrid>
                  <a:tr h="899925">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a:latin typeface="Cambria Math" panose="02040503050406030204" pitchFamily="18" charset="0"/>
                            </a:rPr>
                            <a:t>New center 1 (Mean):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a:latin typeface="Cambria Math" panose="02040503050406030204" pitchFamily="18" charset="0"/>
                            </a:rPr>
                            <a:t>New center2</a:t>
                          </a:r>
                          <a:r>
                            <a:rPr lang="en-US" i="1" baseline="0" dirty="0">
                              <a:latin typeface="Cambria Math" panose="02040503050406030204" pitchFamily="18" charset="0"/>
                            </a:rPr>
                            <a:t> </a:t>
                          </a:r>
                          <a:r>
                            <a:rPr lang="en-US" i="1" dirty="0">
                              <a:latin typeface="Cambria Math" panose="02040503050406030204" pitchFamily="18" charset="0"/>
                            </a:rPr>
                            <a:t>(Mean):</a:t>
                          </a:r>
                        </a:p>
                        <a:p>
                          <a:endParaRPr lang="en-US" dirty="0"/>
                        </a:p>
                      </a:txBody>
                      <a:tcPr/>
                    </a:tc>
                    <a:extLst>
                      <a:ext uri="{0D108BD9-81ED-4DB2-BD59-A6C34878D82A}">
                        <a16:rowId xmlns:a16="http://schemas.microsoft.com/office/drawing/2014/main" val="658383693"/>
                      </a:ext>
                    </a:extLst>
                  </a:tr>
                  <a:tr h="747634">
                    <a:tc>
                      <a:txBody>
                        <a:bodyPr/>
                        <a:lstStyle/>
                        <a:p>
                          <a:r>
                            <a:rPr lang="en-US" dirty="0"/>
                            <a:t>x</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en-US" i="1" smtClean="0">
                                      <a:latin typeface="Cambria Math" panose="02040503050406030204" pitchFamily="18" charset="0"/>
                                    </a:rPr>
                                  </m:ctrlPr>
                                </m:fPr>
                                <m:num>
                                  <m:r>
                                    <a:rPr lang="en-US" i="0">
                                      <a:latin typeface="Cambria Math" panose="02040503050406030204" pitchFamily="18" charset="0"/>
                                    </a:rPr>
                                    <m:t>1+1.5+3+3.5</m:t>
                                  </m:r>
                                </m:num>
                                <m:den>
                                  <m:r>
                                    <a:rPr lang="en-US" i="0">
                                      <a:latin typeface="Cambria Math" panose="02040503050406030204" pitchFamily="18" charset="0"/>
                                    </a:rPr>
                                    <m:t>4</m:t>
                                  </m:r>
                                </m:den>
                              </m:f>
                            </m:oMath>
                          </a14:m>
                          <a:r>
                            <a:rPr lang="en-US" dirty="0"/>
                            <a:t> = 2.25</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en-US" i="1" smtClean="0">
                                      <a:latin typeface="Cambria Math" panose="02040503050406030204" pitchFamily="18" charset="0"/>
                                    </a:rPr>
                                  </m:ctrlPr>
                                </m:fPr>
                                <m:num>
                                  <m:r>
                                    <a:rPr lang="en-US" b="0" i="0" smtClean="0">
                                      <a:latin typeface="Cambria Math" panose="02040503050406030204" pitchFamily="18" charset="0"/>
                                    </a:rPr>
                                    <m:t>5</m:t>
                                  </m:r>
                                  <m:r>
                                    <a:rPr lang="en-US" i="0">
                                      <a:latin typeface="Cambria Math" panose="02040503050406030204" pitchFamily="18" charset="0"/>
                                    </a:rPr>
                                    <m:t>+</m:t>
                                  </m:r>
                                  <m:r>
                                    <a:rPr lang="en-US" b="0" i="0" smtClean="0">
                                      <a:latin typeface="Cambria Math" panose="02040503050406030204" pitchFamily="18" charset="0"/>
                                    </a:rPr>
                                    <m:t>3</m:t>
                                  </m:r>
                                  <m:r>
                                    <a:rPr lang="en-US" i="0">
                                      <a:latin typeface="Cambria Math" panose="02040503050406030204" pitchFamily="18" charset="0"/>
                                    </a:rPr>
                                    <m:t>.5+</m:t>
                                  </m:r>
                                  <m:r>
                                    <a:rPr lang="en-US" b="0" i="0" smtClean="0">
                                      <a:latin typeface="Cambria Math" panose="02040503050406030204" pitchFamily="18" charset="0"/>
                                    </a:rPr>
                                    <m:t>4</m:t>
                                  </m:r>
                                  <m:r>
                                    <a:rPr lang="en-US" i="0">
                                      <a:latin typeface="Cambria Math" panose="02040503050406030204" pitchFamily="18" charset="0"/>
                                    </a:rPr>
                                    <m:t>.5</m:t>
                                  </m:r>
                                </m:num>
                                <m:den>
                                  <m:r>
                                    <a:rPr lang="en-US" b="0" i="0" smtClean="0">
                                      <a:latin typeface="Cambria Math" panose="02040503050406030204" pitchFamily="18" charset="0"/>
                                    </a:rPr>
                                    <m:t>3</m:t>
                                  </m:r>
                                </m:den>
                              </m:f>
                            </m:oMath>
                          </a14:m>
                          <a:r>
                            <a:rPr lang="en-US" dirty="0"/>
                            <a:t> = 4.33</a:t>
                          </a:r>
                        </a:p>
                      </a:txBody>
                      <a:tcPr/>
                    </a:tc>
                    <a:extLst>
                      <a:ext uri="{0D108BD9-81ED-4DB2-BD59-A6C34878D82A}">
                        <a16:rowId xmlns:a16="http://schemas.microsoft.com/office/drawing/2014/main" val="4239863087"/>
                      </a:ext>
                    </a:extLst>
                  </a:tr>
                  <a:tr h="478285">
                    <a:tc>
                      <a:txBody>
                        <a:bodyPr/>
                        <a:lstStyle/>
                        <a:p>
                          <a:r>
                            <a:rPr lang="en-US" dirty="0"/>
                            <a:t>y</a:t>
                          </a:r>
                        </a:p>
                      </a:txBody>
                      <a:tcPr/>
                    </a:tc>
                    <a:tc>
                      <a:txBody>
                        <a:bodyPr/>
                        <a:lstStyle/>
                        <a:p>
                          <a14:m>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1+</m:t>
                                  </m:r>
                                  <m:r>
                                    <a:rPr lang="en-US" b="0" i="0" smtClean="0">
                                      <a:latin typeface="Cambria Math" panose="02040503050406030204" pitchFamily="18" charset="0"/>
                                    </a:rPr>
                                    <m:t>2</m:t>
                                  </m:r>
                                  <m:r>
                                    <a:rPr lang="en-US" smtClean="0">
                                      <a:latin typeface="Cambria Math" panose="02040503050406030204" pitchFamily="18" charset="0"/>
                                    </a:rPr>
                                    <m:t>+</m:t>
                                  </m:r>
                                  <m:r>
                                    <a:rPr lang="en-US" b="0" i="0" smtClean="0">
                                      <a:latin typeface="Cambria Math" panose="02040503050406030204" pitchFamily="18" charset="0"/>
                                    </a:rPr>
                                    <m:t>4</m:t>
                                  </m:r>
                                  <m:r>
                                    <a:rPr lang="en-US" smtClean="0">
                                      <a:latin typeface="Cambria Math" panose="02040503050406030204" pitchFamily="18" charset="0"/>
                                    </a:rPr>
                                    <m:t>+</m:t>
                                  </m:r>
                                  <m:r>
                                    <a:rPr lang="en-US" b="0" i="0" smtClean="0">
                                      <a:latin typeface="Cambria Math" panose="02040503050406030204" pitchFamily="18" charset="0"/>
                                    </a:rPr>
                                    <m:t>4</m:t>
                                  </m:r>
                                  <m:r>
                                    <a:rPr lang="en-US" smtClean="0">
                                      <a:latin typeface="Cambria Math" panose="02040503050406030204" pitchFamily="18" charset="0"/>
                                    </a:rPr>
                                    <m:t>.5</m:t>
                                  </m:r>
                                </m:num>
                                <m:den>
                                  <m:r>
                                    <a:rPr lang="en-US">
                                      <a:latin typeface="Cambria Math" panose="02040503050406030204" pitchFamily="18" charset="0"/>
                                    </a:rPr>
                                    <m:t>4</m:t>
                                  </m:r>
                                </m:den>
                              </m:f>
                            </m:oMath>
                          </a14:m>
                          <a:r>
                            <a:rPr lang="en-US" dirty="0"/>
                            <a:t> = 2.87</a:t>
                          </a:r>
                        </a:p>
                      </a:txBody>
                      <a:tcPr/>
                    </a:tc>
                    <a:tc>
                      <a:txBody>
                        <a:bodyPr/>
                        <a:lstStyle/>
                        <a:p>
                          <a14:m>
                            <m:oMath xmlns:m="http://schemas.openxmlformats.org/officeDocument/2006/math">
                              <m:f>
                                <m:fPr>
                                  <m:ctrlPr>
                                    <a:rPr lang="en-US" i="1" smtClean="0">
                                      <a:latin typeface="Cambria Math" panose="02040503050406030204" pitchFamily="18" charset="0"/>
                                    </a:rPr>
                                  </m:ctrlPr>
                                </m:fPr>
                                <m:num>
                                  <m:r>
                                    <a:rPr lang="en-US" b="0" i="0" smtClean="0">
                                      <a:latin typeface="Cambria Math" panose="02040503050406030204" pitchFamily="18" charset="0"/>
                                    </a:rPr>
                                    <m:t>7</m:t>
                                  </m:r>
                                  <m:r>
                                    <a:rPr lang="en-US" i="0">
                                      <a:latin typeface="Cambria Math" panose="02040503050406030204" pitchFamily="18" charset="0"/>
                                    </a:rPr>
                                    <m:t>+</m:t>
                                  </m:r>
                                  <m:r>
                                    <a:rPr lang="en-US" b="0" i="0" smtClean="0">
                                      <a:latin typeface="Cambria Math" panose="02040503050406030204" pitchFamily="18" charset="0"/>
                                    </a:rPr>
                                    <m:t>5</m:t>
                                  </m:r>
                                  <m:r>
                                    <a:rPr lang="en-US" i="0">
                                      <a:latin typeface="Cambria Math" panose="02040503050406030204" pitchFamily="18" charset="0"/>
                                    </a:rPr>
                                    <m:t>+</m:t>
                                  </m:r>
                                  <m:r>
                                    <a:rPr lang="en-US" b="0" i="0" smtClean="0">
                                      <a:latin typeface="Cambria Math" panose="02040503050406030204" pitchFamily="18" charset="0"/>
                                    </a:rPr>
                                    <m:t>5</m:t>
                                  </m:r>
                                </m:num>
                                <m:den>
                                  <m:r>
                                    <a:rPr lang="en-US" b="0" i="0" smtClean="0">
                                      <a:latin typeface="Cambria Math" panose="02040503050406030204" pitchFamily="18" charset="0"/>
                                    </a:rPr>
                                    <m:t>3</m:t>
                                  </m:r>
                                </m:den>
                              </m:f>
                            </m:oMath>
                          </a14:m>
                          <a:r>
                            <a:rPr lang="en-US" dirty="0"/>
                            <a:t>  = 5.66</a:t>
                          </a:r>
                        </a:p>
                      </a:txBody>
                      <a:tcPr/>
                    </a:tc>
                    <a:extLst>
                      <a:ext uri="{0D108BD9-81ED-4DB2-BD59-A6C34878D82A}">
                        <a16:rowId xmlns:a16="http://schemas.microsoft.com/office/drawing/2014/main" val="2184540468"/>
                      </a:ext>
                    </a:extLst>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3113748312"/>
                  </p:ext>
                </p:extLst>
              </p:nvPr>
            </p:nvGraphicFramePr>
            <p:xfrm>
              <a:off x="589881" y="4188568"/>
              <a:ext cx="4137573" cy="2156587"/>
            </p:xfrm>
            <a:graphic>
              <a:graphicData uri="http://schemas.openxmlformats.org/drawingml/2006/table">
                <a:tbl>
                  <a:tblPr firstRow="1" bandRow="1">
                    <a:tableStyleId>{5940675A-B579-460E-94D1-54222C63F5DA}</a:tableStyleId>
                  </a:tblPr>
                  <a:tblGrid>
                    <a:gridCol w="373003">
                      <a:extLst>
                        <a:ext uri="{9D8B030D-6E8A-4147-A177-3AD203B41FA5}">
                          <a16:colId xmlns:a16="http://schemas.microsoft.com/office/drawing/2014/main" val="22887049"/>
                        </a:ext>
                      </a:extLst>
                    </a:gridCol>
                    <a:gridCol w="1935770">
                      <a:extLst>
                        <a:ext uri="{9D8B030D-6E8A-4147-A177-3AD203B41FA5}">
                          <a16:colId xmlns:a16="http://schemas.microsoft.com/office/drawing/2014/main" val="2735882233"/>
                        </a:ext>
                      </a:extLst>
                    </a:gridCol>
                    <a:gridCol w="1828800">
                      <a:extLst>
                        <a:ext uri="{9D8B030D-6E8A-4147-A177-3AD203B41FA5}">
                          <a16:colId xmlns:a16="http://schemas.microsoft.com/office/drawing/2014/main" val="3834200194"/>
                        </a:ext>
                      </a:extLst>
                    </a:gridCol>
                  </a:tblGrid>
                  <a:tr h="914400">
                    <a:tc>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a:latin typeface="Cambria Math" panose="02040503050406030204" pitchFamily="18" charset="0"/>
                            </a:rPr>
                            <a:t>New center 1 (Mean):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a:latin typeface="Cambria Math" panose="02040503050406030204" pitchFamily="18" charset="0"/>
                            </a:rPr>
                            <a:t>New center2</a:t>
                          </a:r>
                          <a:r>
                            <a:rPr lang="en-US" i="1" baseline="0" dirty="0">
                              <a:latin typeface="Cambria Math" panose="02040503050406030204" pitchFamily="18" charset="0"/>
                            </a:rPr>
                            <a:t> </a:t>
                          </a:r>
                          <a:r>
                            <a:rPr lang="en-US" i="1" dirty="0">
                              <a:latin typeface="Cambria Math" panose="02040503050406030204" pitchFamily="18" charset="0"/>
                            </a:rPr>
                            <a:t>(Mean):</a:t>
                          </a:r>
                        </a:p>
                        <a:p>
                          <a:endParaRPr lang="en-US" dirty="0"/>
                        </a:p>
                      </a:txBody>
                      <a:tcPr/>
                    </a:tc>
                    <a:extLst>
                      <a:ext uri="{0D108BD9-81ED-4DB2-BD59-A6C34878D82A}">
                        <a16:rowId xmlns:a16="http://schemas.microsoft.com/office/drawing/2014/main" val="658383693"/>
                      </a:ext>
                    </a:extLst>
                  </a:tr>
                  <a:tr h="757555">
                    <a:tc>
                      <a:txBody>
                        <a:bodyPr/>
                        <a:lstStyle/>
                        <a:p>
                          <a:r>
                            <a:rPr lang="en-US" dirty="0"/>
                            <a:t>x</a:t>
                          </a:r>
                        </a:p>
                      </a:txBody>
                      <a:tcPr/>
                    </a:tc>
                    <a:tc>
                      <a:txBody>
                        <a:bodyPr/>
                        <a:lstStyle/>
                        <a:p>
                          <a:endParaRPr lang="en-US"/>
                        </a:p>
                      </a:txBody>
                      <a:tcPr>
                        <a:blipFill>
                          <a:blip r:embed="rId2"/>
                          <a:stretch>
                            <a:fillRect l="-19497" t="-125806" r="-95283" b="-68548"/>
                          </a:stretch>
                        </a:blipFill>
                      </a:tcPr>
                    </a:tc>
                    <a:tc>
                      <a:txBody>
                        <a:bodyPr/>
                        <a:lstStyle/>
                        <a:p>
                          <a:endParaRPr lang="en-US"/>
                        </a:p>
                      </a:txBody>
                      <a:tcPr>
                        <a:blipFill>
                          <a:blip r:embed="rId2"/>
                          <a:stretch>
                            <a:fillRect l="-126246" t="-125806" r="-664" b="-68548"/>
                          </a:stretch>
                        </a:blipFill>
                      </a:tcPr>
                    </a:tc>
                    <a:extLst>
                      <a:ext uri="{0D108BD9-81ED-4DB2-BD59-A6C34878D82A}">
                        <a16:rowId xmlns:a16="http://schemas.microsoft.com/office/drawing/2014/main" val="4239863087"/>
                      </a:ext>
                    </a:extLst>
                  </a:tr>
                  <a:tr h="484632">
                    <a:tc>
                      <a:txBody>
                        <a:bodyPr/>
                        <a:lstStyle/>
                        <a:p>
                          <a:r>
                            <a:rPr lang="en-US" dirty="0"/>
                            <a:t>y</a:t>
                          </a:r>
                        </a:p>
                      </a:txBody>
                      <a:tcPr/>
                    </a:tc>
                    <a:tc>
                      <a:txBody>
                        <a:bodyPr/>
                        <a:lstStyle/>
                        <a:p>
                          <a:endParaRPr lang="en-US"/>
                        </a:p>
                      </a:txBody>
                      <a:tcPr>
                        <a:blipFill>
                          <a:blip r:embed="rId2"/>
                          <a:stretch>
                            <a:fillRect l="-19497" t="-350000" r="-95283" b="-6250"/>
                          </a:stretch>
                        </a:blipFill>
                      </a:tcPr>
                    </a:tc>
                    <a:tc>
                      <a:txBody>
                        <a:bodyPr/>
                        <a:lstStyle/>
                        <a:p>
                          <a:endParaRPr lang="en-US"/>
                        </a:p>
                      </a:txBody>
                      <a:tcPr>
                        <a:blipFill>
                          <a:blip r:embed="rId2"/>
                          <a:stretch>
                            <a:fillRect l="-126246" t="-350000" r="-664" b="-6250"/>
                          </a:stretch>
                        </a:blipFill>
                      </a:tcPr>
                    </a:tc>
                    <a:extLst>
                      <a:ext uri="{0D108BD9-81ED-4DB2-BD59-A6C34878D82A}">
                        <a16:rowId xmlns:a16="http://schemas.microsoft.com/office/drawing/2014/main" val="2184540468"/>
                      </a:ext>
                    </a:extLst>
                  </a:tr>
                </a:tbl>
              </a:graphicData>
            </a:graphic>
          </p:graphicFrame>
        </mc:Fallback>
      </mc:AlternateContent>
      <p:graphicFrame>
        <p:nvGraphicFramePr>
          <p:cNvPr id="7" name="Table 6">
            <a:extLst>
              <a:ext uri="{FF2B5EF4-FFF2-40B4-BE49-F238E27FC236}">
                <a16:creationId xmlns:a16="http://schemas.microsoft.com/office/drawing/2014/main" id="{2A8EF494-CDA6-4441-866C-BBF1F17F525B}"/>
              </a:ext>
            </a:extLst>
          </p:cNvPr>
          <p:cNvGraphicFramePr>
            <a:graphicFrameLocks noGrp="1"/>
          </p:cNvGraphicFramePr>
          <p:nvPr>
            <p:extLst>
              <p:ext uri="{D42A27DB-BD31-4B8C-83A1-F6EECF244321}">
                <p14:modId xmlns:p14="http://schemas.microsoft.com/office/powerpoint/2010/main" val="2519539989"/>
              </p:ext>
            </p:extLst>
          </p:nvPr>
        </p:nvGraphicFramePr>
        <p:xfrm>
          <a:off x="5394495" y="2555448"/>
          <a:ext cx="6117020" cy="3540025"/>
        </p:xfrm>
        <a:graphic>
          <a:graphicData uri="http://schemas.openxmlformats.org/drawingml/2006/table">
            <a:tbl>
              <a:tblPr firstRow="1" bandRow="1">
                <a:tableStyleId>{5940675A-B579-460E-94D1-54222C63F5DA}</a:tableStyleId>
              </a:tblPr>
              <a:tblGrid>
                <a:gridCol w="1173900">
                  <a:extLst>
                    <a:ext uri="{9D8B030D-6E8A-4147-A177-3AD203B41FA5}">
                      <a16:colId xmlns:a16="http://schemas.microsoft.com/office/drawing/2014/main" val="1454521741"/>
                    </a:ext>
                  </a:extLst>
                </a:gridCol>
                <a:gridCol w="2515230">
                  <a:extLst>
                    <a:ext uri="{9D8B030D-6E8A-4147-A177-3AD203B41FA5}">
                      <a16:colId xmlns:a16="http://schemas.microsoft.com/office/drawing/2014/main" val="3055953791"/>
                    </a:ext>
                  </a:extLst>
                </a:gridCol>
                <a:gridCol w="2427890">
                  <a:extLst>
                    <a:ext uri="{9D8B030D-6E8A-4147-A177-3AD203B41FA5}">
                      <a16:colId xmlns:a16="http://schemas.microsoft.com/office/drawing/2014/main" val="3037203966"/>
                    </a:ext>
                  </a:extLst>
                </a:gridCol>
              </a:tblGrid>
              <a:tr h="370840">
                <a:tc>
                  <a:txBody>
                    <a:bodyPr/>
                    <a:lstStyle/>
                    <a:p>
                      <a:pPr algn="ctr"/>
                      <a:r>
                        <a:rPr lang="en-US" dirty="0">
                          <a:effectLst/>
                          <a:latin typeface="Arial" panose="020B0604020202020204" pitchFamily="34" charset="0"/>
                        </a:rPr>
                        <a:t>Individual</a:t>
                      </a:r>
                      <a:endParaRPr lang="en-US" dirty="0">
                        <a:effectLst/>
                      </a:endParaRPr>
                    </a:p>
                  </a:txBody>
                  <a:tcPr anchor="ctr"/>
                </a:tc>
                <a:tc>
                  <a:txBody>
                    <a:bodyPr/>
                    <a:lstStyle/>
                    <a:p>
                      <a:pPr algn="ctr"/>
                      <a:r>
                        <a:rPr lang="en-US" dirty="0">
                          <a:effectLst/>
                          <a:latin typeface="Arial" panose="020B0604020202020204" pitchFamily="34" charset="0"/>
                        </a:rPr>
                        <a:t>Distance to mean (centroid) of Cluster 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(2.25, 2.87)</a:t>
                      </a:r>
                      <a:endParaRPr lang="en-US" dirty="0">
                        <a:effectLst/>
                      </a:endParaRPr>
                    </a:p>
                  </a:txBody>
                  <a:tcPr anchor="ctr"/>
                </a:tc>
                <a:tc>
                  <a:txBody>
                    <a:bodyPr/>
                    <a:lstStyle/>
                    <a:p>
                      <a:pPr algn="ctr"/>
                      <a:r>
                        <a:rPr lang="en-US" dirty="0">
                          <a:effectLst/>
                          <a:latin typeface="Arial" panose="020B0604020202020204" pitchFamily="34" charset="0"/>
                        </a:rPr>
                        <a:t>Distance to mean (centroid) of Cluster 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(4.33, 5.66)</a:t>
                      </a:r>
                      <a:endParaRPr lang="en-US" dirty="0">
                        <a:effectLst/>
                      </a:endParaRPr>
                    </a:p>
                  </a:txBody>
                  <a:tcPr anchor="ctr"/>
                </a:tc>
                <a:extLst>
                  <a:ext uri="{0D108BD9-81ED-4DB2-BD59-A6C34878D82A}">
                    <a16:rowId xmlns:a16="http://schemas.microsoft.com/office/drawing/2014/main" val="395237885"/>
                  </a:ext>
                </a:extLst>
              </a:tr>
              <a:tr h="370840">
                <a:tc>
                  <a:txBody>
                    <a:bodyPr/>
                    <a:lstStyle/>
                    <a:p>
                      <a:pPr algn="ctr"/>
                      <a:r>
                        <a:rPr lang="en-US">
                          <a:effectLst/>
                          <a:latin typeface="Arial" panose="020B0604020202020204" pitchFamily="34" charset="0"/>
                        </a:rPr>
                        <a:t>1</a:t>
                      </a:r>
                      <a:endParaRPr lang="en-US">
                        <a:effectLst/>
                      </a:endParaRPr>
                    </a:p>
                  </a:txBody>
                  <a:tcPr anchor="ctr"/>
                </a:tc>
                <a:tc>
                  <a:txBody>
                    <a:bodyPr/>
                    <a:lstStyle/>
                    <a:p>
                      <a:pPr algn="ctr"/>
                      <a:r>
                        <a:rPr lang="en-US" sz="1800" kern="1200" dirty="0">
                          <a:solidFill>
                            <a:schemeClr val="tx1"/>
                          </a:solidFill>
                          <a:effectLst/>
                          <a:latin typeface="+mn-lt"/>
                          <a:ea typeface="+mn-ea"/>
                          <a:cs typeface="+mn-cs"/>
                        </a:rPr>
                        <a:t>2.24</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5.72</a:t>
                      </a:r>
                      <a:endParaRPr lang="en-US" dirty="0">
                        <a:effectLst/>
                      </a:endParaRPr>
                    </a:p>
                  </a:txBody>
                  <a:tcPr anchor="ctr"/>
                </a:tc>
                <a:extLst>
                  <a:ext uri="{0D108BD9-81ED-4DB2-BD59-A6C34878D82A}">
                    <a16:rowId xmlns:a16="http://schemas.microsoft.com/office/drawing/2014/main" val="3492010436"/>
                  </a:ext>
                </a:extLst>
              </a:tr>
              <a:tr h="370840">
                <a:tc>
                  <a:txBody>
                    <a:bodyPr/>
                    <a:lstStyle/>
                    <a:p>
                      <a:pPr algn="ctr"/>
                      <a:r>
                        <a:rPr lang="en-US">
                          <a:effectLst/>
                          <a:latin typeface="Arial" panose="020B0604020202020204" pitchFamily="34" charset="0"/>
                        </a:rPr>
                        <a:t>2</a:t>
                      </a:r>
                      <a:endParaRPr lang="en-US">
                        <a:effectLst/>
                      </a:endParaRPr>
                    </a:p>
                  </a:txBody>
                  <a:tcPr anchor="ctr"/>
                </a:tc>
                <a:tc>
                  <a:txBody>
                    <a:bodyPr/>
                    <a:lstStyle/>
                    <a:p>
                      <a:pPr algn="ctr"/>
                      <a:r>
                        <a:rPr lang="en-US" sz="1800" kern="1200" dirty="0">
                          <a:solidFill>
                            <a:schemeClr val="tx1"/>
                          </a:solidFill>
                          <a:effectLst/>
                          <a:latin typeface="+mn-lt"/>
                          <a:ea typeface="+mn-ea"/>
                          <a:cs typeface="+mn-cs"/>
                        </a:rPr>
                        <a:t>1.14</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4.62</a:t>
                      </a:r>
                      <a:endParaRPr lang="en-US" dirty="0">
                        <a:effectLst/>
                      </a:endParaRPr>
                    </a:p>
                  </a:txBody>
                  <a:tcPr anchor="ctr"/>
                </a:tc>
                <a:extLst>
                  <a:ext uri="{0D108BD9-81ED-4DB2-BD59-A6C34878D82A}">
                    <a16:rowId xmlns:a16="http://schemas.microsoft.com/office/drawing/2014/main" val="4130403493"/>
                  </a:ext>
                </a:extLst>
              </a:tr>
              <a:tr h="400585">
                <a:tc>
                  <a:txBody>
                    <a:bodyPr/>
                    <a:lstStyle/>
                    <a:p>
                      <a:pPr algn="ctr"/>
                      <a:r>
                        <a:rPr lang="en-US">
                          <a:effectLst/>
                          <a:latin typeface="Arial" panose="020B0604020202020204" pitchFamily="34" charset="0"/>
                        </a:rPr>
                        <a:t>3</a:t>
                      </a:r>
                      <a:endParaRPr lang="en-US">
                        <a:effectLst/>
                      </a:endParaRPr>
                    </a:p>
                  </a:txBody>
                  <a:tcPr anchor="ctr"/>
                </a:tc>
                <a:tc>
                  <a:txBody>
                    <a:bodyPr/>
                    <a:lstStyle/>
                    <a:p>
                      <a:pPr algn="ctr"/>
                      <a:r>
                        <a:rPr lang="en-US" sz="1800" kern="1200" dirty="0">
                          <a:solidFill>
                            <a:schemeClr val="tx1"/>
                          </a:solidFill>
                          <a:effectLst/>
                          <a:latin typeface="+mn-lt"/>
                          <a:ea typeface="+mn-ea"/>
                          <a:cs typeface="+mn-cs"/>
                        </a:rPr>
                        <a:t>1.35</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2.12</a:t>
                      </a:r>
                      <a:endParaRPr lang="en-US" dirty="0">
                        <a:effectLst/>
                      </a:endParaRPr>
                    </a:p>
                  </a:txBody>
                  <a:tcPr anchor="ctr"/>
                </a:tc>
                <a:extLst>
                  <a:ext uri="{0D108BD9-81ED-4DB2-BD59-A6C34878D82A}">
                    <a16:rowId xmlns:a16="http://schemas.microsoft.com/office/drawing/2014/main" val="3899895168"/>
                  </a:ext>
                </a:extLst>
              </a:tr>
              <a:tr h="370840">
                <a:tc>
                  <a:txBody>
                    <a:bodyPr/>
                    <a:lstStyle/>
                    <a:p>
                      <a:pPr algn="ctr"/>
                      <a:r>
                        <a:rPr lang="en-US">
                          <a:effectLst/>
                          <a:latin typeface="Arial" panose="020B0604020202020204" pitchFamily="34" charset="0"/>
                        </a:rPr>
                        <a:t>4</a:t>
                      </a:r>
                      <a:endParaRPr lang="en-US">
                        <a:effectLst/>
                      </a:endParaRPr>
                    </a:p>
                  </a:txBody>
                  <a:tcPr anchor="ctr"/>
                </a:tc>
                <a:tc>
                  <a:txBody>
                    <a:bodyPr/>
                    <a:lstStyle/>
                    <a:p>
                      <a:pPr algn="ctr"/>
                      <a:r>
                        <a:rPr lang="en-US" sz="1800" kern="1200" dirty="0">
                          <a:solidFill>
                            <a:schemeClr val="tx1"/>
                          </a:solidFill>
                          <a:effectLst/>
                          <a:latin typeface="+mn-lt"/>
                          <a:ea typeface="+mn-ea"/>
                          <a:cs typeface="+mn-cs"/>
                        </a:rPr>
                        <a:t>4.96</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1.49</a:t>
                      </a:r>
                      <a:endParaRPr lang="en-US" dirty="0">
                        <a:effectLst/>
                      </a:endParaRPr>
                    </a:p>
                  </a:txBody>
                  <a:tcPr anchor="ctr"/>
                </a:tc>
                <a:extLst>
                  <a:ext uri="{0D108BD9-81ED-4DB2-BD59-A6C34878D82A}">
                    <a16:rowId xmlns:a16="http://schemas.microsoft.com/office/drawing/2014/main" val="3702807297"/>
                  </a:ext>
                </a:extLst>
              </a:tr>
              <a:tr h="370840">
                <a:tc>
                  <a:txBody>
                    <a:bodyPr/>
                    <a:lstStyle/>
                    <a:p>
                      <a:pPr algn="ctr"/>
                      <a:r>
                        <a:rPr lang="en-US">
                          <a:effectLst/>
                          <a:latin typeface="Arial" panose="020B0604020202020204" pitchFamily="34" charset="0"/>
                        </a:rPr>
                        <a:t>5</a:t>
                      </a:r>
                      <a:endParaRPr lang="en-US">
                        <a:effectLst/>
                      </a:endParaRPr>
                    </a:p>
                  </a:txBody>
                  <a:tcPr anchor="ctr"/>
                </a:tc>
                <a:tc>
                  <a:txBody>
                    <a:bodyPr/>
                    <a:lstStyle/>
                    <a:p>
                      <a:pPr algn="ctr"/>
                      <a:r>
                        <a:rPr lang="en-US" sz="1800" kern="1200" dirty="0">
                          <a:solidFill>
                            <a:schemeClr val="tx1"/>
                          </a:solidFill>
                          <a:effectLst/>
                          <a:latin typeface="+mn-lt"/>
                          <a:ea typeface="+mn-ea"/>
                          <a:cs typeface="+mn-cs"/>
                        </a:rPr>
                        <a:t>2.46</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1.06</a:t>
                      </a:r>
                      <a:endParaRPr lang="en-US" dirty="0">
                        <a:effectLst/>
                      </a:endParaRPr>
                    </a:p>
                  </a:txBody>
                  <a:tcPr anchor="ctr"/>
                </a:tc>
                <a:extLst>
                  <a:ext uri="{0D108BD9-81ED-4DB2-BD59-A6C34878D82A}">
                    <a16:rowId xmlns:a16="http://schemas.microsoft.com/office/drawing/2014/main" val="915179260"/>
                  </a:ext>
                </a:extLst>
              </a:tr>
              <a:tr h="370840">
                <a:tc>
                  <a:txBody>
                    <a:bodyPr/>
                    <a:lstStyle/>
                    <a:p>
                      <a:pPr algn="ctr"/>
                      <a:r>
                        <a:rPr lang="en-US">
                          <a:effectLst/>
                          <a:latin typeface="Arial" panose="020B0604020202020204" pitchFamily="34" charset="0"/>
                        </a:rPr>
                        <a:t>6</a:t>
                      </a:r>
                      <a:endParaRPr lang="en-US">
                        <a:effectLst/>
                      </a:endParaRPr>
                    </a:p>
                  </a:txBody>
                  <a:tcPr anchor="ctr"/>
                </a:tc>
                <a:tc>
                  <a:txBody>
                    <a:bodyPr/>
                    <a:lstStyle/>
                    <a:p>
                      <a:pPr algn="ctr"/>
                      <a:r>
                        <a:rPr lang="en-US" sz="1800" kern="1200" dirty="0">
                          <a:solidFill>
                            <a:schemeClr val="tx1"/>
                          </a:solidFill>
                          <a:effectLst/>
                          <a:latin typeface="+mn-lt"/>
                          <a:ea typeface="+mn-ea"/>
                          <a:cs typeface="+mn-cs"/>
                        </a:rPr>
                        <a:t>3.09</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0.68</a:t>
                      </a:r>
                      <a:endParaRPr lang="en-US" dirty="0">
                        <a:effectLst/>
                      </a:endParaRPr>
                    </a:p>
                  </a:txBody>
                  <a:tcPr anchor="ctr"/>
                </a:tc>
                <a:extLst>
                  <a:ext uri="{0D108BD9-81ED-4DB2-BD59-A6C34878D82A}">
                    <a16:rowId xmlns:a16="http://schemas.microsoft.com/office/drawing/2014/main" val="1411715870"/>
                  </a:ext>
                </a:extLst>
              </a:tr>
              <a:tr h="370840">
                <a:tc>
                  <a:txBody>
                    <a:bodyPr/>
                    <a:lstStyle/>
                    <a:p>
                      <a:pPr algn="ctr"/>
                      <a:r>
                        <a:rPr lang="en-US" dirty="0">
                          <a:effectLst/>
                          <a:latin typeface="Arial" panose="020B0604020202020204" pitchFamily="34" charset="0"/>
                        </a:rPr>
                        <a:t>7</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2.05</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1.42</a:t>
                      </a:r>
                      <a:endParaRPr lang="en-US" dirty="0">
                        <a:effectLst/>
                      </a:endParaRPr>
                    </a:p>
                  </a:txBody>
                  <a:tcPr anchor="ctr"/>
                </a:tc>
                <a:extLst>
                  <a:ext uri="{0D108BD9-81ED-4DB2-BD59-A6C34878D82A}">
                    <a16:rowId xmlns:a16="http://schemas.microsoft.com/office/drawing/2014/main" val="1119090053"/>
                  </a:ext>
                </a:extLst>
              </a:tr>
            </a:tbl>
          </a:graphicData>
        </a:graphic>
      </p:graphicFrame>
    </p:spTree>
    <p:extLst>
      <p:ext uri="{BB962C8B-B14F-4D97-AF65-F5344CB8AC3E}">
        <p14:creationId xmlns:p14="http://schemas.microsoft.com/office/powerpoint/2010/main" val="9291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22623843"/>
              </p:ext>
            </p:extLst>
          </p:nvPr>
        </p:nvGraphicFramePr>
        <p:xfrm>
          <a:off x="1737833" y="611931"/>
          <a:ext cx="4512441" cy="1752600"/>
        </p:xfrm>
        <a:graphic>
          <a:graphicData uri="http://schemas.openxmlformats.org/drawingml/2006/table">
            <a:tbl>
              <a:tblPr firstRow="1" bandRow="1">
                <a:tableStyleId>{5940675A-B579-460E-94D1-54222C63F5DA}</a:tableStyleId>
              </a:tblPr>
              <a:tblGrid>
                <a:gridCol w="1435246">
                  <a:extLst>
                    <a:ext uri="{9D8B030D-6E8A-4147-A177-3AD203B41FA5}">
                      <a16:colId xmlns:a16="http://schemas.microsoft.com/office/drawing/2014/main" val="991948389"/>
                    </a:ext>
                  </a:extLst>
                </a:gridCol>
                <a:gridCol w="1435246">
                  <a:extLst>
                    <a:ext uri="{9D8B030D-6E8A-4147-A177-3AD203B41FA5}">
                      <a16:colId xmlns:a16="http://schemas.microsoft.com/office/drawing/2014/main" val="3567936982"/>
                    </a:ext>
                  </a:extLst>
                </a:gridCol>
                <a:gridCol w="1641949">
                  <a:extLst>
                    <a:ext uri="{9D8B030D-6E8A-4147-A177-3AD203B41FA5}">
                      <a16:colId xmlns:a16="http://schemas.microsoft.com/office/drawing/2014/main" val="957899097"/>
                    </a:ext>
                  </a:extLst>
                </a:gridCol>
              </a:tblGrid>
              <a:tr h="370840">
                <a:tc gridSpan="3">
                  <a:txBody>
                    <a:bodyPr/>
                    <a:lstStyle/>
                    <a:p>
                      <a:pPr algn="ctr"/>
                      <a:r>
                        <a:rPr lang="en-US" dirty="0">
                          <a:effectLst/>
                        </a:rPr>
                        <a:t>Current</a:t>
                      </a:r>
                    </a:p>
                  </a:txBody>
                  <a:tcPr anchor="ctr"/>
                </a:tc>
                <a:tc hMerge="1">
                  <a:txBody>
                    <a:bodyPr/>
                    <a:lstStyle/>
                    <a:p>
                      <a:pPr algn="ctr"/>
                      <a:endParaRPr lang="en-US" dirty="0">
                        <a:effectLst/>
                      </a:endParaRPr>
                    </a:p>
                  </a:txBody>
                  <a:tcPr anchor="ctr"/>
                </a:tc>
                <a:tc hMerge="1">
                  <a:txBody>
                    <a:bodyPr/>
                    <a:lstStyle/>
                    <a:p>
                      <a:pPr algn="ctr"/>
                      <a:endParaRPr lang="en-US" dirty="0">
                        <a:effectLst/>
                      </a:endParaRPr>
                    </a:p>
                  </a:txBody>
                  <a:tcPr anchor="ctr"/>
                </a:tc>
                <a:extLst>
                  <a:ext uri="{0D108BD9-81ED-4DB2-BD59-A6C34878D82A}">
                    <a16:rowId xmlns:a16="http://schemas.microsoft.com/office/drawing/2014/main" val="1866014809"/>
                  </a:ext>
                </a:extLst>
              </a:tr>
              <a:tr h="370840">
                <a:tc>
                  <a:txBody>
                    <a:bodyPr/>
                    <a:lstStyle/>
                    <a:p>
                      <a:pPr algn="ctr"/>
                      <a:r>
                        <a:rPr lang="en-US" dirty="0">
                          <a:effectLst/>
                        </a:rPr>
                        <a:t> </a:t>
                      </a:r>
                    </a:p>
                  </a:txBody>
                  <a:tcPr anchor="ctr"/>
                </a:tc>
                <a:tc>
                  <a:txBody>
                    <a:bodyPr/>
                    <a:lstStyle/>
                    <a:p>
                      <a:pPr algn="ctr"/>
                      <a:r>
                        <a:rPr lang="en-US" dirty="0">
                          <a:effectLst/>
                          <a:latin typeface="Arial" panose="020B0604020202020204" pitchFamily="34" charset="0"/>
                        </a:rPr>
                        <a:t>Individual</a:t>
                      </a:r>
                      <a:endParaRPr lang="en-US" dirty="0">
                        <a:effectLst/>
                      </a:endParaRPr>
                    </a:p>
                  </a:txBody>
                  <a:tcPr anchor="ctr"/>
                </a:tc>
                <a:tc>
                  <a:txBody>
                    <a:bodyPr/>
                    <a:lstStyle/>
                    <a:p>
                      <a:pPr algn="ctr"/>
                      <a:r>
                        <a:rPr lang="en-US" dirty="0">
                          <a:effectLst/>
                          <a:latin typeface="Arial" panose="020B0604020202020204" pitchFamily="34" charset="0"/>
                        </a:rPr>
                        <a:t>Mean (centroid)</a:t>
                      </a:r>
                      <a:endParaRPr lang="en-US" dirty="0">
                        <a:effectLst/>
                      </a:endParaRPr>
                    </a:p>
                  </a:txBody>
                  <a:tcPr anchor="ctr"/>
                </a:tc>
                <a:extLst>
                  <a:ext uri="{0D108BD9-81ED-4DB2-BD59-A6C34878D82A}">
                    <a16:rowId xmlns:a16="http://schemas.microsoft.com/office/drawing/2014/main" val="4089850468"/>
                  </a:ext>
                </a:extLst>
              </a:tr>
              <a:tr h="370840">
                <a:tc>
                  <a:txBody>
                    <a:bodyPr/>
                    <a:lstStyle/>
                    <a:p>
                      <a:pPr algn="ctr"/>
                      <a:r>
                        <a:rPr lang="en-US">
                          <a:effectLst/>
                          <a:latin typeface="Arial" panose="020B0604020202020204" pitchFamily="34" charset="0"/>
                        </a:rPr>
                        <a:t>Cluster 1</a:t>
                      </a:r>
                      <a:endParaRPr lang="en-US">
                        <a:effectLst/>
                      </a:endParaRPr>
                    </a:p>
                  </a:txBody>
                  <a:tcPr anchor="ctr"/>
                </a:tc>
                <a:tc>
                  <a:txBody>
                    <a:bodyPr/>
                    <a:lstStyle/>
                    <a:p>
                      <a:pPr algn="ctr"/>
                      <a:r>
                        <a:rPr lang="en-US" dirty="0">
                          <a:effectLst/>
                          <a:latin typeface="Arial" panose="020B0604020202020204" pitchFamily="34" charset="0"/>
                        </a:rPr>
                        <a:t>1, 2, 3</a:t>
                      </a:r>
                      <a:endParaRPr lang="en-US" dirty="0">
                        <a:effectLst/>
                      </a:endParaRPr>
                    </a:p>
                  </a:txBody>
                  <a:tcPr anchor="ctr"/>
                </a:tc>
                <a:tc>
                  <a:txBody>
                    <a:bodyPr/>
                    <a:lstStyle/>
                    <a:p>
                      <a:pPr algn="ctr"/>
                      <a:r>
                        <a:rPr lang="en-US" dirty="0">
                          <a:effectLst/>
                          <a:latin typeface="Arial" panose="020B0604020202020204" pitchFamily="34" charset="0"/>
                        </a:rPr>
                        <a:t>(1.83, 1.66)</a:t>
                      </a:r>
                      <a:endParaRPr lang="en-US" dirty="0">
                        <a:effectLst/>
                      </a:endParaRPr>
                    </a:p>
                  </a:txBody>
                  <a:tcPr anchor="ctr"/>
                </a:tc>
                <a:extLst>
                  <a:ext uri="{0D108BD9-81ED-4DB2-BD59-A6C34878D82A}">
                    <a16:rowId xmlns:a16="http://schemas.microsoft.com/office/drawing/2014/main" val="4014554844"/>
                  </a:ext>
                </a:extLst>
              </a:tr>
              <a:tr h="370840">
                <a:tc>
                  <a:txBody>
                    <a:bodyPr/>
                    <a:lstStyle/>
                    <a:p>
                      <a:pPr algn="ctr"/>
                      <a:r>
                        <a:rPr lang="en-US" dirty="0">
                          <a:effectLst/>
                          <a:latin typeface="Arial" panose="020B0604020202020204" pitchFamily="34" charset="0"/>
                        </a:rPr>
                        <a:t>Cluster 2</a:t>
                      </a:r>
                      <a:endParaRPr lang="en-US" dirty="0">
                        <a:effectLst/>
                      </a:endParaRPr>
                    </a:p>
                  </a:txBody>
                  <a:tcPr anchor="ctr"/>
                </a:tc>
                <a:tc>
                  <a:txBody>
                    <a:bodyPr/>
                    <a:lstStyle/>
                    <a:p>
                      <a:pPr algn="ctr"/>
                      <a:r>
                        <a:rPr lang="en-US" dirty="0">
                          <a:effectLst/>
                          <a:latin typeface="Arial" panose="020B0604020202020204" pitchFamily="34" charset="0"/>
                        </a:rPr>
                        <a:t>4, 5, 6,7</a:t>
                      </a:r>
                      <a:endParaRPr lang="en-US" dirty="0">
                        <a:effectLst/>
                      </a:endParaRPr>
                    </a:p>
                  </a:txBody>
                  <a:tcPr anchor="ctr"/>
                </a:tc>
                <a:tc>
                  <a:txBody>
                    <a:bodyPr/>
                    <a:lstStyle/>
                    <a:p>
                      <a:pPr algn="ctr"/>
                      <a:r>
                        <a:rPr lang="en-US" dirty="0">
                          <a:effectLst/>
                          <a:latin typeface="Arial" panose="020B0604020202020204" pitchFamily="34" charset="0"/>
                        </a:rPr>
                        <a:t>(4.125, 5.375)</a:t>
                      </a:r>
                      <a:endParaRPr lang="en-US" dirty="0">
                        <a:effectLst/>
                      </a:endParaRPr>
                    </a:p>
                  </a:txBody>
                  <a:tcPr anchor="ctr"/>
                </a:tc>
                <a:extLst>
                  <a:ext uri="{0D108BD9-81ED-4DB2-BD59-A6C34878D82A}">
                    <a16:rowId xmlns:a16="http://schemas.microsoft.com/office/drawing/2014/main" val="252752806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191011"/>
              </p:ext>
            </p:extLst>
          </p:nvPr>
        </p:nvGraphicFramePr>
        <p:xfrm>
          <a:off x="7060342" y="611931"/>
          <a:ext cx="2870492" cy="1483360"/>
        </p:xfrm>
        <a:graphic>
          <a:graphicData uri="http://schemas.openxmlformats.org/drawingml/2006/table">
            <a:tbl>
              <a:tblPr firstRow="1" bandRow="1">
                <a:tableStyleId>{5940675A-B579-460E-94D1-54222C63F5DA}</a:tableStyleId>
              </a:tblPr>
              <a:tblGrid>
                <a:gridCol w="1435246">
                  <a:extLst>
                    <a:ext uri="{9D8B030D-6E8A-4147-A177-3AD203B41FA5}">
                      <a16:colId xmlns:a16="http://schemas.microsoft.com/office/drawing/2014/main" val="991948389"/>
                    </a:ext>
                  </a:extLst>
                </a:gridCol>
                <a:gridCol w="1435246">
                  <a:extLst>
                    <a:ext uri="{9D8B030D-6E8A-4147-A177-3AD203B41FA5}">
                      <a16:colId xmlns:a16="http://schemas.microsoft.com/office/drawing/2014/main" val="3567936982"/>
                    </a:ext>
                  </a:extLst>
                </a:gridCol>
              </a:tblGrid>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effectLst/>
                        </a:rPr>
                        <a:t>Previous </a:t>
                      </a:r>
                    </a:p>
                  </a:txBody>
                  <a:tcPr anchor="ctr"/>
                </a:tc>
                <a:tc hMerge="1">
                  <a:txBody>
                    <a:bodyPr/>
                    <a:lstStyle/>
                    <a:p>
                      <a:pPr algn="ctr"/>
                      <a:endParaRPr lang="en-US" dirty="0">
                        <a:effectLst/>
                      </a:endParaRPr>
                    </a:p>
                  </a:txBody>
                  <a:tcPr anchor="ctr"/>
                </a:tc>
                <a:extLst>
                  <a:ext uri="{0D108BD9-81ED-4DB2-BD59-A6C34878D82A}">
                    <a16:rowId xmlns:a16="http://schemas.microsoft.com/office/drawing/2014/main" val="1265962572"/>
                  </a:ext>
                </a:extLst>
              </a:tr>
              <a:tr h="370840">
                <a:tc>
                  <a:txBody>
                    <a:bodyPr/>
                    <a:lstStyle/>
                    <a:p>
                      <a:pPr algn="ctr"/>
                      <a:r>
                        <a:rPr lang="en-US" dirty="0">
                          <a:effectLst/>
                        </a:rPr>
                        <a:t> </a:t>
                      </a:r>
                    </a:p>
                  </a:txBody>
                  <a:tcPr anchor="ctr"/>
                </a:tc>
                <a:tc>
                  <a:txBody>
                    <a:bodyPr/>
                    <a:lstStyle/>
                    <a:p>
                      <a:pPr algn="ctr"/>
                      <a:r>
                        <a:rPr lang="en-US" dirty="0">
                          <a:effectLst/>
                          <a:latin typeface="Arial" panose="020B0604020202020204" pitchFamily="34" charset="0"/>
                        </a:rPr>
                        <a:t>Individual</a:t>
                      </a:r>
                      <a:endParaRPr lang="en-US" dirty="0">
                        <a:effectLst/>
                      </a:endParaRPr>
                    </a:p>
                  </a:txBody>
                  <a:tcPr anchor="ctr"/>
                </a:tc>
                <a:extLst>
                  <a:ext uri="{0D108BD9-81ED-4DB2-BD59-A6C34878D82A}">
                    <a16:rowId xmlns:a16="http://schemas.microsoft.com/office/drawing/2014/main" val="4089850468"/>
                  </a:ext>
                </a:extLst>
              </a:tr>
              <a:tr h="370840">
                <a:tc>
                  <a:txBody>
                    <a:bodyPr/>
                    <a:lstStyle/>
                    <a:p>
                      <a:pPr algn="ctr"/>
                      <a:r>
                        <a:rPr lang="en-US">
                          <a:effectLst/>
                          <a:latin typeface="Arial" panose="020B0604020202020204" pitchFamily="34" charset="0"/>
                        </a:rPr>
                        <a:t>Cluster 1</a:t>
                      </a:r>
                      <a:endParaRPr lang="en-US">
                        <a:effectLst/>
                      </a:endParaRPr>
                    </a:p>
                  </a:txBody>
                  <a:tcPr anchor="ctr"/>
                </a:tc>
                <a:tc>
                  <a:txBody>
                    <a:bodyPr/>
                    <a:lstStyle/>
                    <a:p>
                      <a:pPr algn="ctr"/>
                      <a:r>
                        <a:rPr lang="en-US" dirty="0">
                          <a:effectLst/>
                          <a:latin typeface="Arial" panose="020B0604020202020204" pitchFamily="34" charset="0"/>
                        </a:rPr>
                        <a:t>1, 2, 3,7</a:t>
                      </a:r>
                      <a:endParaRPr lang="en-US" dirty="0">
                        <a:effectLst/>
                      </a:endParaRPr>
                    </a:p>
                  </a:txBody>
                  <a:tcPr anchor="ctr"/>
                </a:tc>
                <a:extLst>
                  <a:ext uri="{0D108BD9-81ED-4DB2-BD59-A6C34878D82A}">
                    <a16:rowId xmlns:a16="http://schemas.microsoft.com/office/drawing/2014/main" val="4014554844"/>
                  </a:ext>
                </a:extLst>
              </a:tr>
              <a:tr h="370840">
                <a:tc>
                  <a:txBody>
                    <a:bodyPr/>
                    <a:lstStyle/>
                    <a:p>
                      <a:pPr algn="ctr"/>
                      <a:r>
                        <a:rPr lang="en-US">
                          <a:effectLst/>
                          <a:latin typeface="Arial" panose="020B0604020202020204" pitchFamily="34" charset="0"/>
                        </a:rPr>
                        <a:t>Cluster 2</a:t>
                      </a:r>
                      <a:endParaRPr lang="en-US">
                        <a:effectLst/>
                      </a:endParaRPr>
                    </a:p>
                  </a:txBody>
                  <a:tcPr anchor="ctr"/>
                </a:tc>
                <a:tc>
                  <a:txBody>
                    <a:bodyPr/>
                    <a:lstStyle/>
                    <a:p>
                      <a:pPr algn="ctr"/>
                      <a:r>
                        <a:rPr lang="en-US" dirty="0">
                          <a:effectLst/>
                          <a:latin typeface="Arial" panose="020B0604020202020204" pitchFamily="34" charset="0"/>
                        </a:rPr>
                        <a:t>4, 5, 6</a:t>
                      </a:r>
                      <a:endParaRPr lang="en-US" dirty="0">
                        <a:effectLst/>
                      </a:endParaRPr>
                    </a:p>
                  </a:txBody>
                  <a:tcPr anchor="ctr"/>
                </a:tc>
                <a:extLst>
                  <a:ext uri="{0D108BD9-81ED-4DB2-BD59-A6C34878D82A}">
                    <a16:rowId xmlns:a16="http://schemas.microsoft.com/office/drawing/2014/main" val="2527528063"/>
                  </a:ext>
                </a:extLst>
              </a:tr>
            </a:tbl>
          </a:graphicData>
        </a:graphic>
      </p:graphicFrame>
      <p:graphicFrame>
        <p:nvGraphicFramePr>
          <p:cNvPr id="8" name="Table 7">
            <a:extLst>
              <a:ext uri="{FF2B5EF4-FFF2-40B4-BE49-F238E27FC236}">
                <a16:creationId xmlns:a16="http://schemas.microsoft.com/office/drawing/2014/main" id="{B4DA8E48-C080-41FB-8010-3820F9232D2C}"/>
              </a:ext>
            </a:extLst>
          </p:cNvPr>
          <p:cNvGraphicFramePr>
            <a:graphicFrameLocks noGrp="1"/>
          </p:cNvGraphicFramePr>
          <p:nvPr>
            <p:extLst>
              <p:ext uri="{D42A27DB-BD31-4B8C-83A1-F6EECF244321}">
                <p14:modId xmlns:p14="http://schemas.microsoft.com/office/powerpoint/2010/main" val="2636742932"/>
              </p:ext>
            </p:extLst>
          </p:nvPr>
        </p:nvGraphicFramePr>
        <p:xfrm>
          <a:off x="5732171" y="2750843"/>
          <a:ext cx="6117020" cy="3529514"/>
        </p:xfrm>
        <a:graphic>
          <a:graphicData uri="http://schemas.openxmlformats.org/drawingml/2006/table">
            <a:tbl>
              <a:tblPr firstRow="1" bandRow="1">
                <a:tableStyleId>{5940675A-B579-460E-94D1-54222C63F5DA}</a:tableStyleId>
              </a:tblPr>
              <a:tblGrid>
                <a:gridCol w="1173900">
                  <a:extLst>
                    <a:ext uri="{9D8B030D-6E8A-4147-A177-3AD203B41FA5}">
                      <a16:colId xmlns:a16="http://schemas.microsoft.com/office/drawing/2014/main" val="1454521741"/>
                    </a:ext>
                  </a:extLst>
                </a:gridCol>
                <a:gridCol w="2515230">
                  <a:extLst>
                    <a:ext uri="{9D8B030D-6E8A-4147-A177-3AD203B41FA5}">
                      <a16:colId xmlns:a16="http://schemas.microsoft.com/office/drawing/2014/main" val="3055953791"/>
                    </a:ext>
                  </a:extLst>
                </a:gridCol>
                <a:gridCol w="2427890">
                  <a:extLst>
                    <a:ext uri="{9D8B030D-6E8A-4147-A177-3AD203B41FA5}">
                      <a16:colId xmlns:a16="http://schemas.microsoft.com/office/drawing/2014/main" val="3037203966"/>
                    </a:ext>
                  </a:extLst>
                </a:gridCol>
              </a:tblGrid>
              <a:tr h="370840">
                <a:tc>
                  <a:txBody>
                    <a:bodyPr/>
                    <a:lstStyle/>
                    <a:p>
                      <a:pPr algn="ctr"/>
                      <a:r>
                        <a:rPr lang="en-US" dirty="0">
                          <a:effectLst/>
                          <a:latin typeface="Arial" panose="020B0604020202020204" pitchFamily="34" charset="0"/>
                        </a:rPr>
                        <a:t>Individual</a:t>
                      </a:r>
                      <a:endParaRPr lang="en-US" dirty="0">
                        <a:effectLst/>
                      </a:endParaRPr>
                    </a:p>
                  </a:txBody>
                  <a:tcPr anchor="ctr"/>
                </a:tc>
                <a:tc>
                  <a:txBody>
                    <a:bodyPr/>
                    <a:lstStyle/>
                    <a:p>
                      <a:pPr algn="ctr"/>
                      <a:r>
                        <a:rPr lang="en-US" dirty="0">
                          <a:effectLst/>
                          <a:latin typeface="Arial" panose="020B0604020202020204" pitchFamily="34" charset="0"/>
                        </a:rPr>
                        <a:t>Distance to mean (centroid) of Cluster 1</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(1.83, 1.66)</a:t>
                      </a:r>
                      <a:endParaRPr lang="en-US" dirty="0">
                        <a:effectLst/>
                      </a:endParaRPr>
                    </a:p>
                  </a:txBody>
                  <a:tcPr anchor="ctr"/>
                </a:tc>
                <a:tc>
                  <a:txBody>
                    <a:bodyPr/>
                    <a:lstStyle/>
                    <a:p>
                      <a:pPr algn="ctr"/>
                      <a:r>
                        <a:rPr lang="en-US" dirty="0">
                          <a:effectLst/>
                          <a:latin typeface="Arial" panose="020B0604020202020204" pitchFamily="34" charset="0"/>
                        </a:rPr>
                        <a:t>Distance to mean (centroid) of Cluster 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effectLst/>
                          <a:latin typeface="Arial" panose="020B0604020202020204" pitchFamily="34" charset="0"/>
                        </a:rPr>
                        <a:t>(4.125, 5.375)</a:t>
                      </a:r>
                      <a:endParaRPr lang="en-US" dirty="0">
                        <a:effectLst/>
                      </a:endParaRPr>
                    </a:p>
                  </a:txBody>
                  <a:tcPr anchor="ctr"/>
                </a:tc>
                <a:extLst>
                  <a:ext uri="{0D108BD9-81ED-4DB2-BD59-A6C34878D82A}">
                    <a16:rowId xmlns:a16="http://schemas.microsoft.com/office/drawing/2014/main" val="395237885"/>
                  </a:ext>
                </a:extLst>
              </a:tr>
              <a:tr h="370840">
                <a:tc>
                  <a:txBody>
                    <a:bodyPr/>
                    <a:lstStyle/>
                    <a:p>
                      <a:pPr algn="ctr"/>
                      <a:r>
                        <a:rPr lang="en-US">
                          <a:effectLst/>
                          <a:latin typeface="Arial" panose="020B0604020202020204" pitchFamily="34" charset="0"/>
                        </a:rPr>
                        <a:t>1</a:t>
                      </a:r>
                      <a:endParaRPr lang="en-US">
                        <a:effectLst/>
                      </a:endParaRPr>
                    </a:p>
                  </a:txBody>
                  <a:tcPr anchor="ctr"/>
                </a:tc>
                <a:tc>
                  <a:txBody>
                    <a:bodyPr/>
                    <a:lstStyle/>
                    <a:p>
                      <a:pPr algn="ctr"/>
                      <a:r>
                        <a:rPr lang="en-US" sz="1800" kern="1200" dirty="0">
                          <a:solidFill>
                            <a:schemeClr val="tx1"/>
                          </a:solidFill>
                          <a:effectLst/>
                          <a:latin typeface="+mn-lt"/>
                          <a:ea typeface="+mn-ea"/>
                          <a:cs typeface="+mn-cs"/>
                        </a:rPr>
                        <a:t>1.02</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6.21</a:t>
                      </a:r>
                      <a:endParaRPr lang="en-US" dirty="0">
                        <a:effectLst/>
                      </a:endParaRPr>
                    </a:p>
                  </a:txBody>
                  <a:tcPr anchor="ctr"/>
                </a:tc>
                <a:extLst>
                  <a:ext uri="{0D108BD9-81ED-4DB2-BD59-A6C34878D82A}">
                    <a16:rowId xmlns:a16="http://schemas.microsoft.com/office/drawing/2014/main" val="3492010436"/>
                  </a:ext>
                </a:extLst>
              </a:tr>
              <a:tr h="370840">
                <a:tc>
                  <a:txBody>
                    <a:bodyPr/>
                    <a:lstStyle/>
                    <a:p>
                      <a:pPr algn="ctr"/>
                      <a:r>
                        <a:rPr lang="en-US" dirty="0">
                          <a:effectLst/>
                          <a:latin typeface="Arial" panose="020B0604020202020204" pitchFamily="34" charset="0"/>
                        </a:rPr>
                        <a:t>2</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0.47</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4.27</a:t>
                      </a:r>
                      <a:endParaRPr lang="en-US" dirty="0">
                        <a:effectLst/>
                      </a:endParaRPr>
                    </a:p>
                  </a:txBody>
                  <a:tcPr anchor="ctr"/>
                </a:tc>
                <a:extLst>
                  <a:ext uri="{0D108BD9-81ED-4DB2-BD59-A6C34878D82A}">
                    <a16:rowId xmlns:a16="http://schemas.microsoft.com/office/drawing/2014/main" val="4130403493"/>
                  </a:ext>
                </a:extLst>
              </a:tr>
              <a:tr h="390074">
                <a:tc>
                  <a:txBody>
                    <a:bodyPr/>
                    <a:lstStyle/>
                    <a:p>
                      <a:pPr algn="ctr"/>
                      <a:r>
                        <a:rPr lang="en-US">
                          <a:effectLst/>
                          <a:latin typeface="Arial" panose="020B0604020202020204" pitchFamily="34" charset="0"/>
                        </a:rPr>
                        <a:t>3</a:t>
                      </a:r>
                      <a:endParaRPr lang="en-US">
                        <a:effectLst/>
                      </a:endParaRPr>
                    </a:p>
                  </a:txBody>
                  <a:tcPr anchor="ctr"/>
                </a:tc>
                <a:tc>
                  <a:txBody>
                    <a:bodyPr/>
                    <a:lstStyle/>
                    <a:p>
                      <a:pPr algn="ctr"/>
                      <a:r>
                        <a:rPr lang="en-US" sz="1800" kern="1200" dirty="0">
                          <a:solidFill>
                            <a:schemeClr val="tx1"/>
                          </a:solidFill>
                          <a:effectLst/>
                          <a:latin typeface="+mn-lt"/>
                          <a:ea typeface="+mn-ea"/>
                          <a:cs typeface="+mn-cs"/>
                        </a:rPr>
                        <a:t>1.02</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3.55</a:t>
                      </a:r>
                      <a:endParaRPr lang="en-US" dirty="0">
                        <a:effectLst/>
                      </a:endParaRPr>
                    </a:p>
                  </a:txBody>
                  <a:tcPr anchor="ctr"/>
                </a:tc>
                <a:extLst>
                  <a:ext uri="{0D108BD9-81ED-4DB2-BD59-A6C34878D82A}">
                    <a16:rowId xmlns:a16="http://schemas.microsoft.com/office/drawing/2014/main" val="3899895168"/>
                  </a:ext>
                </a:extLst>
              </a:tr>
              <a:tr h="370840">
                <a:tc>
                  <a:txBody>
                    <a:bodyPr/>
                    <a:lstStyle/>
                    <a:p>
                      <a:pPr algn="ctr"/>
                      <a:r>
                        <a:rPr lang="en-US">
                          <a:effectLst/>
                          <a:latin typeface="Arial" panose="020B0604020202020204" pitchFamily="34" charset="0"/>
                        </a:rPr>
                        <a:t>4</a:t>
                      </a:r>
                      <a:endParaRPr lang="en-US">
                        <a:effectLst/>
                      </a:endParaRPr>
                    </a:p>
                  </a:txBody>
                  <a:tcPr anchor="ctr"/>
                </a:tc>
                <a:tc>
                  <a:txBody>
                    <a:bodyPr/>
                    <a:lstStyle/>
                    <a:p>
                      <a:pPr algn="ctr"/>
                      <a:r>
                        <a:rPr lang="en-US" sz="1800" kern="1200" dirty="0">
                          <a:solidFill>
                            <a:schemeClr val="tx1"/>
                          </a:solidFill>
                          <a:effectLst/>
                          <a:latin typeface="+mn-lt"/>
                          <a:ea typeface="+mn-ea"/>
                          <a:cs typeface="+mn-cs"/>
                        </a:rPr>
                        <a:t>6.21</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1.84</a:t>
                      </a:r>
                      <a:endParaRPr lang="en-US" dirty="0">
                        <a:effectLst/>
                      </a:endParaRPr>
                    </a:p>
                  </a:txBody>
                  <a:tcPr anchor="ctr"/>
                </a:tc>
                <a:extLst>
                  <a:ext uri="{0D108BD9-81ED-4DB2-BD59-A6C34878D82A}">
                    <a16:rowId xmlns:a16="http://schemas.microsoft.com/office/drawing/2014/main" val="3702807297"/>
                  </a:ext>
                </a:extLst>
              </a:tr>
              <a:tr h="370840">
                <a:tc>
                  <a:txBody>
                    <a:bodyPr/>
                    <a:lstStyle/>
                    <a:p>
                      <a:pPr algn="ctr"/>
                      <a:r>
                        <a:rPr lang="en-US">
                          <a:effectLst/>
                          <a:latin typeface="Arial" panose="020B0604020202020204" pitchFamily="34" charset="0"/>
                        </a:rPr>
                        <a:t>5</a:t>
                      </a:r>
                      <a:endParaRPr lang="en-US">
                        <a:effectLst/>
                      </a:endParaRPr>
                    </a:p>
                  </a:txBody>
                  <a:tcPr anchor="ctr"/>
                </a:tc>
                <a:tc>
                  <a:txBody>
                    <a:bodyPr/>
                    <a:lstStyle/>
                    <a:p>
                      <a:pPr algn="ctr"/>
                      <a:r>
                        <a:rPr lang="en-US" sz="1800" kern="1200" dirty="0">
                          <a:solidFill>
                            <a:schemeClr val="tx1"/>
                          </a:solidFill>
                          <a:effectLst/>
                          <a:latin typeface="+mn-lt"/>
                          <a:ea typeface="+mn-ea"/>
                          <a:cs typeface="+mn-cs"/>
                        </a:rPr>
                        <a:t>3.73</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0.72</a:t>
                      </a:r>
                      <a:endParaRPr lang="en-US" dirty="0">
                        <a:effectLst/>
                      </a:endParaRPr>
                    </a:p>
                  </a:txBody>
                  <a:tcPr anchor="ctr"/>
                </a:tc>
                <a:extLst>
                  <a:ext uri="{0D108BD9-81ED-4DB2-BD59-A6C34878D82A}">
                    <a16:rowId xmlns:a16="http://schemas.microsoft.com/office/drawing/2014/main" val="915179260"/>
                  </a:ext>
                </a:extLst>
              </a:tr>
              <a:tr h="370840">
                <a:tc>
                  <a:txBody>
                    <a:bodyPr/>
                    <a:lstStyle/>
                    <a:p>
                      <a:pPr algn="ctr"/>
                      <a:r>
                        <a:rPr lang="en-US">
                          <a:effectLst/>
                          <a:latin typeface="Arial" panose="020B0604020202020204" pitchFamily="34" charset="0"/>
                        </a:rPr>
                        <a:t>6</a:t>
                      </a:r>
                      <a:endParaRPr lang="en-US">
                        <a:effectLst/>
                      </a:endParaRPr>
                    </a:p>
                  </a:txBody>
                  <a:tcPr anchor="ctr"/>
                </a:tc>
                <a:tc>
                  <a:txBody>
                    <a:bodyPr/>
                    <a:lstStyle/>
                    <a:p>
                      <a:pPr algn="ctr"/>
                      <a:r>
                        <a:rPr lang="en-US" sz="1800" kern="1200" dirty="0">
                          <a:solidFill>
                            <a:schemeClr val="tx1"/>
                          </a:solidFill>
                          <a:effectLst/>
                          <a:latin typeface="+mn-lt"/>
                          <a:ea typeface="+mn-ea"/>
                          <a:cs typeface="+mn-cs"/>
                        </a:rPr>
                        <a:t>4.27</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0.53</a:t>
                      </a:r>
                      <a:endParaRPr lang="en-US" dirty="0">
                        <a:effectLst/>
                      </a:endParaRPr>
                    </a:p>
                  </a:txBody>
                  <a:tcPr anchor="ctr"/>
                </a:tc>
                <a:extLst>
                  <a:ext uri="{0D108BD9-81ED-4DB2-BD59-A6C34878D82A}">
                    <a16:rowId xmlns:a16="http://schemas.microsoft.com/office/drawing/2014/main" val="1411715870"/>
                  </a:ext>
                </a:extLst>
              </a:tr>
              <a:tr h="370840">
                <a:tc>
                  <a:txBody>
                    <a:bodyPr/>
                    <a:lstStyle/>
                    <a:p>
                      <a:pPr algn="ctr"/>
                      <a:r>
                        <a:rPr lang="en-US">
                          <a:effectLst/>
                          <a:latin typeface="Arial" panose="020B0604020202020204" pitchFamily="34" charset="0"/>
                        </a:rPr>
                        <a:t>7</a:t>
                      </a:r>
                      <a:endParaRPr lang="en-US">
                        <a:effectLst/>
                      </a:endParaRPr>
                    </a:p>
                  </a:txBody>
                  <a:tcPr anchor="ctr"/>
                </a:tc>
                <a:tc>
                  <a:txBody>
                    <a:bodyPr/>
                    <a:lstStyle/>
                    <a:p>
                      <a:pPr algn="ctr"/>
                      <a:r>
                        <a:rPr lang="en-US" sz="1800" kern="1200" dirty="0">
                          <a:solidFill>
                            <a:schemeClr val="tx1"/>
                          </a:solidFill>
                          <a:effectLst/>
                          <a:latin typeface="+mn-lt"/>
                          <a:ea typeface="+mn-ea"/>
                          <a:cs typeface="+mn-cs"/>
                        </a:rPr>
                        <a:t>3.29</a:t>
                      </a:r>
                      <a:endParaRPr lang="en-US" dirty="0">
                        <a:effectLst/>
                      </a:endParaRPr>
                    </a:p>
                  </a:txBody>
                  <a:tcPr anchor="ctr"/>
                </a:tc>
                <a:tc>
                  <a:txBody>
                    <a:bodyPr/>
                    <a:lstStyle/>
                    <a:p>
                      <a:pPr algn="ctr"/>
                      <a:r>
                        <a:rPr lang="en-US" sz="1800" kern="1200" dirty="0">
                          <a:solidFill>
                            <a:schemeClr val="tx1"/>
                          </a:solidFill>
                          <a:effectLst/>
                          <a:latin typeface="+mn-lt"/>
                          <a:ea typeface="+mn-ea"/>
                          <a:cs typeface="+mn-cs"/>
                        </a:rPr>
                        <a:t>1.84</a:t>
                      </a:r>
                      <a:endParaRPr lang="en-US" dirty="0">
                        <a:effectLst/>
                      </a:endParaRPr>
                    </a:p>
                  </a:txBody>
                  <a:tcPr anchor="ctr"/>
                </a:tc>
                <a:extLst>
                  <a:ext uri="{0D108BD9-81ED-4DB2-BD59-A6C34878D82A}">
                    <a16:rowId xmlns:a16="http://schemas.microsoft.com/office/drawing/2014/main" val="1119090053"/>
                  </a:ext>
                </a:extLst>
              </a:tr>
            </a:tbl>
          </a:graphicData>
        </a:graphic>
      </p:graphicFrame>
      <p:graphicFrame>
        <p:nvGraphicFramePr>
          <p:cNvPr id="9" name="Table 8">
            <a:extLst>
              <a:ext uri="{FF2B5EF4-FFF2-40B4-BE49-F238E27FC236}">
                <a16:creationId xmlns:a16="http://schemas.microsoft.com/office/drawing/2014/main" id="{C351E306-47F0-403B-90F0-86EA508B7996}"/>
              </a:ext>
            </a:extLst>
          </p:cNvPr>
          <p:cNvGraphicFramePr>
            <a:graphicFrameLocks noGrp="1"/>
          </p:cNvGraphicFramePr>
          <p:nvPr>
            <p:extLst>
              <p:ext uri="{D42A27DB-BD31-4B8C-83A1-F6EECF244321}">
                <p14:modId xmlns:p14="http://schemas.microsoft.com/office/powerpoint/2010/main" val="847814646"/>
              </p:ext>
            </p:extLst>
          </p:nvPr>
        </p:nvGraphicFramePr>
        <p:xfrm>
          <a:off x="1169582" y="3136325"/>
          <a:ext cx="4132642" cy="1752600"/>
        </p:xfrm>
        <a:graphic>
          <a:graphicData uri="http://schemas.openxmlformats.org/drawingml/2006/table">
            <a:tbl>
              <a:tblPr firstRow="1" bandRow="1">
                <a:tableStyleId>{5940675A-B579-460E-94D1-54222C63F5DA}</a:tableStyleId>
              </a:tblPr>
              <a:tblGrid>
                <a:gridCol w="1254641">
                  <a:extLst>
                    <a:ext uri="{9D8B030D-6E8A-4147-A177-3AD203B41FA5}">
                      <a16:colId xmlns:a16="http://schemas.microsoft.com/office/drawing/2014/main" val="991948389"/>
                    </a:ext>
                  </a:extLst>
                </a:gridCol>
                <a:gridCol w="1236052">
                  <a:extLst>
                    <a:ext uri="{9D8B030D-6E8A-4147-A177-3AD203B41FA5}">
                      <a16:colId xmlns:a16="http://schemas.microsoft.com/office/drawing/2014/main" val="3567936982"/>
                    </a:ext>
                  </a:extLst>
                </a:gridCol>
                <a:gridCol w="1641949">
                  <a:extLst>
                    <a:ext uri="{9D8B030D-6E8A-4147-A177-3AD203B41FA5}">
                      <a16:colId xmlns:a16="http://schemas.microsoft.com/office/drawing/2014/main" val="957899097"/>
                    </a:ext>
                  </a:extLst>
                </a:gridCol>
              </a:tblGrid>
              <a:tr h="370840">
                <a:tc gridSpan="3">
                  <a:txBody>
                    <a:bodyPr/>
                    <a:lstStyle/>
                    <a:p>
                      <a:pPr algn="ctr"/>
                      <a:r>
                        <a:rPr lang="en-US" dirty="0">
                          <a:effectLst/>
                        </a:rPr>
                        <a:t>Previous </a:t>
                      </a:r>
                    </a:p>
                  </a:txBody>
                  <a:tcPr anchor="ctr"/>
                </a:tc>
                <a:tc hMerge="1">
                  <a:txBody>
                    <a:bodyPr/>
                    <a:lstStyle/>
                    <a:p>
                      <a:pPr algn="ctr"/>
                      <a:endParaRPr lang="en-US" dirty="0">
                        <a:effectLst/>
                      </a:endParaRPr>
                    </a:p>
                  </a:txBody>
                  <a:tcPr anchor="ctr"/>
                </a:tc>
                <a:tc hMerge="1">
                  <a:txBody>
                    <a:bodyPr/>
                    <a:lstStyle/>
                    <a:p>
                      <a:pPr algn="ctr"/>
                      <a:endParaRPr lang="en-US" dirty="0">
                        <a:effectLst/>
                      </a:endParaRPr>
                    </a:p>
                  </a:txBody>
                  <a:tcPr anchor="ctr"/>
                </a:tc>
                <a:extLst>
                  <a:ext uri="{0D108BD9-81ED-4DB2-BD59-A6C34878D82A}">
                    <a16:rowId xmlns:a16="http://schemas.microsoft.com/office/drawing/2014/main" val="2417998813"/>
                  </a:ext>
                </a:extLst>
              </a:tr>
              <a:tr h="370840">
                <a:tc>
                  <a:txBody>
                    <a:bodyPr/>
                    <a:lstStyle/>
                    <a:p>
                      <a:pPr algn="ctr"/>
                      <a:r>
                        <a:rPr lang="en-US" dirty="0">
                          <a:effectLst/>
                        </a:rPr>
                        <a:t> </a:t>
                      </a:r>
                    </a:p>
                  </a:txBody>
                  <a:tcPr anchor="ctr"/>
                </a:tc>
                <a:tc>
                  <a:txBody>
                    <a:bodyPr/>
                    <a:lstStyle/>
                    <a:p>
                      <a:pPr algn="ctr"/>
                      <a:r>
                        <a:rPr lang="en-US" dirty="0">
                          <a:effectLst/>
                          <a:latin typeface="Arial" panose="020B0604020202020204" pitchFamily="34" charset="0"/>
                        </a:rPr>
                        <a:t>Individual</a:t>
                      </a:r>
                      <a:endParaRPr lang="en-US" dirty="0">
                        <a:effectLst/>
                      </a:endParaRPr>
                    </a:p>
                  </a:txBody>
                  <a:tcPr anchor="ctr"/>
                </a:tc>
                <a:tc>
                  <a:txBody>
                    <a:bodyPr/>
                    <a:lstStyle/>
                    <a:p>
                      <a:pPr algn="ctr"/>
                      <a:r>
                        <a:rPr lang="en-US" dirty="0">
                          <a:effectLst/>
                          <a:latin typeface="Arial" panose="020B0604020202020204" pitchFamily="34" charset="0"/>
                        </a:rPr>
                        <a:t>Mean (centroid)</a:t>
                      </a:r>
                      <a:endParaRPr lang="en-US" dirty="0">
                        <a:effectLst/>
                      </a:endParaRPr>
                    </a:p>
                  </a:txBody>
                  <a:tcPr anchor="ctr"/>
                </a:tc>
                <a:extLst>
                  <a:ext uri="{0D108BD9-81ED-4DB2-BD59-A6C34878D82A}">
                    <a16:rowId xmlns:a16="http://schemas.microsoft.com/office/drawing/2014/main" val="4089850468"/>
                  </a:ext>
                </a:extLst>
              </a:tr>
              <a:tr h="370840">
                <a:tc>
                  <a:txBody>
                    <a:bodyPr/>
                    <a:lstStyle/>
                    <a:p>
                      <a:pPr algn="ctr"/>
                      <a:r>
                        <a:rPr lang="en-US">
                          <a:effectLst/>
                          <a:latin typeface="Arial" panose="020B0604020202020204" pitchFamily="34" charset="0"/>
                        </a:rPr>
                        <a:t>Cluster 1</a:t>
                      </a:r>
                      <a:endParaRPr lang="en-US">
                        <a:effectLst/>
                      </a:endParaRPr>
                    </a:p>
                  </a:txBody>
                  <a:tcPr anchor="ctr"/>
                </a:tc>
                <a:tc>
                  <a:txBody>
                    <a:bodyPr/>
                    <a:lstStyle/>
                    <a:p>
                      <a:pPr algn="ctr"/>
                      <a:r>
                        <a:rPr lang="en-US" dirty="0">
                          <a:effectLst/>
                          <a:latin typeface="Arial" panose="020B0604020202020204" pitchFamily="34" charset="0"/>
                        </a:rPr>
                        <a:t>1, 2, 3</a:t>
                      </a:r>
                      <a:endParaRPr lang="en-US" dirty="0">
                        <a:effectLst/>
                      </a:endParaRPr>
                    </a:p>
                  </a:txBody>
                  <a:tcPr anchor="ctr"/>
                </a:tc>
                <a:tc>
                  <a:txBody>
                    <a:bodyPr/>
                    <a:lstStyle/>
                    <a:p>
                      <a:pPr algn="ctr"/>
                      <a:r>
                        <a:rPr lang="en-US" dirty="0">
                          <a:effectLst/>
                          <a:latin typeface="Arial" panose="020B0604020202020204" pitchFamily="34" charset="0"/>
                        </a:rPr>
                        <a:t>(1.83, 1.66)</a:t>
                      </a:r>
                      <a:endParaRPr lang="en-US" dirty="0">
                        <a:effectLst/>
                      </a:endParaRPr>
                    </a:p>
                  </a:txBody>
                  <a:tcPr anchor="ctr"/>
                </a:tc>
                <a:extLst>
                  <a:ext uri="{0D108BD9-81ED-4DB2-BD59-A6C34878D82A}">
                    <a16:rowId xmlns:a16="http://schemas.microsoft.com/office/drawing/2014/main" val="4014554844"/>
                  </a:ext>
                </a:extLst>
              </a:tr>
              <a:tr h="370840">
                <a:tc>
                  <a:txBody>
                    <a:bodyPr/>
                    <a:lstStyle/>
                    <a:p>
                      <a:pPr algn="ctr"/>
                      <a:r>
                        <a:rPr lang="en-US" dirty="0">
                          <a:effectLst/>
                          <a:latin typeface="Arial" panose="020B0604020202020204" pitchFamily="34" charset="0"/>
                        </a:rPr>
                        <a:t>Cluster 2</a:t>
                      </a:r>
                      <a:endParaRPr lang="en-US" dirty="0">
                        <a:effectLst/>
                      </a:endParaRPr>
                    </a:p>
                  </a:txBody>
                  <a:tcPr anchor="ctr"/>
                </a:tc>
                <a:tc>
                  <a:txBody>
                    <a:bodyPr/>
                    <a:lstStyle/>
                    <a:p>
                      <a:pPr algn="ctr"/>
                      <a:r>
                        <a:rPr lang="en-US" dirty="0">
                          <a:effectLst/>
                          <a:latin typeface="Arial" panose="020B0604020202020204" pitchFamily="34" charset="0"/>
                        </a:rPr>
                        <a:t>4, 5, 6,7</a:t>
                      </a:r>
                      <a:endParaRPr lang="en-US" dirty="0">
                        <a:effectLst/>
                      </a:endParaRPr>
                    </a:p>
                  </a:txBody>
                  <a:tcPr anchor="ctr"/>
                </a:tc>
                <a:tc>
                  <a:txBody>
                    <a:bodyPr/>
                    <a:lstStyle/>
                    <a:p>
                      <a:pPr algn="ctr"/>
                      <a:r>
                        <a:rPr lang="en-US" dirty="0">
                          <a:effectLst/>
                          <a:latin typeface="Arial" panose="020B0604020202020204" pitchFamily="34" charset="0"/>
                        </a:rPr>
                        <a:t>(4.125, 5.375)</a:t>
                      </a:r>
                      <a:endParaRPr lang="en-US" dirty="0">
                        <a:effectLst/>
                      </a:endParaRPr>
                    </a:p>
                  </a:txBody>
                  <a:tcPr anchor="ctr"/>
                </a:tc>
                <a:extLst>
                  <a:ext uri="{0D108BD9-81ED-4DB2-BD59-A6C34878D82A}">
                    <a16:rowId xmlns:a16="http://schemas.microsoft.com/office/drawing/2014/main" val="2527528063"/>
                  </a:ext>
                </a:extLst>
              </a:tr>
            </a:tbl>
          </a:graphicData>
        </a:graphic>
      </p:graphicFrame>
      <p:graphicFrame>
        <p:nvGraphicFramePr>
          <p:cNvPr id="10" name="Table 9">
            <a:extLst>
              <a:ext uri="{FF2B5EF4-FFF2-40B4-BE49-F238E27FC236}">
                <a16:creationId xmlns:a16="http://schemas.microsoft.com/office/drawing/2014/main" id="{ACAA3CFF-B0FE-487D-839B-FF8FE91902B8}"/>
              </a:ext>
            </a:extLst>
          </p:cNvPr>
          <p:cNvGraphicFramePr>
            <a:graphicFrameLocks noGrp="1"/>
          </p:cNvGraphicFramePr>
          <p:nvPr>
            <p:extLst>
              <p:ext uri="{D42A27DB-BD31-4B8C-83A1-F6EECF244321}">
                <p14:modId xmlns:p14="http://schemas.microsoft.com/office/powerpoint/2010/main" val="532150610"/>
              </p:ext>
            </p:extLst>
          </p:nvPr>
        </p:nvGraphicFramePr>
        <p:xfrm>
          <a:off x="2265265" y="5108790"/>
          <a:ext cx="2870492" cy="1626381"/>
        </p:xfrm>
        <a:graphic>
          <a:graphicData uri="http://schemas.openxmlformats.org/drawingml/2006/table">
            <a:tbl>
              <a:tblPr firstRow="1" bandRow="1">
                <a:tableStyleId>{5940675A-B579-460E-94D1-54222C63F5DA}</a:tableStyleId>
              </a:tblPr>
              <a:tblGrid>
                <a:gridCol w="1435246">
                  <a:extLst>
                    <a:ext uri="{9D8B030D-6E8A-4147-A177-3AD203B41FA5}">
                      <a16:colId xmlns:a16="http://schemas.microsoft.com/office/drawing/2014/main" val="991948389"/>
                    </a:ext>
                  </a:extLst>
                </a:gridCol>
                <a:gridCol w="1435246">
                  <a:extLst>
                    <a:ext uri="{9D8B030D-6E8A-4147-A177-3AD203B41FA5}">
                      <a16:colId xmlns:a16="http://schemas.microsoft.com/office/drawing/2014/main" val="3567936982"/>
                    </a:ext>
                  </a:extLst>
                </a:gridCol>
              </a:tblGrid>
              <a:tr h="513861">
                <a:tc gridSpan="2">
                  <a:txBody>
                    <a:bodyPr/>
                    <a:lstStyle/>
                    <a:p>
                      <a:pPr algn="ctr"/>
                      <a:r>
                        <a:rPr lang="en-US" dirty="0">
                          <a:effectLst/>
                        </a:rPr>
                        <a:t>Current</a:t>
                      </a:r>
                    </a:p>
                  </a:txBody>
                  <a:tcPr anchor="ctr"/>
                </a:tc>
                <a:tc hMerge="1">
                  <a:txBody>
                    <a:bodyPr/>
                    <a:lstStyle/>
                    <a:p>
                      <a:pPr algn="ctr"/>
                      <a:endParaRPr lang="en-US" dirty="0">
                        <a:effectLst/>
                      </a:endParaRPr>
                    </a:p>
                  </a:txBody>
                  <a:tcPr anchor="ctr"/>
                </a:tc>
                <a:extLst>
                  <a:ext uri="{0D108BD9-81ED-4DB2-BD59-A6C34878D82A}">
                    <a16:rowId xmlns:a16="http://schemas.microsoft.com/office/drawing/2014/main" val="150749956"/>
                  </a:ext>
                </a:extLst>
              </a:tr>
              <a:tr h="370840">
                <a:tc>
                  <a:txBody>
                    <a:bodyPr/>
                    <a:lstStyle/>
                    <a:p>
                      <a:pPr algn="ctr"/>
                      <a:r>
                        <a:rPr lang="en-US" dirty="0">
                          <a:effectLst/>
                        </a:rPr>
                        <a:t> </a:t>
                      </a:r>
                    </a:p>
                  </a:txBody>
                  <a:tcPr anchor="ctr"/>
                </a:tc>
                <a:tc>
                  <a:txBody>
                    <a:bodyPr/>
                    <a:lstStyle/>
                    <a:p>
                      <a:pPr algn="ctr"/>
                      <a:r>
                        <a:rPr lang="en-US" dirty="0">
                          <a:effectLst/>
                          <a:latin typeface="Arial" panose="020B0604020202020204" pitchFamily="34" charset="0"/>
                        </a:rPr>
                        <a:t>Individual</a:t>
                      </a:r>
                      <a:endParaRPr lang="en-US" dirty="0">
                        <a:effectLst/>
                      </a:endParaRPr>
                    </a:p>
                  </a:txBody>
                  <a:tcPr anchor="ctr"/>
                </a:tc>
                <a:extLst>
                  <a:ext uri="{0D108BD9-81ED-4DB2-BD59-A6C34878D82A}">
                    <a16:rowId xmlns:a16="http://schemas.microsoft.com/office/drawing/2014/main" val="4089850468"/>
                  </a:ext>
                </a:extLst>
              </a:tr>
              <a:tr h="370840">
                <a:tc>
                  <a:txBody>
                    <a:bodyPr/>
                    <a:lstStyle/>
                    <a:p>
                      <a:pPr algn="ctr"/>
                      <a:r>
                        <a:rPr lang="en-US">
                          <a:effectLst/>
                          <a:latin typeface="Arial" panose="020B0604020202020204" pitchFamily="34" charset="0"/>
                        </a:rPr>
                        <a:t>Cluster 1</a:t>
                      </a:r>
                      <a:endParaRPr lang="en-US">
                        <a:effectLst/>
                      </a:endParaRPr>
                    </a:p>
                  </a:txBody>
                  <a:tcPr anchor="ctr"/>
                </a:tc>
                <a:tc>
                  <a:txBody>
                    <a:bodyPr/>
                    <a:lstStyle/>
                    <a:p>
                      <a:pPr algn="ctr"/>
                      <a:r>
                        <a:rPr lang="en-US" dirty="0">
                          <a:effectLst/>
                          <a:latin typeface="Arial" panose="020B0604020202020204" pitchFamily="34" charset="0"/>
                        </a:rPr>
                        <a:t>1, 2, 3</a:t>
                      </a:r>
                      <a:endParaRPr lang="en-US" dirty="0">
                        <a:effectLst/>
                      </a:endParaRPr>
                    </a:p>
                  </a:txBody>
                  <a:tcPr anchor="ctr"/>
                </a:tc>
                <a:extLst>
                  <a:ext uri="{0D108BD9-81ED-4DB2-BD59-A6C34878D82A}">
                    <a16:rowId xmlns:a16="http://schemas.microsoft.com/office/drawing/2014/main" val="4014554844"/>
                  </a:ext>
                </a:extLst>
              </a:tr>
              <a:tr h="370840">
                <a:tc>
                  <a:txBody>
                    <a:bodyPr/>
                    <a:lstStyle/>
                    <a:p>
                      <a:pPr algn="ctr"/>
                      <a:r>
                        <a:rPr lang="en-US" dirty="0">
                          <a:effectLst/>
                          <a:latin typeface="Arial" panose="020B0604020202020204" pitchFamily="34" charset="0"/>
                        </a:rPr>
                        <a:t>Cluster 2</a:t>
                      </a:r>
                      <a:endParaRPr lang="en-US" dirty="0">
                        <a:effectLst/>
                      </a:endParaRPr>
                    </a:p>
                  </a:txBody>
                  <a:tcPr anchor="ctr"/>
                </a:tc>
                <a:tc>
                  <a:txBody>
                    <a:bodyPr/>
                    <a:lstStyle/>
                    <a:p>
                      <a:pPr algn="ctr"/>
                      <a:r>
                        <a:rPr lang="en-US" dirty="0">
                          <a:effectLst/>
                          <a:latin typeface="Arial" panose="020B0604020202020204" pitchFamily="34" charset="0"/>
                        </a:rPr>
                        <a:t>4, 5, 6,7</a:t>
                      </a:r>
                      <a:endParaRPr lang="en-US" dirty="0">
                        <a:effectLst/>
                      </a:endParaRPr>
                    </a:p>
                  </a:txBody>
                  <a:tcPr anchor="ctr"/>
                </a:tc>
                <a:extLst>
                  <a:ext uri="{0D108BD9-81ED-4DB2-BD59-A6C34878D82A}">
                    <a16:rowId xmlns:a16="http://schemas.microsoft.com/office/drawing/2014/main" val="2527528063"/>
                  </a:ext>
                </a:extLst>
              </a:tr>
            </a:tbl>
          </a:graphicData>
        </a:graphic>
      </p:graphicFrame>
    </p:spTree>
    <p:extLst>
      <p:ext uri="{BB962C8B-B14F-4D97-AF65-F5344CB8AC3E}">
        <p14:creationId xmlns:p14="http://schemas.microsoft.com/office/powerpoint/2010/main" val="153816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03A2-4103-4A71-84BB-F20184EE3AD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CD3E268-645C-4305-9AA1-9B12215A0F94}"/>
              </a:ext>
            </a:extLst>
          </p:cNvPr>
          <p:cNvSpPr>
            <a:spLocks noGrp="1"/>
          </p:cNvSpPr>
          <p:nvPr>
            <p:ph idx="1"/>
          </p:nvPr>
        </p:nvSpPr>
        <p:spPr>
          <a:xfrm>
            <a:off x="581192" y="1960507"/>
            <a:ext cx="11029615" cy="3408936"/>
          </a:xfrm>
        </p:spPr>
        <p:txBody>
          <a:bodyPr>
            <a:normAutofit/>
          </a:bodyPr>
          <a:lstStyle/>
          <a:p>
            <a:pPr marL="0" indent="0">
              <a:buNone/>
            </a:pPr>
            <a:endParaRPr lang="en-US" sz="2400" dirty="0"/>
          </a:p>
          <a:p>
            <a:r>
              <a:rPr lang="en-US" sz="2400" dirty="0"/>
              <a:t>Clustering Meaning.</a:t>
            </a:r>
          </a:p>
          <a:p>
            <a:r>
              <a:rPr lang="en-US" sz="2400" dirty="0"/>
              <a:t>K-means Steps.</a:t>
            </a:r>
          </a:p>
          <a:p>
            <a:r>
              <a:rPr lang="en-US" sz="2400" dirty="0"/>
              <a:t>K-means Program.</a:t>
            </a:r>
          </a:p>
          <a:p>
            <a:pPr lvl="1">
              <a:buFont typeface="Wingdings" panose="05000000000000000000" pitchFamily="2" charset="2"/>
              <a:buChar char="Ø"/>
            </a:pPr>
            <a:endParaRPr lang="en-US" sz="2200" dirty="0"/>
          </a:p>
          <a:p>
            <a:pPr marL="324000" lvl="1" indent="0">
              <a:buNone/>
            </a:pPr>
            <a:endParaRPr lang="en-US" sz="2200" dirty="0"/>
          </a:p>
          <a:p>
            <a:pPr lvl="1">
              <a:buFont typeface="Wingdings" panose="05000000000000000000" pitchFamily="2" charset="2"/>
              <a:buChar char="Ø"/>
            </a:pPr>
            <a:endParaRPr lang="en-US" sz="2200" dirty="0"/>
          </a:p>
          <a:p>
            <a:endParaRPr lang="en-US" sz="2400" dirty="0"/>
          </a:p>
          <a:p>
            <a:endParaRPr lang="en-US" sz="2400" dirty="0"/>
          </a:p>
        </p:txBody>
      </p:sp>
    </p:spTree>
    <p:extLst>
      <p:ext uri="{BB962C8B-B14F-4D97-AF65-F5344CB8AC3E}">
        <p14:creationId xmlns:p14="http://schemas.microsoft.com/office/powerpoint/2010/main" val="122546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r>
              <a:rPr lang="en-US" dirty="0"/>
              <a:t>What is Cluster Analysis?</a:t>
            </a:r>
            <a:br>
              <a:rPr lang="en-US" dirty="0"/>
            </a:br>
            <a:endParaRPr lang="en-US" sz="3200" dirty="0">
              <a:solidFill>
                <a:schemeClr val="tx2"/>
              </a:solidFill>
            </a:endParaRPr>
          </a:p>
        </p:txBody>
      </p:sp>
      <p:sp>
        <p:nvSpPr>
          <p:cNvPr id="8" name="Text Placeholder 7"/>
          <p:cNvSpPr>
            <a:spLocks noGrp="1"/>
          </p:cNvSpPr>
          <p:nvPr>
            <p:ph idx="1"/>
          </p:nvPr>
        </p:nvSpPr>
        <p:spPr/>
        <p:txBody>
          <a:bodyPr>
            <a:normAutofit/>
          </a:bodyPr>
          <a:lstStyle/>
          <a:p>
            <a:pPr>
              <a:lnSpc>
                <a:spcPct val="150000"/>
              </a:lnSpc>
            </a:pPr>
            <a:r>
              <a:rPr lang="en-US" sz="2400" b="1" dirty="0">
                <a:solidFill>
                  <a:srgbClr val="00B0F0"/>
                </a:solidFill>
                <a:latin typeface="Cambria" pitchFamily="18" charset="0"/>
              </a:rPr>
              <a:t>Partitioning</a:t>
            </a:r>
            <a:r>
              <a:rPr lang="en-US" sz="2400" dirty="0">
                <a:latin typeface="Cambria" pitchFamily="18" charset="0"/>
              </a:rPr>
              <a:t> a set of data objects into subsets or </a:t>
            </a:r>
            <a:r>
              <a:rPr lang="en-US" sz="2400" b="1" dirty="0">
                <a:solidFill>
                  <a:srgbClr val="C00000"/>
                </a:solidFill>
                <a:latin typeface="Cambria" pitchFamily="18" charset="0"/>
              </a:rPr>
              <a:t>clusters</a:t>
            </a:r>
            <a:endParaRPr lang="en-US" sz="2400" dirty="0">
              <a:latin typeface="Cambria" pitchFamily="18" charset="0"/>
            </a:endParaRPr>
          </a:p>
          <a:p>
            <a:pPr lvl="1">
              <a:lnSpc>
                <a:spcPct val="150000"/>
              </a:lnSpc>
            </a:pPr>
            <a:r>
              <a:rPr lang="en-US" sz="2000" dirty="0">
                <a:latin typeface="Cambria" pitchFamily="18" charset="0"/>
              </a:rPr>
              <a:t>objects </a:t>
            </a:r>
            <a:r>
              <a:rPr lang="en-US" sz="2000" u="sng" dirty="0">
                <a:solidFill>
                  <a:srgbClr val="00B0F0"/>
                </a:solidFill>
                <a:latin typeface="Cambria" pitchFamily="18" charset="0"/>
              </a:rPr>
              <a:t>in a cluster are similar</a:t>
            </a:r>
            <a:r>
              <a:rPr lang="en-US" sz="2000" dirty="0">
                <a:latin typeface="Cambria" pitchFamily="18" charset="0"/>
              </a:rPr>
              <a:t>, yet </a:t>
            </a:r>
            <a:r>
              <a:rPr lang="en-US" sz="2000" u="sng" dirty="0">
                <a:solidFill>
                  <a:srgbClr val="00B0F0"/>
                </a:solidFill>
                <a:latin typeface="Cambria" pitchFamily="18" charset="0"/>
              </a:rPr>
              <a:t>dissimilar to objects in other clusters</a:t>
            </a:r>
          </a:p>
          <a:p>
            <a:pPr>
              <a:lnSpc>
                <a:spcPct val="150000"/>
              </a:lnSpc>
            </a:pPr>
            <a:r>
              <a:rPr lang="en-US" sz="2400" b="1" dirty="0">
                <a:solidFill>
                  <a:srgbClr val="C00000"/>
                </a:solidFill>
                <a:latin typeface="Cambria" pitchFamily="18" charset="0"/>
                <a:sym typeface="Wingdings" pitchFamily="2" charset="2"/>
              </a:rPr>
              <a:t>Goal</a:t>
            </a:r>
            <a:r>
              <a:rPr lang="en-US" sz="2400" dirty="0">
                <a:latin typeface="Cambria" pitchFamily="18" charset="0"/>
                <a:sym typeface="Wingdings" pitchFamily="2" charset="2"/>
              </a:rPr>
              <a:t>: discovery of </a:t>
            </a:r>
            <a:r>
              <a:rPr lang="en-US" sz="2400" b="1" u="sng" dirty="0">
                <a:solidFill>
                  <a:srgbClr val="00B0F0"/>
                </a:solidFill>
                <a:latin typeface="Cambria" pitchFamily="18" charset="0"/>
                <a:sym typeface="Wingdings" pitchFamily="2" charset="2"/>
              </a:rPr>
              <a:t>previously unknown groups within the data</a:t>
            </a:r>
          </a:p>
        </p:txBody>
      </p:sp>
      <p:sp>
        <p:nvSpPr>
          <p:cNvPr id="4" name="Flowchart: Connector 3"/>
          <p:cNvSpPr>
            <a:spLocks noChangeAspect="1"/>
          </p:cNvSpPr>
          <p:nvPr/>
        </p:nvSpPr>
        <p:spPr bwMode="auto">
          <a:xfrm>
            <a:off x="7250519" y="5233414"/>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 name="Flowchart: Connector 4"/>
          <p:cNvSpPr>
            <a:spLocks noChangeAspect="1"/>
          </p:cNvSpPr>
          <p:nvPr/>
        </p:nvSpPr>
        <p:spPr bwMode="auto">
          <a:xfrm>
            <a:off x="5215200" y="4996012"/>
            <a:ext cx="213009" cy="213009"/>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 name="Flowchart: Connector 5"/>
          <p:cNvSpPr>
            <a:spLocks noChangeAspect="1"/>
          </p:cNvSpPr>
          <p:nvPr/>
        </p:nvSpPr>
        <p:spPr bwMode="auto">
          <a:xfrm>
            <a:off x="7186165" y="4738838"/>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 name="Flowchart: Connector 6"/>
          <p:cNvSpPr>
            <a:spLocks noChangeAspect="1"/>
          </p:cNvSpPr>
          <p:nvPr/>
        </p:nvSpPr>
        <p:spPr bwMode="auto">
          <a:xfrm>
            <a:off x="7560936" y="4996569"/>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0" name="Flowchart: Connector 9"/>
          <p:cNvSpPr>
            <a:spLocks noChangeAspect="1"/>
          </p:cNvSpPr>
          <p:nvPr/>
        </p:nvSpPr>
        <p:spPr bwMode="auto">
          <a:xfrm>
            <a:off x="4704283" y="4700646"/>
            <a:ext cx="213009" cy="213009"/>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1" name="Flowchart: Connector 10"/>
          <p:cNvSpPr>
            <a:spLocks noChangeAspect="1"/>
          </p:cNvSpPr>
          <p:nvPr/>
        </p:nvSpPr>
        <p:spPr bwMode="auto">
          <a:xfrm>
            <a:off x="4633716" y="5403997"/>
            <a:ext cx="213009" cy="213009"/>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2" name="Flowchart: Connector 11"/>
          <p:cNvSpPr>
            <a:spLocks noChangeAspect="1"/>
          </p:cNvSpPr>
          <p:nvPr/>
        </p:nvSpPr>
        <p:spPr bwMode="auto">
          <a:xfrm>
            <a:off x="4557429" y="4949997"/>
            <a:ext cx="213009" cy="213009"/>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3" name="Flowchart: Connector 12"/>
          <p:cNvSpPr>
            <a:spLocks noChangeAspect="1"/>
          </p:cNvSpPr>
          <p:nvPr/>
        </p:nvSpPr>
        <p:spPr bwMode="auto">
          <a:xfrm>
            <a:off x="8510088" y="5177289"/>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4" name="Flowchart: Connector 13"/>
          <p:cNvSpPr>
            <a:spLocks noChangeAspect="1"/>
          </p:cNvSpPr>
          <p:nvPr/>
        </p:nvSpPr>
        <p:spPr bwMode="auto">
          <a:xfrm>
            <a:off x="8250950" y="4822815"/>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5" name="Flowchart: Connector 14"/>
          <p:cNvSpPr>
            <a:spLocks noChangeAspect="1"/>
          </p:cNvSpPr>
          <p:nvPr/>
        </p:nvSpPr>
        <p:spPr bwMode="auto">
          <a:xfrm>
            <a:off x="7650936" y="5277699"/>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6" name="Flowchart: Connector 15"/>
          <p:cNvSpPr>
            <a:spLocks noChangeAspect="1"/>
          </p:cNvSpPr>
          <p:nvPr/>
        </p:nvSpPr>
        <p:spPr bwMode="auto">
          <a:xfrm>
            <a:off x="4317311" y="5331884"/>
            <a:ext cx="213009" cy="213009"/>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7" name="Flowchart: Connector 16"/>
          <p:cNvSpPr>
            <a:spLocks noChangeAspect="1"/>
          </p:cNvSpPr>
          <p:nvPr/>
        </p:nvSpPr>
        <p:spPr bwMode="auto">
          <a:xfrm>
            <a:off x="7797154" y="5057443"/>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8" name="Flowchart: Connector 17"/>
          <p:cNvSpPr>
            <a:spLocks noChangeAspect="1"/>
          </p:cNvSpPr>
          <p:nvPr/>
        </p:nvSpPr>
        <p:spPr bwMode="auto">
          <a:xfrm>
            <a:off x="7346599" y="4844243"/>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19" name="Flowchart: Connector 18"/>
          <p:cNvSpPr>
            <a:spLocks noChangeAspect="1"/>
          </p:cNvSpPr>
          <p:nvPr/>
        </p:nvSpPr>
        <p:spPr bwMode="auto">
          <a:xfrm>
            <a:off x="8368512" y="4941369"/>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0" name="Flowchart: Connector 19"/>
          <p:cNvSpPr>
            <a:spLocks noChangeAspect="1"/>
          </p:cNvSpPr>
          <p:nvPr/>
        </p:nvSpPr>
        <p:spPr bwMode="auto">
          <a:xfrm>
            <a:off x="7111636" y="4941369"/>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1" name="Flowchart: Connector 20"/>
          <p:cNvSpPr>
            <a:spLocks noChangeAspect="1"/>
          </p:cNvSpPr>
          <p:nvPr/>
        </p:nvSpPr>
        <p:spPr bwMode="auto">
          <a:xfrm>
            <a:off x="5070498" y="5329234"/>
            <a:ext cx="213009" cy="213009"/>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2" name="Flowchart: Connector 21"/>
          <p:cNvSpPr>
            <a:spLocks noChangeAspect="1"/>
          </p:cNvSpPr>
          <p:nvPr/>
        </p:nvSpPr>
        <p:spPr bwMode="auto">
          <a:xfrm>
            <a:off x="7957060" y="4738733"/>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3" name="Flowchart: Connector 22"/>
          <p:cNvSpPr>
            <a:spLocks noChangeAspect="1"/>
          </p:cNvSpPr>
          <p:nvPr/>
        </p:nvSpPr>
        <p:spPr bwMode="auto">
          <a:xfrm>
            <a:off x="8308127" y="5367505"/>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4" name="Flowchart: Connector 23"/>
          <p:cNvSpPr>
            <a:spLocks noChangeAspect="1"/>
          </p:cNvSpPr>
          <p:nvPr/>
        </p:nvSpPr>
        <p:spPr bwMode="auto">
          <a:xfrm>
            <a:off x="7797154" y="5655813"/>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5" name="Flowchart: Connector 24"/>
          <p:cNvSpPr>
            <a:spLocks noChangeAspect="1"/>
          </p:cNvSpPr>
          <p:nvPr/>
        </p:nvSpPr>
        <p:spPr bwMode="auto">
          <a:xfrm>
            <a:off x="8003170" y="5619586"/>
            <a:ext cx="128685" cy="88445"/>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6" name="Flowchart: Connector 25"/>
          <p:cNvSpPr>
            <a:spLocks noChangeAspect="1"/>
          </p:cNvSpPr>
          <p:nvPr/>
        </p:nvSpPr>
        <p:spPr bwMode="auto">
          <a:xfrm>
            <a:off x="4227342" y="5028170"/>
            <a:ext cx="213009" cy="213009"/>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7" name="Oval 26"/>
          <p:cNvSpPr>
            <a:spLocks noChangeAspect="1"/>
          </p:cNvSpPr>
          <p:nvPr/>
        </p:nvSpPr>
        <p:spPr bwMode="auto">
          <a:xfrm>
            <a:off x="4117804" y="4666692"/>
            <a:ext cx="1471569" cy="1198083"/>
          </a:xfrm>
          <a:prstGeom prst="ellipse">
            <a:avLst/>
          </a:prstGeom>
          <a:noFill/>
          <a:ln w="38100">
            <a:solidFill>
              <a:schemeClr val="accent3"/>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8" name="Oval 27"/>
          <p:cNvSpPr>
            <a:spLocks noChangeAspect="1"/>
          </p:cNvSpPr>
          <p:nvPr/>
        </p:nvSpPr>
        <p:spPr bwMode="auto">
          <a:xfrm>
            <a:off x="6893441" y="4485045"/>
            <a:ext cx="2008026" cy="1380110"/>
          </a:xfrm>
          <a:prstGeom prst="ellipse">
            <a:avLst/>
          </a:prstGeom>
          <a:noFill/>
          <a:ln w="38100">
            <a:solidFill>
              <a:schemeClr val="accent3"/>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Tree>
    <p:extLst>
      <p:ext uri="{BB962C8B-B14F-4D97-AF65-F5344CB8AC3E}">
        <p14:creationId xmlns:p14="http://schemas.microsoft.com/office/powerpoint/2010/main" val="179754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3"/>
                                        </p:tgtEl>
                                        <p:attrNameLst>
                                          <p:attrName>fillcolor</p:attrName>
                                        </p:attrNameLst>
                                      </p:cBhvr>
                                      <p:to>
                                        <a:srgbClr val="C00000"/>
                                      </p:to>
                                    </p:animClr>
                                    <p:set>
                                      <p:cBhvr>
                                        <p:cTn id="7" dur="1000" fill="hold"/>
                                        <p:tgtEl>
                                          <p:spTgt spid="13"/>
                                        </p:tgtEl>
                                        <p:attrNameLst>
                                          <p:attrName>fill.type</p:attrName>
                                        </p:attrNameLst>
                                      </p:cBhvr>
                                      <p:to>
                                        <p:strVal val="solid"/>
                                      </p:to>
                                    </p:set>
                                    <p:set>
                                      <p:cBhvr>
                                        <p:cTn id="8" dur="1000" fill="hold"/>
                                        <p:tgtEl>
                                          <p:spTgt spid="13"/>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10"/>
                                        </p:tgtEl>
                                        <p:attrNameLst>
                                          <p:attrName>fillcolor</p:attrName>
                                        </p:attrNameLst>
                                      </p:cBhvr>
                                      <p:to>
                                        <a:srgbClr val="C00000"/>
                                      </p:to>
                                    </p:animClr>
                                    <p:set>
                                      <p:cBhvr>
                                        <p:cTn id="11" dur="1000" fill="hold"/>
                                        <p:tgtEl>
                                          <p:spTgt spid="10"/>
                                        </p:tgtEl>
                                        <p:attrNameLst>
                                          <p:attrName>fill.type</p:attrName>
                                        </p:attrNameLst>
                                      </p:cBhvr>
                                      <p:to>
                                        <p:strVal val="solid"/>
                                      </p:to>
                                    </p:set>
                                    <p:set>
                                      <p:cBhvr>
                                        <p:cTn id="12" dur="1000" fill="hold"/>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heel(1)">
                                      <p:cBhvr>
                                        <p:cTn id="17" dur="1000"/>
                                        <p:tgtEl>
                                          <p:spTgt spid="28"/>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heel(1)">
                                      <p:cBhvr>
                                        <p:cTn id="20"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029616" cy="1075129"/>
          </a:xfrm>
        </p:spPr>
        <p:txBody>
          <a:bodyPr>
            <a:normAutofit/>
          </a:bodyPr>
          <a:lstStyle/>
          <a:p>
            <a:r>
              <a:rPr lang="en-US" sz="4000" dirty="0"/>
              <a:t>Clustering </a:t>
            </a:r>
          </a:p>
        </p:txBody>
      </p:sp>
      <p:sp>
        <p:nvSpPr>
          <p:cNvPr id="4" name="Slide Number Placeholder 3"/>
          <p:cNvSpPr>
            <a:spLocks noGrp="1"/>
          </p:cNvSpPr>
          <p:nvPr>
            <p:ph type="sldNum" sz="quarter" idx="12"/>
          </p:nvPr>
        </p:nvSpPr>
        <p:spPr/>
        <p:txBody>
          <a:bodyPr/>
          <a:lstStyle/>
          <a:p>
            <a:fld id="{D2CBC6F9-63DC-418A-A30A-9A9F771FE38A}" type="slidenum">
              <a:rPr lang="en-US" smtClean="0"/>
              <a:t>4</a:t>
            </a:fld>
            <a:endParaRPr lang="en-US"/>
          </a:p>
        </p:txBody>
      </p:sp>
      <p:sp>
        <p:nvSpPr>
          <p:cNvPr id="8" name="Rectangle 7">
            <a:extLst>
              <a:ext uri="{FF2B5EF4-FFF2-40B4-BE49-F238E27FC236}">
                <a16:creationId xmlns:a16="http://schemas.microsoft.com/office/drawing/2014/main" id="{FB380D41-3669-4B58-B6C0-E008E4BBB3C8}"/>
              </a:ext>
            </a:extLst>
          </p:cNvPr>
          <p:cNvSpPr/>
          <p:nvPr/>
        </p:nvSpPr>
        <p:spPr>
          <a:xfrm>
            <a:off x="331609" y="1921077"/>
            <a:ext cx="10752945" cy="1323439"/>
          </a:xfrm>
          <a:prstGeom prst="rect">
            <a:avLst/>
          </a:prstGeom>
        </p:spPr>
        <p:txBody>
          <a:bodyPr wrap="square">
            <a:spAutoFit/>
          </a:bodyPr>
          <a:lstStyle/>
          <a:p>
            <a:pPr marL="457200" indent="-457200">
              <a:buClr>
                <a:srgbClr val="002060"/>
              </a:buClr>
              <a:buFont typeface="Wingdings" panose="05000000000000000000" pitchFamily="2" charset="2"/>
              <a:buChar char="Ø"/>
            </a:pPr>
            <a:r>
              <a:rPr lang="en-US" sz="3200" dirty="0"/>
              <a:t> </a:t>
            </a:r>
            <a:r>
              <a:rPr lang="en-US" sz="2400" b="1" dirty="0">
                <a:solidFill>
                  <a:schemeClr val="tx2"/>
                </a:solidFill>
              </a:rPr>
              <a:t>Clustering:</a:t>
            </a:r>
            <a:r>
              <a:rPr lang="en-US" sz="2400" dirty="0">
                <a:solidFill>
                  <a:schemeClr val="tx2"/>
                </a:solidFill>
              </a:rPr>
              <a:t> is a technique that </a:t>
            </a:r>
            <a:r>
              <a:rPr lang="en-US" sz="2400" b="1" dirty="0">
                <a:solidFill>
                  <a:schemeClr val="tx2"/>
                </a:solidFill>
              </a:rPr>
              <a:t>groups similar data </a:t>
            </a:r>
            <a:r>
              <a:rPr lang="en-US" sz="2400" dirty="0">
                <a:solidFill>
                  <a:schemeClr val="tx2"/>
                </a:solidFill>
              </a:rPr>
              <a:t>points such that the points in the same group are more similar to each other than the points in the other groups. The group of similar data points is called a </a:t>
            </a:r>
            <a:r>
              <a:rPr lang="en-US" sz="2400" b="1" dirty="0">
                <a:solidFill>
                  <a:schemeClr val="tx2"/>
                </a:solidFill>
              </a:rPr>
              <a:t>Cluster</a:t>
            </a:r>
            <a:r>
              <a:rPr lang="en-US" sz="2400" dirty="0">
                <a:solidFill>
                  <a:schemeClr val="tx2"/>
                </a:solidFill>
              </a:rPr>
              <a:t>.</a:t>
            </a:r>
          </a:p>
        </p:txBody>
      </p:sp>
      <p:pic>
        <p:nvPicPr>
          <p:cNvPr id="3" name="Picture 2">
            <a:extLst>
              <a:ext uri="{FF2B5EF4-FFF2-40B4-BE49-F238E27FC236}">
                <a16:creationId xmlns:a16="http://schemas.microsoft.com/office/drawing/2014/main" id="{8FF22E58-3C78-4478-9DFD-F36F1F212EF7}"/>
              </a:ext>
            </a:extLst>
          </p:cNvPr>
          <p:cNvPicPr>
            <a:picLocks noChangeAspect="1"/>
          </p:cNvPicPr>
          <p:nvPr/>
        </p:nvPicPr>
        <p:blipFill>
          <a:blip r:embed="rId2"/>
          <a:stretch>
            <a:fillRect/>
          </a:stretch>
        </p:blipFill>
        <p:spPr>
          <a:xfrm>
            <a:off x="817037" y="3388309"/>
            <a:ext cx="10329314" cy="3023878"/>
          </a:xfrm>
          <a:prstGeom prst="rect">
            <a:avLst/>
          </a:prstGeom>
        </p:spPr>
      </p:pic>
    </p:spTree>
    <p:extLst>
      <p:ext uri="{BB962C8B-B14F-4D97-AF65-F5344CB8AC3E}">
        <p14:creationId xmlns:p14="http://schemas.microsoft.com/office/powerpoint/2010/main" val="300756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rmAutofit/>
          </a:bodyPr>
          <a:lstStyle/>
          <a:p>
            <a:r>
              <a:rPr lang="en-US" sz="3200" b="1" dirty="0"/>
              <a:t>K-Means – A Centroid-Based Technique</a:t>
            </a:r>
          </a:p>
        </p:txBody>
      </p:sp>
      <p:sp>
        <p:nvSpPr>
          <p:cNvPr id="8" name="Text Placeholder 7"/>
          <p:cNvSpPr>
            <a:spLocks noGrp="1"/>
          </p:cNvSpPr>
          <p:nvPr>
            <p:ph idx="1"/>
          </p:nvPr>
        </p:nvSpPr>
        <p:spPr/>
        <p:txBody>
          <a:bodyPr>
            <a:normAutofit/>
          </a:bodyPr>
          <a:lstStyle/>
          <a:p>
            <a:pPr>
              <a:lnSpc>
                <a:spcPct val="100000"/>
              </a:lnSpc>
            </a:pPr>
            <a:r>
              <a:rPr lang="en-CA" sz="2400" dirty="0">
                <a:latin typeface="Cambria" pitchFamily="18" charset="0"/>
              </a:rPr>
              <a:t>Divide dataset into </a:t>
            </a:r>
            <a:r>
              <a:rPr lang="en-CA" sz="2400" b="1" i="1" dirty="0">
                <a:solidFill>
                  <a:srgbClr val="C00000"/>
                </a:solidFill>
                <a:latin typeface="Cambria" pitchFamily="18" charset="0"/>
              </a:rPr>
              <a:t>k</a:t>
            </a:r>
            <a:r>
              <a:rPr lang="en-CA" sz="2400" dirty="0">
                <a:solidFill>
                  <a:srgbClr val="C00000"/>
                </a:solidFill>
                <a:latin typeface="Cambria" pitchFamily="18" charset="0"/>
              </a:rPr>
              <a:t> </a:t>
            </a:r>
            <a:r>
              <a:rPr lang="en-CA" sz="2400" dirty="0">
                <a:latin typeface="Cambria" pitchFamily="18" charset="0"/>
              </a:rPr>
              <a:t>clusters</a:t>
            </a:r>
          </a:p>
          <a:p>
            <a:pPr>
              <a:lnSpc>
                <a:spcPct val="100000"/>
              </a:lnSpc>
            </a:pPr>
            <a:r>
              <a:rPr lang="en-CA" sz="2400" dirty="0">
                <a:latin typeface="Cambria" pitchFamily="18" charset="0"/>
                <a:sym typeface="Wingdings" pitchFamily="2" charset="2"/>
              </a:rPr>
              <a:t>Clusters are represented by their </a:t>
            </a:r>
            <a:r>
              <a:rPr lang="en-CA" sz="2400" b="1" dirty="0">
                <a:solidFill>
                  <a:srgbClr val="00B0F0"/>
                </a:solidFill>
                <a:latin typeface="Cambria" pitchFamily="18" charset="0"/>
                <a:sym typeface="Wingdings" pitchFamily="2" charset="2"/>
              </a:rPr>
              <a:t>centroids</a:t>
            </a:r>
          </a:p>
          <a:p>
            <a:pPr lvl="1">
              <a:lnSpc>
                <a:spcPct val="100000"/>
              </a:lnSpc>
            </a:pPr>
            <a:r>
              <a:rPr lang="en-CA" sz="2000" dirty="0">
                <a:latin typeface="Cambria" pitchFamily="18" charset="0"/>
                <a:sym typeface="Wingdings" pitchFamily="2" charset="2"/>
              </a:rPr>
              <a:t>A centroid is a </a:t>
            </a:r>
            <a:r>
              <a:rPr lang="en-CA" sz="2000" b="1" u="sng" dirty="0">
                <a:latin typeface="Cambria" pitchFamily="18" charset="0"/>
                <a:sym typeface="Wingdings" pitchFamily="2" charset="2"/>
              </a:rPr>
              <a:t>cluster’s center point</a:t>
            </a:r>
          </a:p>
          <a:p>
            <a:pPr>
              <a:lnSpc>
                <a:spcPct val="100000"/>
              </a:lnSpc>
            </a:pPr>
            <a:r>
              <a:rPr lang="en-CA" sz="2400" dirty="0">
                <a:latin typeface="Cambria" pitchFamily="18" charset="0"/>
                <a:sym typeface="Wingdings" pitchFamily="2" charset="2"/>
              </a:rPr>
              <a:t>In </a:t>
            </a:r>
            <a:r>
              <a:rPr lang="en-CA" sz="2400" i="1" dirty="0">
                <a:latin typeface="Cambria" pitchFamily="18" charset="0"/>
                <a:sym typeface="Wingdings" pitchFamily="2" charset="2"/>
              </a:rPr>
              <a:t>k</a:t>
            </a:r>
            <a:r>
              <a:rPr lang="en-CA" sz="2400" dirty="0">
                <a:latin typeface="Cambria" pitchFamily="18" charset="0"/>
                <a:sym typeface="Wingdings" pitchFamily="2" charset="2"/>
              </a:rPr>
              <a:t>-means  centroid is </a:t>
            </a:r>
            <a:r>
              <a:rPr lang="en-CA" sz="2400" b="1" dirty="0">
                <a:solidFill>
                  <a:srgbClr val="00B0F0"/>
                </a:solidFill>
                <a:latin typeface="Cambria" pitchFamily="18" charset="0"/>
                <a:sym typeface="Wingdings" pitchFamily="2" charset="2"/>
              </a:rPr>
              <a:t>mean</a:t>
            </a:r>
            <a:r>
              <a:rPr lang="en-CA" sz="2400" dirty="0">
                <a:latin typeface="Cambria" pitchFamily="18" charset="0"/>
                <a:sym typeface="Wingdings" pitchFamily="2" charset="2"/>
              </a:rPr>
              <a:t> of points within cluster</a:t>
            </a:r>
          </a:p>
          <a:p>
            <a:pPr lvl="1">
              <a:lnSpc>
                <a:spcPct val="100000"/>
              </a:lnSpc>
            </a:pPr>
            <a:r>
              <a:rPr lang="en-CA" sz="2000" dirty="0">
                <a:latin typeface="Cambria" pitchFamily="18" charset="0"/>
                <a:sym typeface="Wingdings" pitchFamily="2" charset="2"/>
              </a:rPr>
              <a:t>Each object </a:t>
            </a:r>
            <a:r>
              <a:rPr lang="en-CA" sz="2000" b="1" i="1" dirty="0">
                <a:solidFill>
                  <a:srgbClr val="C00000"/>
                </a:solidFill>
                <a:latin typeface="Cambria" pitchFamily="18" charset="0"/>
                <a:sym typeface="Wingdings" pitchFamily="2" charset="2"/>
              </a:rPr>
              <a:t>x</a:t>
            </a:r>
            <a:r>
              <a:rPr lang="en-CA" sz="2000" dirty="0">
                <a:solidFill>
                  <a:srgbClr val="C00000"/>
                </a:solidFill>
                <a:latin typeface="Cambria" pitchFamily="18" charset="0"/>
                <a:sym typeface="Wingdings" pitchFamily="2" charset="2"/>
              </a:rPr>
              <a:t> </a:t>
            </a:r>
            <a:r>
              <a:rPr lang="en-CA" sz="2000" dirty="0">
                <a:latin typeface="Cambria" pitchFamily="18" charset="0"/>
                <a:sym typeface="Wingdings" pitchFamily="2" charset="2"/>
              </a:rPr>
              <a:t>in cluster has a distance from centroid </a:t>
            </a:r>
            <a:r>
              <a:rPr lang="en-CA" sz="2000" b="1" i="1" dirty="0">
                <a:solidFill>
                  <a:srgbClr val="C00000"/>
                </a:solidFill>
                <a:latin typeface="Cambria" pitchFamily="18" charset="0"/>
                <a:sym typeface="Wingdings" pitchFamily="2" charset="2"/>
              </a:rPr>
              <a:t>c</a:t>
            </a:r>
            <a:r>
              <a:rPr lang="en-CA" sz="2000" b="1" i="1" baseline="-25000" dirty="0">
                <a:solidFill>
                  <a:srgbClr val="C00000"/>
                </a:solidFill>
                <a:latin typeface="Cambria" pitchFamily="18" charset="0"/>
                <a:sym typeface="Wingdings" pitchFamily="2" charset="2"/>
              </a:rPr>
              <a:t>i</a:t>
            </a:r>
            <a:r>
              <a:rPr lang="en-CA" sz="2000" dirty="0">
                <a:latin typeface="Cambria" pitchFamily="18" charset="0"/>
                <a:sym typeface="Wingdings" pitchFamily="2" charset="2"/>
              </a:rPr>
              <a:t>  </a:t>
            </a:r>
            <a:r>
              <a:rPr lang="en-CA" sz="2000" i="1" dirty="0" err="1">
                <a:latin typeface="Cambria" pitchFamily="18" charset="0"/>
                <a:sym typeface="Wingdings" pitchFamily="2" charset="2"/>
              </a:rPr>
              <a:t>dist</a:t>
            </a:r>
            <a:r>
              <a:rPr lang="en-CA" sz="2000" dirty="0">
                <a:latin typeface="Cambria" pitchFamily="18" charset="0"/>
                <a:sym typeface="Wingdings" pitchFamily="2" charset="2"/>
              </a:rPr>
              <a:t>(</a:t>
            </a:r>
            <a:r>
              <a:rPr lang="en-CA" sz="2000" i="1" dirty="0">
                <a:latin typeface="Cambria" pitchFamily="18" charset="0"/>
                <a:sym typeface="Wingdings" pitchFamily="2" charset="2"/>
              </a:rPr>
              <a:t>x, c</a:t>
            </a:r>
            <a:r>
              <a:rPr lang="en-CA" sz="2000" i="1" baseline="-25000" dirty="0">
                <a:latin typeface="Cambria" pitchFamily="18" charset="0"/>
                <a:sym typeface="Wingdings" pitchFamily="2" charset="2"/>
              </a:rPr>
              <a:t>i</a:t>
            </a:r>
            <a:r>
              <a:rPr lang="en-CA" sz="2000" dirty="0">
                <a:latin typeface="Cambria" pitchFamily="18" charset="0"/>
                <a:sym typeface="Wingdings" pitchFamily="2" charset="2"/>
              </a:rPr>
              <a:t>)</a:t>
            </a:r>
          </a:p>
          <a:p>
            <a:pPr lvl="1">
              <a:lnSpc>
                <a:spcPct val="100000"/>
              </a:lnSpc>
            </a:pPr>
            <a:r>
              <a:rPr lang="en-CA" sz="2000" b="1" i="1" dirty="0">
                <a:solidFill>
                  <a:srgbClr val="C00000"/>
                </a:solidFill>
                <a:latin typeface="Cambria" pitchFamily="18" charset="0"/>
                <a:sym typeface="Wingdings" pitchFamily="2" charset="2"/>
              </a:rPr>
              <a:t>x</a:t>
            </a:r>
            <a:r>
              <a:rPr lang="en-CA" sz="2000" dirty="0">
                <a:solidFill>
                  <a:srgbClr val="C00000"/>
                </a:solidFill>
                <a:latin typeface="Cambria" pitchFamily="18" charset="0"/>
                <a:sym typeface="Wingdings" pitchFamily="2" charset="2"/>
              </a:rPr>
              <a:t> </a:t>
            </a:r>
            <a:r>
              <a:rPr lang="en-CA" sz="2000" dirty="0">
                <a:latin typeface="Cambria" pitchFamily="18" charset="0"/>
                <a:sym typeface="Wingdings" pitchFamily="2" charset="2"/>
              </a:rPr>
              <a:t>is assigned to most similar cluster  </a:t>
            </a:r>
            <a:r>
              <a:rPr lang="en-CA" sz="2000" b="1" i="1" dirty="0" err="1">
                <a:solidFill>
                  <a:srgbClr val="C00000"/>
                </a:solidFill>
                <a:latin typeface="Cambria" pitchFamily="18" charset="0"/>
                <a:sym typeface="Wingdings" pitchFamily="2" charset="2"/>
              </a:rPr>
              <a:t>C</a:t>
            </a:r>
            <a:r>
              <a:rPr lang="en-CA" sz="2000" b="1" i="1" baseline="-25000" dirty="0" err="1">
                <a:solidFill>
                  <a:srgbClr val="C00000"/>
                </a:solidFill>
                <a:latin typeface="Cambria" pitchFamily="18" charset="0"/>
                <a:sym typeface="Wingdings" pitchFamily="2" charset="2"/>
              </a:rPr>
              <a:t>i</a:t>
            </a:r>
            <a:r>
              <a:rPr lang="en-CA" sz="2000" dirty="0">
                <a:latin typeface="Cambria" pitchFamily="18" charset="0"/>
                <a:sym typeface="Wingdings" pitchFamily="2" charset="2"/>
              </a:rPr>
              <a:t> with </a:t>
            </a:r>
            <a:r>
              <a:rPr lang="en-CA" sz="2000" b="1" i="1" u="sng" dirty="0">
                <a:latin typeface="Cambria" pitchFamily="18" charset="0"/>
                <a:sym typeface="Wingdings" pitchFamily="2" charset="2"/>
              </a:rPr>
              <a:t>min</a:t>
            </a:r>
            <a:r>
              <a:rPr lang="en-CA" sz="2000" dirty="0">
                <a:latin typeface="Cambria" pitchFamily="18" charset="0"/>
                <a:sym typeface="Wingdings" pitchFamily="2" charset="2"/>
              </a:rPr>
              <a:t> </a:t>
            </a:r>
            <a:r>
              <a:rPr lang="en-CA" sz="2000" i="1" dirty="0" err="1">
                <a:latin typeface="Cambria" pitchFamily="18" charset="0"/>
                <a:sym typeface="Wingdings" pitchFamily="2" charset="2"/>
              </a:rPr>
              <a:t>dist</a:t>
            </a:r>
            <a:r>
              <a:rPr lang="en-CA" sz="2000" dirty="0">
                <a:latin typeface="Cambria" pitchFamily="18" charset="0"/>
                <a:sym typeface="Wingdings" pitchFamily="2" charset="2"/>
              </a:rPr>
              <a:t>(</a:t>
            </a:r>
            <a:r>
              <a:rPr lang="en-CA" sz="2000" i="1" dirty="0">
                <a:latin typeface="Cambria" pitchFamily="18" charset="0"/>
                <a:sym typeface="Wingdings" pitchFamily="2" charset="2"/>
              </a:rPr>
              <a:t>x, c</a:t>
            </a:r>
            <a:r>
              <a:rPr lang="en-CA" sz="2000" i="1" baseline="-25000" dirty="0">
                <a:latin typeface="Cambria" pitchFamily="18" charset="0"/>
                <a:sym typeface="Wingdings" pitchFamily="2" charset="2"/>
              </a:rPr>
              <a:t>i</a:t>
            </a:r>
            <a:r>
              <a:rPr lang="en-CA" sz="2000" dirty="0">
                <a:latin typeface="Cambria" pitchFamily="18" charset="0"/>
                <a:sym typeface="Wingdings" pitchFamily="2" charset="2"/>
              </a:rPr>
              <a:t>)</a:t>
            </a:r>
          </a:p>
          <a:p>
            <a:pPr lvl="1">
              <a:lnSpc>
                <a:spcPct val="100000"/>
              </a:lnSpc>
            </a:pPr>
            <a:r>
              <a:rPr lang="en-CA" sz="2000" dirty="0">
                <a:latin typeface="Cambria" pitchFamily="18" charset="0"/>
                <a:sym typeface="Wingdings" pitchFamily="2" charset="2"/>
              </a:rPr>
              <a:t>Cluster means are updated, then assignment is repeated</a:t>
            </a:r>
            <a:endParaRPr lang="en-CA" sz="2000" b="1" i="1" dirty="0">
              <a:solidFill>
                <a:srgbClr val="C00000"/>
              </a:solidFill>
              <a:latin typeface="Cambria" pitchFamily="18" charset="0"/>
              <a:sym typeface="Wingdings" pitchFamily="2" charset="2"/>
            </a:endParaRPr>
          </a:p>
          <a:p>
            <a:pPr>
              <a:lnSpc>
                <a:spcPct val="100000"/>
              </a:lnSpc>
            </a:pPr>
            <a:endParaRPr lang="en-CA" sz="2400" dirty="0">
              <a:solidFill>
                <a:srgbClr val="0070C0"/>
              </a:solidFill>
              <a:latin typeface="Cambria" pitchFamily="18" charset="0"/>
              <a:sym typeface="Wingdings" pitchFamily="2" charset="2"/>
            </a:endParaRPr>
          </a:p>
        </p:txBody>
      </p:sp>
    </p:spTree>
    <p:extLst>
      <p:ext uri="{BB962C8B-B14F-4D97-AF65-F5344CB8AC3E}">
        <p14:creationId xmlns:p14="http://schemas.microsoft.com/office/powerpoint/2010/main" val="357523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05000" y="230188"/>
            <a:ext cx="8382000" cy="1107996"/>
          </a:xfrm>
        </p:spPr>
        <p:txBody>
          <a:bodyPr>
            <a:normAutofit/>
          </a:bodyPr>
          <a:lstStyle/>
          <a:p>
            <a:r>
              <a:rPr lang="en-US" sz="3200" dirty="0">
                <a:solidFill>
                  <a:schemeClr val="tx2"/>
                </a:solidFill>
              </a:rPr>
              <a:t>K-Means</a:t>
            </a:r>
          </a:p>
        </p:txBody>
      </p:sp>
      <p:sp>
        <p:nvSpPr>
          <p:cNvPr id="52" name="Flowchart: Connector 51"/>
          <p:cNvSpPr>
            <a:spLocks noChangeAspect="1"/>
          </p:cNvSpPr>
          <p:nvPr/>
        </p:nvSpPr>
        <p:spPr bwMode="auto">
          <a:xfrm>
            <a:off x="6568142" y="367485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3" name="Flowchart: Connector 52"/>
          <p:cNvSpPr>
            <a:spLocks noChangeAspect="1"/>
          </p:cNvSpPr>
          <p:nvPr/>
        </p:nvSpPr>
        <p:spPr bwMode="auto">
          <a:xfrm>
            <a:off x="4603311" y="4124289"/>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4" name="Flowchart: Connector 53"/>
          <p:cNvSpPr>
            <a:spLocks noChangeAspect="1"/>
          </p:cNvSpPr>
          <p:nvPr/>
        </p:nvSpPr>
        <p:spPr bwMode="auto">
          <a:xfrm>
            <a:off x="4476520" y="4653941"/>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5" name="Flowchart: Connector 54"/>
          <p:cNvSpPr>
            <a:spLocks noChangeAspect="1"/>
          </p:cNvSpPr>
          <p:nvPr/>
        </p:nvSpPr>
        <p:spPr bwMode="auto">
          <a:xfrm>
            <a:off x="5603139" y="263793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6" name="Flowchart: Connector 55"/>
          <p:cNvSpPr>
            <a:spLocks noChangeAspect="1"/>
          </p:cNvSpPr>
          <p:nvPr/>
        </p:nvSpPr>
        <p:spPr bwMode="auto">
          <a:xfrm>
            <a:off x="4855811" y="325415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7" name="Flowchart: Connector 56"/>
          <p:cNvSpPr>
            <a:spLocks noChangeAspect="1"/>
          </p:cNvSpPr>
          <p:nvPr/>
        </p:nvSpPr>
        <p:spPr bwMode="auto">
          <a:xfrm>
            <a:off x="3900294" y="510971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8" name="Flowchart: Connector 57"/>
          <p:cNvSpPr>
            <a:spLocks noChangeAspect="1"/>
          </p:cNvSpPr>
          <p:nvPr/>
        </p:nvSpPr>
        <p:spPr bwMode="auto">
          <a:xfrm>
            <a:off x="6367154" y="306466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59" name="Flowchart: Connector 58"/>
          <p:cNvSpPr>
            <a:spLocks noChangeAspect="1"/>
          </p:cNvSpPr>
          <p:nvPr/>
        </p:nvSpPr>
        <p:spPr bwMode="auto">
          <a:xfrm>
            <a:off x="8507660" y="43839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0" name="Flowchart: Connector 59"/>
          <p:cNvSpPr>
            <a:spLocks noChangeAspect="1"/>
          </p:cNvSpPr>
          <p:nvPr/>
        </p:nvSpPr>
        <p:spPr bwMode="auto">
          <a:xfrm>
            <a:off x="3815976" y="3954281"/>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1" name="Flowchart: Connector 60"/>
          <p:cNvSpPr>
            <a:spLocks noChangeAspect="1"/>
          </p:cNvSpPr>
          <p:nvPr/>
        </p:nvSpPr>
        <p:spPr bwMode="auto">
          <a:xfrm>
            <a:off x="3780090" y="4458703"/>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2" name="Flowchart: Connector 61"/>
          <p:cNvSpPr>
            <a:spLocks noChangeAspect="1"/>
          </p:cNvSpPr>
          <p:nvPr/>
        </p:nvSpPr>
        <p:spPr bwMode="auto">
          <a:xfrm>
            <a:off x="3462066" y="367888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3" name="Flowchart: Connector 62"/>
          <p:cNvSpPr>
            <a:spLocks noChangeAspect="1"/>
          </p:cNvSpPr>
          <p:nvPr/>
        </p:nvSpPr>
        <p:spPr bwMode="auto">
          <a:xfrm>
            <a:off x="4080294" y="2880929"/>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4" name="Flowchart: Connector 63"/>
          <p:cNvSpPr>
            <a:spLocks noChangeAspect="1"/>
          </p:cNvSpPr>
          <p:nvPr/>
        </p:nvSpPr>
        <p:spPr bwMode="auto">
          <a:xfrm>
            <a:off x="5075207" y="193978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5" name="Flowchart: Connector 64"/>
          <p:cNvSpPr>
            <a:spLocks noChangeAspect="1"/>
          </p:cNvSpPr>
          <p:nvPr/>
        </p:nvSpPr>
        <p:spPr bwMode="auto">
          <a:xfrm>
            <a:off x="6235177" y="191879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6" name="Flowchart: Connector 65"/>
          <p:cNvSpPr>
            <a:spLocks noChangeAspect="1"/>
          </p:cNvSpPr>
          <p:nvPr/>
        </p:nvSpPr>
        <p:spPr bwMode="auto">
          <a:xfrm>
            <a:off x="7827711" y="361873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7" name="Flowchart: Connector 66"/>
          <p:cNvSpPr>
            <a:spLocks noChangeAspect="1"/>
          </p:cNvSpPr>
          <p:nvPr/>
        </p:nvSpPr>
        <p:spPr bwMode="auto">
          <a:xfrm>
            <a:off x="7431939" y="314864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8" name="Flowchart: Connector 67"/>
          <p:cNvSpPr>
            <a:spLocks noChangeAspect="1"/>
          </p:cNvSpPr>
          <p:nvPr/>
        </p:nvSpPr>
        <p:spPr bwMode="auto">
          <a:xfrm>
            <a:off x="8597660" y="37191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69" name="Flowchart: Connector 68"/>
          <p:cNvSpPr>
            <a:spLocks noChangeAspect="1"/>
          </p:cNvSpPr>
          <p:nvPr/>
        </p:nvSpPr>
        <p:spPr bwMode="auto">
          <a:xfrm>
            <a:off x="8203720" y="271157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0" name="Flowchart: Connector 69"/>
          <p:cNvSpPr>
            <a:spLocks noChangeAspect="1"/>
          </p:cNvSpPr>
          <p:nvPr/>
        </p:nvSpPr>
        <p:spPr bwMode="auto">
          <a:xfrm>
            <a:off x="8597660" y="229462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1" name="Flowchart: Connector 70"/>
          <p:cNvSpPr>
            <a:spLocks noChangeAspect="1"/>
          </p:cNvSpPr>
          <p:nvPr/>
        </p:nvSpPr>
        <p:spPr bwMode="auto">
          <a:xfrm>
            <a:off x="3406573" y="258935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2" name="Flowchart: Connector 71"/>
          <p:cNvSpPr>
            <a:spLocks noChangeAspect="1"/>
          </p:cNvSpPr>
          <p:nvPr/>
        </p:nvSpPr>
        <p:spPr bwMode="auto">
          <a:xfrm>
            <a:off x="3337561" y="4743941"/>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3" name="Flowchart: Connector 72"/>
          <p:cNvSpPr>
            <a:spLocks noChangeAspect="1"/>
          </p:cNvSpPr>
          <p:nvPr/>
        </p:nvSpPr>
        <p:spPr bwMode="auto">
          <a:xfrm>
            <a:off x="7114777" y="349888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4" name="Flowchart: Connector 73"/>
          <p:cNvSpPr>
            <a:spLocks noChangeAspect="1"/>
          </p:cNvSpPr>
          <p:nvPr/>
        </p:nvSpPr>
        <p:spPr bwMode="auto">
          <a:xfrm>
            <a:off x="8167199" y="325415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5" name="Flowchart: Connector 74"/>
          <p:cNvSpPr>
            <a:spLocks noChangeAspect="1"/>
          </p:cNvSpPr>
          <p:nvPr/>
        </p:nvSpPr>
        <p:spPr bwMode="auto">
          <a:xfrm>
            <a:off x="7686135" y="43287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6" name="Flowchart: Connector 75"/>
          <p:cNvSpPr>
            <a:spLocks noChangeAspect="1"/>
          </p:cNvSpPr>
          <p:nvPr/>
        </p:nvSpPr>
        <p:spPr bwMode="auto">
          <a:xfrm>
            <a:off x="4656520" y="502057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7" name="Flowchart: Connector 76"/>
          <p:cNvSpPr>
            <a:spLocks noChangeAspect="1"/>
          </p:cNvSpPr>
          <p:nvPr/>
        </p:nvSpPr>
        <p:spPr bwMode="auto">
          <a:xfrm>
            <a:off x="6429259" y="43287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8" name="Flowchart: Connector 77"/>
          <p:cNvSpPr>
            <a:spLocks noChangeAspect="1"/>
          </p:cNvSpPr>
          <p:nvPr/>
        </p:nvSpPr>
        <p:spPr bwMode="auto">
          <a:xfrm>
            <a:off x="5637432" y="212432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79" name="Flowchart: Connector 78"/>
          <p:cNvSpPr>
            <a:spLocks noChangeAspect="1"/>
          </p:cNvSpPr>
          <p:nvPr/>
        </p:nvSpPr>
        <p:spPr bwMode="auto">
          <a:xfrm>
            <a:off x="4170294" y="475573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0" name="Flowchart: Connector 79"/>
          <p:cNvSpPr>
            <a:spLocks noChangeAspect="1"/>
          </p:cNvSpPr>
          <p:nvPr/>
        </p:nvSpPr>
        <p:spPr bwMode="auto">
          <a:xfrm>
            <a:off x="4216872" y="43839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1" name="Flowchart: Connector 80"/>
          <p:cNvSpPr>
            <a:spLocks noChangeAspect="1"/>
          </p:cNvSpPr>
          <p:nvPr/>
        </p:nvSpPr>
        <p:spPr bwMode="auto">
          <a:xfrm>
            <a:off x="8777660" y="3148642"/>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2" name="Flowchart: Connector 81"/>
          <p:cNvSpPr>
            <a:spLocks noChangeAspect="1"/>
          </p:cNvSpPr>
          <p:nvPr/>
        </p:nvSpPr>
        <p:spPr bwMode="auto">
          <a:xfrm>
            <a:off x="3226573" y="322050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3" name="Flowchart: Connector 82"/>
          <p:cNvSpPr>
            <a:spLocks noChangeAspect="1"/>
          </p:cNvSpPr>
          <p:nvPr/>
        </p:nvSpPr>
        <p:spPr bwMode="auto">
          <a:xfrm>
            <a:off x="7563350" y="2574975"/>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4" name="Flowchart: Connector 83"/>
          <p:cNvSpPr>
            <a:spLocks noChangeAspect="1"/>
          </p:cNvSpPr>
          <p:nvPr/>
        </p:nvSpPr>
        <p:spPr bwMode="auto">
          <a:xfrm>
            <a:off x="7625750" y="475487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5" name="Flowchart: Connector 84"/>
          <p:cNvSpPr>
            <a:spLocks noChangeAspect="1"/>
          </p:cNvSpPr>
          <p:nvPr/>
        </p:nvSpPr>
        <p:spPr bwMode="auto">
          <a:xfrm>
            <a:off x="7114777" y="409725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6" name="Flowchart: Connector 85"/>
          <p:cNvSpPr>
            <a:spLocks noChangeAspect="1"/>
          </p:cNvSpPr>
          <p:nvPr/>
        </p:nvSpPr>
        <p:spPr bwMode="auto">
          <a:xfrm>
            <a:off x="5043577" y="3899140"/>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7" name="Flowchart: Connector 86"/>
          <p:cNvSpPr>
            <a:spLocks noChangeAspect="1"/>
          </p:cNvSpPr>
          <p:nvPr/>
        </p:nvSpPr>
        <p:spPr bwMode="auto">
          <a:xfrm>
            <a:off x="5863357" y="2335739"/>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8" name="Flowchart: Connector 87"/>
          <p:cNvSpPr>
            <a:spLocks noChangeAspect="1"/>
          </p:cNvSpPr>
          <p:nvPr/>
        </p:nvSpPr>
        <p:spPr bwMode="auto">
          <a:xfrm>
            <a:off x="9365562" y="5411979"/>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89" name="Flowchart: Connector 88"/>
          <p:cNvSpPr>
            <a:spLocks noChangeAspect="1"/>
          </p:cNvSpPr>
          <p:nvPr/>
        </p:nvSpPr>
        <p:spPr bwMode="auto">
          <a:xfrm>
            <a:off x="5819139" y="509248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90" name="Flowchart: Connector 89"/>
          <p:cNvSpPr>
            <a:spLocks noChangeAspect="1"/>
          </p:cNvSpPr>
          <p:nvPr/>
        </p:nvSpPr>
        <p:spPr bwMode="auto">
          <a:xfrm>
            <a:off x="8949894" y="406102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91" name="Flowchart: Connector 90"/>
          <p:cNvSpPr>
            <a:spLocks noChangeAspect="1"/>
          </p:cNvSpPr>
          <p:nvPr/>
        </p:nvSpPr>
        <p:spPr bwMode="auto">
          <a:xfrm>
            <a:off x="8167199" y="4850607"/>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92" name="Flowchart: Connector 91"/>
          <p:cNvSpPr>
            <a:spLocks noChangeAspect="1"/>
          </p:cNvSpPr>
          <p:nvPr/>
        </p:nvSpPr>
        <p:spPr bwMode="auto">
          <a:xfrm>
            <a:off x="3226573" y="408287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93" name="Flowchart: Connector 92"/>
          <p:cNvSpPr>
            <a:spLocks noChangeAspect="1"/>
          </p:cNvSpPr>
          <p:nvPr/>
        </p:nvSpPr>
        <p:spPr bwMode="auto">
          <a:xfrm>
            <a:off x="1976898" y="1992364"/>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Tree>
    <p:extLst>
      <p:ext uri="{BB962C8B-B14F-4D97-AF65-F5344CB8AC3E}">
        <p14:creationId xmlns:p14="http://schemas.microsoft.com/office/powerpoint/2010/main" val="2916656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66"/>
                                        </p:tgtEl>
                                        <p:attrNameLst>
                                          <p:attrName>fillcolor</p:attrName>
                                        </p:attrNameLst>
                                      </p:cBhvr>
                                      <p:to>
                                        <a:srgbClr val="C00000"/>
                                      </p:to>
                                    </p:animClr>
                                    <p:set>
                                      <p:cBhvr>
                                        <p:cTn id="7" dur="1000" fill="hold"/>
                                        <p:tgtEl>
                                          <p:spTgt spid="66"/>
                                        </p:tgtEl>
                                        <p:attrNameLst>
                                          <p:attrName>fill.type</p:attrName>
                                        </p:attrNameLst>
                                      </p:cBhvr>
                                      <p:to>
                                        <p:strVal val="solid"/>
                                      </p:to>
                                    </p:set>
                                    <p:set>
                                      <p:cBhvr>
                                        <p:cTn id="8" dur="1000" fill="hold"/>
                                        <p:tgtEl>
                                          <p:spTgt spid="6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78"/>
                                        </p:tgtEl>
                                        <p:attrNameLst>
                                          <p:attrName>fillcolor</p:attrName>
                                        </p:attrNameLst>
                                      </p:cBhvr>
                                      <p:to>
                                        <a:srgbClr val="C00000"/>
                                      </p:to>
                                    </p:animClr>
                                    <p:set>
                                      <p:cBhvr>
                                        <p:cTn id="11" dur="1000" fill="hold"/>
                                        <p:tgtEl>
                                          <p:spTgt spid="78"/>
                                        </p:tgtEl>
                                        <p:attrNameLst>
                                          <p:attrName>fill.type</p:attrName>
                                        </p:attrNameLst>
                                      </p:cBhvr>
                                      <p:to>
                                        <p:strVal val="solid"/>
                                      </p:to>
                                    </p:set>
                                    <p:set>
                                      <p:cBhvr>
                                        <p:cTn id="12" dur="1000" fill="hold"/>
                                        <p:tgtEl>
                                          <p:spTgt spid="7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1000" fill="hold"/>
                                        <p:tgtEl>
                                          <p:spTgt spid="60"/>
                                        </p:tgtEl>
                                        <p:attrNameLst>
                                          <p:attrName>fillcolor</p:attrName>
                                        </p:attrNameLst>
                                      </p:cBhvr>
                                      <p:to>
                                        <a:srgbClr val="C00000"/>
                                      </p:to>
                                    </p:animClr>
                                    <p:set>
                                      <p:cBhvr>
                                        <p:cTn id="15" dur="1000" fill="hold"/>
                                        <p:tgtEl>
                                          <p:spTgt spid="60"/>
                                        </p:tgtEl>
                                        <p:attrNameLst>
                                          <p:attrName>fill.type</p:attrName>
                                        </p:attrNameLst>
                                      </p:cBhvr>
                                      <p:to>
                                        <p:strVal val="solid"/>
                                      </p:to>
                                    </p:set>
                                    <p:set>
                                      <p:cBhvr>
                                        <p:cTn id="16" dur="1000" fill="hold"/>
                                        <p:tgtEl>
                                          <p:spTgt spid="6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05000" y="230188"/>
            <a:ext cx="8382000" cy="1107996"/>
          </a:xfrm>
        </p:spPr>
        <p:txBody>
          <a:bodyPr>
            <a:normAutofit/>
          </a:bodyPr>
          <a:lstStyle/>
          <a:p>
            <a:r>
              <a:rPr lang="en-US" sz="3200" dirty="0">
                <a:solidFill>
                  <a:schemeClr val="tx2"/>
                </a:solidFill>
              </a:rPr>
              <a:t>K-Means</a:t>
            </a:r>
          </a:p>
        </p:txBody>
      </p:sp>
      <p:sp>
        <p:nvSpPr>
          <p:cNvPr id="18" name="Flowchart: Connector 17"/>
          <p:cNvSpPr>
            <a:spLocks noChangeAspect="1"/>
          </p:cNvSpPr>
          <p:nvPr/>
        </p:nvSpPr>
        <p:spPr bwMode="auto">
          <a:xfrm>
            <a:off x="3815976" y="3954281"/>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3" name="Flowchart: Connector 22"/>
          <p:cNvSpPr>
            <a:spLocks noChangeAspect="1"/>
          </p:cNvSpPr>
          <p:nvPr/>
        </p:nvSpPr>
        <p:spPr bwMode="auto">
          <a:xfrm>
            <a:off x="6235177" y="191879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4" name="Flowchart: Connector 23"/>
          <p:cNvSpPr>
            <a:spLocks noChangeAspect="1"/>
          </p:cNvSpPr>
          <p:nvPr/>
        </p:nvSpPr>
        <p:spPr bwMode="auto">
          <a:xfrm>
            <a:off x="7827711" y="3618730"/>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6" name="Flowchart: Connector 35"/>
          <p:cNvSpPr>
            <a:spLocks noChangeAspect="1"/>
          </p:cNvSpPr>
          <p:nvPr/>
        </p:nvSpPr>
        <p:spPr bwMode="auto">
          <a:xfrm>
            <a:off x="5637432" y="2124327"/>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cxnSp>
        <p:nvCxnSpPr>
          <p:cNvPr id="5" name="Straight Arrow Connector 4"/>
          <p:cNvCxnSpPr>
            <a:stCxn id="23" idx="3"/>
            <a:endCxn id="36" idx="6"/>
          </p:cNvCxnSpPr>
          <p:nvPr/>
        </p:nvCxnSpPr>
        <p:spPr>
          <a:xfrm flipH="1">
            <a:off x="5853433" y="2103165"/>
            <a:ext cx="413377" cy="129163"/>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3" idx="5"/>
            <a:endCxn id="24" idx="0"/>
          </p:cNvCxnSpPr>
          <p:nvPr/>
        </p:nvCxnSpPr>
        <p:spPr>
          <a:xfrm>
            <a:off x="6419545" y="2103164"/>
            <a:ext cx="1516166" cy="1515566"/>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3" idx="4"/>
            <a:endCxn id="18" idx="7"/>
          </p:cNvCxnSpPr>
          <p:nvPr/>
        </p:nvCxnSpPr>
        <p:spPr>
          <a:xfrm flipH="1">
            <a:off x="4000345" y="2134797"/>
            <a:ext cx="2342833" cy="1851117"/>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140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right)">
                                      <p:cBhvr>
                                        <p:cTn id="10" dur="500"/>
                                        <p:tgtEl>
                                          <p:spTgt spid="63"/>
                                        </p:tgtEl>
                                      </p:cBhvr>
                                    </p:animEffect>
                                  </p:childTnLst>
                                </p:cTn>
                              </p:par>
                              <p:par>
                                <p:cTn id="11" presetID="22" presetClass="entr" presetSubtype="8"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left)">
                                      <p:cBhvr>
                                        <p:cTn id="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05000" y="230188"/>
            <a:ext cx="8382000" cy="1107996"/>
          </a:xfrm>
        </p:spPr>
        <p:txBody>
          <a:bodyPr>
            <a:normAutofit/>
          </a:bodyPr>
          <a:lstStyle/>
          <a:p>
            <a:r>
              <a:rPr lang="en-US" sz="3200" dirty="0">
                <a:solidFill>
                  <a:schemeClr val="tx2"/>
                </a:solidFill>
              </a:rPr>
              <a:t>K-Means</a:t>
            </a:r>
          </a:p>
        </p:txBody>
      </p:sp>
      <p:sp>
        <p:nvSpPr>
          <p:cNvPr id="18" name="Flowchart: Connector 17"/>
          <p:cNvSpPr>
            <a:spLocks noChangeAspect="1"/>
          </p:cNvSpPr>
          <p:nvPr/>
        </p:nvSpPr>
        <p:spPr bwMode="auto">
          <a:xfrm>
            <a:off x="3815976" y="3954281"/>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3" name="Flowchart: Connector 22"/>
          <p:cNvSpPr>
            <a:spLocks noChangeAspect="1"/>
          </p:cNvSpPr>
          <p:nvPr/>
        </p:nvSpPr>
        <p:spPr bwMode="auto">
          <a:xfrm>
            <a:off x="6235177" y="191879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4" name="Flowchart: Connector 23"/>
          <p:cNvSpPr>
            <a:spLocks noChangeAspect="1"/>
          </p:cNvSpPr>
          <p:nvPr/>
        </p:nvSpPr>
        <p:spPr bwMode="auto">
          <a:xfrm>
            <a:off x="7827711" y="3618730"/>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6" name="Flowchart: Connector 35"/>
          <p:cNvSpPr>
            <a:spLocks noChangeAspect="1"/>
          </p:cNvSpPr>
          <p:nvPr/>
        </p:nvSpPr>
        <p:spPr bwMode="auto">
          <a:xfrm>
            <a:off x="5637432" y="2124327"/>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cxnSp>
        <p:nvCxnSpPr>
          <p:cNvPr id="15" name="Straight Arrow Connector 14"/>
          <p:cNvCxnSpPr>
            <a:stCxn id="23" idx="3"/>
            <a:endCxn id="36" idx="6"/>
          </p:cNvCxnSpPr>
          <p:nvPr/>
        </p:nvCxnSpPr>
        <p:spPr>
          <a:xfrm flipH="1">
            <a:off x="5853433" y="2103165"/>
            <a:ext cx="413377" cy="129163"/>
          </a:xfrm>
          <a:prstGeom prst="straightConnector1">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Flowchart: Connector 18"/>
          <p:cNvSpPr>
            <a:spLocks noChangeAspect="1"/>
          </p:cNvSpPr>
          <p:nvPr/>
        </p:nvSpPr>
        <p:spPr bwMode="auto">
          <a:xfrm>
            <a:off x="3226573" y="408287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cxnSp>
        <p:nvCxnSpPr>
          <p:cNvPr id="20" name="Straight Arrow Connector 19"/>
          <p:cNvCxnSpPr>
            <a:stCxn id="24" idx="2"/>
            <a:endCxn id="19" idx="5"/>
          </p:cNvCxnSpPr>
          <p:nvPr/>
        </p:nvCxnSpPr>
        <p:spPr>
          <a:xfrm flipH="1">
            <a:off x="3410941" y="3726730"/>
            <a:ext cx="4416770" cy="540514"/>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6" idx="3"/>
            <a:endCxn id="19" idx="0"/>
          </p:cNvCxnSpPr>
          <p:nvPr/>
        </p:nvCxnSpPr>
        <p:spPr>
          <a:xfrm flipH="1">
            <a:off x="3334574" y="2308696"/>
            <a:ext cx="2334491" cy="1774181"/>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19" idx="6"/>
          </p:cNvCxnSpPr>
          <p:nvPr/>
        </p:nvCxnSpPr>
        <p:spPr>
          <a:xfrm flipH="1">
            <a:off x="3442574" y="4062282"/>
            <a:ext cx="373403" cy="128595"/>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313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2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8"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05000" y="230188"/>
            <a:ext cx="8382000" cy="1107996"/>
          </a:xfrm>
        </p:spPr>
        <p:txBody>
          <a:bodyPr>
            <a:normAutofit/>
          </a:bodyPr>
          <a:lstStyle/>
          <a:p>
            <a:r>
              <a:rPr lang="en-US" sz="3200" dirty="0">
                <a:solidFill>
                  <a:schemeClr val="tx2"/>
                </a:solidFill>
              </a:rPr>
              <a:t>K-Means</a:t>
            </a:r>
          </a:p>
        </p:txBody>
      </p:sp>
      <p:sp>
        <p:nvSpPr>
          <p:cNvPr id="18" name="Flowchart: Connector 17"/>
          <p:cNvSpPr>
            <a:spLocks noChangeAspect="1"/>
          </p:cNvSpPr>
          <p:nvPr/>
        </p:nvSpPr>
        <p:spPr bwMode="auto">
          <a:xfrm>
            <a:off x="3815976" y="3954281"/>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3" name="Flowchart: Connector 22"/>
          <p:cNvSpPr>
            <a:spLocks noChangeAspect="1"/>
          </p:cNvSpPr>
          <p:nvPr/>
        </p:nvSpPr>
        <p:spPr bwMode="auto">
          <a:xfrm>
            <a:off x="6235177" y="191879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24" name="Flowchart: Connector 23"/>
          <p:cNvSpPr>
            <a:spLocks noChangeAspect="1"/>
          </p:cNvSpPr>
          <p:nvPr/>
        </p:nvSpPr>
        <p:spPr bwMode="auto">
          <a:xfrm>
            <a:off x="7827711" y="3618730"/>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sp>
        <p:nvSpPr>
          <p:cNvPr id="36" name="Flowchart: Connector 35"/>
          <p:cNvSpPr>
            <a:spLocks noChangeAspect="1"/>
          </p:cNvSpPr>
          <p:nvPr/>
        </p:nvSpPr>
        <p:spPr bwMode="auto">
          <a:xfrm>
            <a:off x="5637432" y="2124327"/>
            <a:ext cx="216000" cy="216000"/>
          </a:xfrm>
          <a:prstGeom prst="flowChartConnector">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cxnSp>
        <p:nvCxnSpPr>
          <p:cNvPr id="15" name="Straight Arrow Connector 14"/>
          <p:cNvCxnSpPr>
            <a:stCxn id="23" idx="3"/>
            <a:endCxn id="36" idx="6"/>
          </p:cNvCxnSpPr>
          <p:nvPr/>
        </p:nvCxnSpPr>
        <p:spPr>
          <a:xfrm flipH="1">
            <a:off x="5853433" y="2103165"/>
            <a:ext cx="413377" cy="129163"/>
          </a:xfrm>
          <a:prstGeom prst="straightConnector1">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Flowchart: Connector 18"/>
          <p:cNvSpPr>
            <a:spLocks noChangeAspect="1"/>
          </p:cNvSpPr>
          <p:nvPr/>
        </p:nvSpPr>
        <p:spPr bwMode="auto">
          <a:xfrm>
            <a:off x="3226573" y="4082876"/>
            <a:ext cx="216000" cy="216000"/>
          </a:xfrm>
          <a:prstGeom prst="flowChartConnector">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chemeClr val="tx1"/>
              </a:solidFill>
              <a:latin typeface="Segoe" pitchFamily="34" charset="0"/>
            </a:endParaRPr>
          </a:p>
        </p:txBody>
      </p:sp>
      <p:cxnSp>
        <p:nvCxnSpPr>
          <p:cNvPr id="22" name="Straight Arrow Connector 21"/>
          <p:cNvCxnSpPr>
            <a:stCxn id="18" idx="2"/>
            <a:endCxn id="19" idx="6"/>
          </p:cNvCxnSpPr>
          <p:nvPr/>
        </p:nvCxnSpPr>
        <p:spPr>
          <a:xfrm flipH="1">
            <a:off x="3442574" y="4062282"/>
            <a:ext cx="373403" cy="128595"/>
          </a:xfrm>
          <a:prstGeom prst="straightConnector1">
            <a:avLst/>
          </a:prstGeom>
          <a:ln w="381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134050"/>
      </p:ext>
    </p:extLst>
  </p:cSld>
  <p:clrMapOvr>
    <a:masterClrMapping/>
  </p:clrMapOvr>
  <p:transition>
    <p:fad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1623</TotalTime>
  <Words>1607</Words>
  <Application>Microsoft Office PowerPoint</Application>
  <PresentationFormat>Widescreen</PresentationFormat>
  <Paragraphs>264</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Cambria Math</vt:lpstr>
      <vt:lpstr>Gill Sans MT</vt:lpstr>
      <vt:lpstr>Segoe</vt:lpstr>
      <vt:lpstr>Times New Roman</vt:lpstr>
      <vt:lpstr>Wingdings</vt:lpstr>
      <vt:lpstr>Gallery</vt:lpstr>
      <vt:lpstr>Mansoura University  Faculty of Computers and Information Department of Information Technology </vt:lpstr>
      <vt:lpstr>Outline</vt:lpstr>
      <vt:lpstr>What is Cluster Analysis? </vt:lpstr>
      <vt:lpstr>Clustering </vt:lpstr>
      <vt:lpstr>K-Means – A Centroid-Based Technique</vt:lpstr>
      <vt:lpstr>K-Means</vt:lpstr>
      <vt:lpstr>K-Means</vt:lpstr>
      <vt:lpstr>K-Means</vt:lpstr>
      <vt:lpstr>K-Means</vt:lpstr>
      <vt:lpstr>K-Means</vt:lpstr>
      <vt:lpstr>k-Means: Step-By-Step Example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Naira Elazab Saad Elazab</cp:lastModifiedBy>
  <cp:revision>49</cp:revision>
  <dcterms:created xsi:type="dcterms:W3CDTF">2020-03-30T13:24:40Z</dcterms:created>
  <dcterms:modified xsi:type="dcterms:W3CDTF">2023-08-09T21:16:35Z</dcterms:modified>
</cp:coreProperties>
</file>