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7" r:id="rId5"/>
    <p:sldId id="257" r:id="rId6"/>
    <p:sldId id="258" r:id="rId7"/>
    <p:sldId id="259" r:id="rId8"/>
    <p:sldId id="260" r:id="rId9"/>
    <p:sldId id="261" r:id="rId10"/>
    <p:sldId id="262" r:id="rId11"/>
    <p:sldId id="263"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5302A-D1F2-48DE-87AC-78DCEB8ACFED}" v="9" dt="2022-07-13T13:55:12.019"/>
    <p1510:client id="{2C3C4868-B15E-41BA-8BFB-FD1419004FF2}" v="285" dt="2022-07-09T15:15:35.528"/>
    <p1510:client id="{2F7BB960-EEFC-416E-B863-2AB0FF60CD3B}" v="2015" dt="2022-07-09T13:48:27.836"/>
    <p1510:client id="{430B0933-8314-47E3-8701-8D71469739A9}" v="1" dt="2022-07-19T11:41:47.736"/>
    <p1510:client id="{850B3B85-51A9-4A1C-BC1E-5544D4A751C4}" v="1" dt="2022-07-13T15:10:05.004"/>
    <p1510:client id="{9EBD235D-9867-4A4C-A9E0-2AF8867890CE}" v="12" dt="2022-07-09T14:25:27.230"/>
    <p1510:client id="{9F6C9015-838C-48EA-A7EF-D42E195EDDDC}" v="415" dt="2022-07-09T14:09:47.390"/>
    <p1510:client id="{BA2B7C25-A362-4858-8CD8-885A92493474}" v="99" dt="2022-07-09T14:26:45.592"/>
    <p1510:client id="{E7A630F0-4D14-44E5-A8B4-1A15008ADEA9}" v="5" dt="2022-07-09T14:16:51.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5157"/>
            <a:ext cx="9144000" cy="3525380"/>
          </a:xfrm>
        </p:spPr>
        <p:txBody>
          <a:bodyPr/>
          <a:lstStyle/>
          <a:p>
            <a:r>
              <a:rPr lang="en-US" b="1"/>
              <a:t>State Farm Distracted Driver Detection</a:t>
            </a:r>
            <a:endParaRPr lang="en-US"/>
          </a:p>
          <a:p>
            <a:endParaRPr lang="en-US">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2C9A-7E07-F52D-97D8-3ACC560775E4}"/>
              </a:ext>
            </a:extLst>
          </p:cNvPr>
          <p:cNvSpPr>
            <a:spLocks noGrp="1"/>
          </p:cNvSpPr>
          <p:nvPr>
            <p:ph type="title"/>
          </p:nvPr>
        </p:nvSpPr>
        <p:spPr/>
        <p:txBody>
          <a:bodyPr/>
          <a:lstStyle/>
          <a:p>
            <a:r>
              <a:rPr lang="en-US">
                <a:solidFill>
                  <a:schemeClr val="tx1">
                    <a:lumMod val="95000"/>
                    <a:lumOff val="5000"/>
                  </a:schemeClr>
                </a:solidFill>
                <a:latin typeface="Calibri Light"/>
                <a:ea typeface="+mj-lt"/>
                <a:cs typeface="Calibri"/>
              </a:rPr>
              <a:t>Transfer Learning</a:t>
            </a:r>
            <a:br>
              <a:rPr lang="en-US">
                <a:ea typeface="+mj-lt"/>
                <a:cs typeface="+mj-lt"/>
              </a:rPr>
            </a:br>
            <a:r>
              <a:rPr lang="en-US" sz="2500">
                <a:ea typeface="+mj-lt"/>
                <a:cs typeface="+mj-lt"/>
              </a:rPr>
              <a:t>Transfer Learning Without Augmentation </a:t>
            </a:r>
            <a:endParaRPr lang="en-US" sz="2500">
              <a:cs typeface="Calibri Light"/>
            </a:endParaRPr>
          </a:p>
        </p:txBody>
      </p:sp>
      <p:sp>
        <p:nvSpPr>
          <p:cNvPr id="3" name="Content Placeholder 2">
            <a:extLst>
              <a:ext uri="{FF2B5EF4-FFF2-40B4-BE49-F238E27FC236}">
                <a16:creationId xmlns:a16="http://schemas.microsoft.com/office/drawing/2014/main" id="{98E4EE74-04FB-3255-12F2-0285917220A5}"/>
              </a:ext>
            </a:extLst>
          </p:cNvPr>
          <p:cNvSpPr>
            <a:spLocks noGrp="1"/>
          </p:cNvSpPr>
          <p:nvPr>
            <p:ph idx="1"/>
          </p:nvPr>
        </p:nvSpPr>
        <p:spPr>
          <a:xfrm>
            <a:off x="838200" y="1597025"/>
            <a:ext cx="6788846" cy="4770438"/>
          </a:xfrm>
        </p:spPr>
        <p:txBody>
          <a:bodyPr vert="horz" lIns="91440" tIns="45720" rIns="91440" bIns="45720" rtlCol="0" anchor="t">
            <a:noAutofit/>
          </a:bodyPr>
          <a:lstStyle/>
          <a:p>
            <a:pPr algn="just"/>
            <a:endParaRPr lang="en-US" sz="2000">
              <a:ea typeface="+mn-lt"/>
              <a:cs typeface="+mn-lt"/>
            </a:endParaRPr>
          </a:p>
          <a:p>
            <a:pPr algn="just"/>
            <a:r>
              <a:rPr lang="en-US" sz="2000">
                <a:ea typeface="+mn-lt"/>
                <a:cs typeface="+mn-lt"/>
              </a:rPr>
              <a:t>While using the VGG16 with the original data not the augmented data and </a:t>
            </a:r>
            <a:r>
              <a:rPr lang="en-US" sz="2000" err="1">
                <a:solidFill>
                  <a:srgbClr val="FF0000"/>
                </a:solidFill>
                <a:ea typeface="+mn-lt"/>
                <a:cs typeface="+mn-lt"/>
              </a:rPr>
              <a:t>model.trainable</a:t>
            </a:r>
            <a:r>
              <a:rPr lang="en-US" sz="2000">
                <a:solidFill>
                  <a:srgbClr val="FF0000"/>
                </a:solidFill>
                <a:ea typeface="+mn-lt"/>
                <a:cs typeface="+mn-lt"/>
              </a:rPr>
              <a:t> = false</a:t>
            </a:r>
            <a:r>
              <a:rPr lang="en-US" sz="2000">
                <a:ea typeface="+mn-lt"/>
                <a:cs typeface="+mn-lt"/>
              </a:rPr>
              <a:t> we got more smooth graphs </a:t>
            </a:r>
            <a:endParaRPr lang="en-US" sz="2000">
              <a:cs typeface="Calibri"/>
            </a:endParaRPr>
          </a:p>
          <a:p>
            <a:pPr lvl="1" algn="just"/>
            <a:r>
              <a:rPr lang="en-US" sz="2000">
                <a:solidFill>
                  <a:srgbClr val="FF0000"/>
                </a:solidFill>
                <a:ea typeface="+mn-lt"/>
                <a:cs typeface="+mn-lt"/>
              </a:rPr>
              <a:t>We plotted the loss (vs) </a:t>
            </a:r>
            <a:r>
              <a:rPr lang="en-US" sz="2000" err="1">
                <a:solidFill>
                  <a:srgbClr val="FF0000"/>
                </a:solidFill>
                <a:ea typeface="+mn-lt"/>
                <a:cs typeface="+mn-lt"/>
              </a:rPr>
              <a:t>val_loss</a:t>
            </a:r>
            <a:r>
              <a:rPr lang="en-US" sz="2000">
                <a:solidFill>
                  <a:srgbClr val="FF0000"/>
                </a:solidFill>
                <a:ea typeface="+mn-lt"/>
                <a:cs typeface="+mn-lt"/>
              </a:rPr>
              <a:t> and we got the first graph </a:t>
            </a:r>
          </a:p>
          <a:p>
            <a:pPr lvl="1" algn="just"/>
            <a:r>
              <a:rPr lang="en-US" sz="2000">
                <a:solidFill>
                  <a:srgbClr val="FF0000"/>
                </a:solidFill>
                <a:ea typeface="+mn-lt"/>
                <a:cs typeface="+mn-lt"/>
              </a:rPr>
              <a:t>Then plotted </a:t>
            </a:r>
            <a:r>
              <a:rPr lang="en-US" sz="2000" err="1">
                <a:solidFill>
                  <a:srgbClr val="FF0000"/>
                </a:solidFill>
                <a:ea typeface="+mn-lt"/>
                <a:cs typeface="+mn-lt"/>
              </a:rPr>
              <a:t>categorical_accuracy</a:t>
            </a:r>
            <a:r>
              <a:rPr lang="en-US" sz="2000">
                <a:solidFill>
                  <a:srgbClr val="FF0000"/>
                </a:solidFill>
                <a:ea typeface="+mn-lt"/>
                <a:cs typeface="+mn-lt"/>
              </a:rPr>
              <a:t> (vs) </a:t>
            </a:r>
            <a:r>
              <a:rPr lang="en-US" sz="2000" err="1">
                <a:solidFill>
                  <a:srgbClr val="FF0000"/>
                </a:solidFill>
                <a:ea typeface="+mn-lt"/>
                <a:cs typeface="+mn-lt"/>
              </a:rPr>
              <a:t>val_categorical_accuracy</a:t>
            </a:r>
            <a:r>
              <a:rPr lang="en-US" sz="2000">
                <a:solidFill>
                  <a:srgbClr val="FF0000"/>
                </a:solidFill>
                <a:ea typeface="+mn-lt"/>
                <a:cs typeface="+mn-lt"/>
              </a:rPr>
              <a:t> and we got the second one </a:t>
            </a:r>
          </a:p>
          <a:p>
            <a:pPr marL="457200" lvl="1" indent="0" algn="just">
              <a:buNone/>
            </a:pPr>
            <a:endParaRPr lang="en-US" sz="2000">
              <a:ea typeface="+mn-lt"/>
              <a:cs typeface="+mn-lt"/>
            </a:endParaRPr>
          </a:p>
          <a:p>
            <a:pPr algn="just"/>
            <a:r>
              <a:rPr lang="en-US" sz="2000">
                <a:ea typeface="+mn-lt"/>
                <a:cs typeface="+mn-lt"/>
              </a:rPr>
              <a:t>With compilation parameters :</a:t>
            </a:r>
          </a:p>
          <a:p>
            <a:pPr lvl="1" algn="just"/>
            <a:r>
              <a:rPr lang="en-US" sz="2000">
                <a:solidFill>
                  <a:srgbClr val="FF0000"/>
                </a:solidFill>
                <a:ea typeface="+mn-lt"/>
                <a:cs typeface="+mn-lt"/>
              </a:rPr>
              <a:t>loss='</a:t>
            </a:r>
            <a:r>
              <a:rPr lang="en-US" sz="2000" err="1">
                <a:solidFill>
                  <a:srgbClr val="FF0000"/>
                </a:solidFill>
                <a:ea typeface="+mn-lt"/>
                <a:cs typeface="+mn-lt"/>
              </a:rPr>
              <a:t>categorical_crossentropy</a:t>
            </a:r>
            <a:r>
              <a:rPr lang="en-US" sz="2000">
                <a:solidFill>
                  <a:srgbClr val="FF0000"/>
                </a:solidFill>
                <a:ea typeface="+mn-lt"/>
                <a:cs typeface="+mn-lt"/>
              </a:rPr>
              <a:t>'</a:t>
            </a:r>
            <a:endParaRPr lang="en-US" sz="2000">
              <a:solidFill>
                <a:srgbClr val="FF0000"/>
              </a:solidFill>
              <a:cs typeface="Calibri"/>
            </a:endParaRPr>
          </a:p>
          <a:p>
            <a:pPr lvl="1" algn="just"/>
            <a:r>
              <a:rPr lang="en-US" sz="2000">
                <a:solidFill>
                  <a:srgbClr val="FF0000"/>
                </a:solidFill>
                <a:ea typeface="+mn-lt"/>
                <a:cs typeface="+mn-lt"/>
              </a:rPr>
              <a:t>optimizer='Adam'</a:t>
            </a:r>
          </a:p>
          <a:p>
            <a:pPr lvl="1" algn="just"/>
            <a:r>
              <a:rPr lang="en-US" sz="2000">
                <a:solidFill>
                  <a:srgbClr val="FF0000"/>
                </a:solidFill>
                <a:ea typeface="+mn-lt"/>
                <a:cs typeface="+mn-lt"/>
              </a:rPr>
              <a:t> metrics=['accuracy']</a:t>
            </a:r>
            <a:endParaRPr lang="en-US" sz="2000">
              <a:solidFill>
                <a:srgbClr val="FF0000"/>
              </a:solidFill>
              <a:cs typeface="Calibri"/>
            </a:endParaRPr>
          </a:p>
          <a:p>
            <a:pPr marL="457200" lvl="1" indent="0" algn="just">
              <a:buNone/>
            </a:pPr>
            <a:endParaRPr lang="en-US" sz="2000">
              <a:cs typeface="Calibri"/>
            </a:endParaRPr>
          </a:p>
          <a:p>
            <a:pPr algn="just"/>
            <a:endParaRPr lang="en-US" sz="2000">
              <a:cs typeface="Calibri"/>
            </a:endParaRPr>
          </a:p>
          <a:p>
            <a:pPr algn="just"/>
            <a:endParaRPr lang="en-US" sz="2000">
              <a:cs typeface="Calibri"/>
            </a:endParaRPr>
          </a:p>
          <a:p>
            <a:pPr marL="457200" lvl="1" indent="0" algn="just">
              <a:buNone/>
            </a:pPr>
            <a:r>
              <a:rPr lang="en-US" sz="2000">
                <a:cs typeface="Calibri"/>
              </a:rPr>
              <a:t>   </a:t>
            </a:r>
          </a:p>
        </p:txBody>
      </p:sp>
      <p:pic>
        <p:nvPicPr>
          <p:cNvPr id="4" name="Picture 5" descr="A picture containing chart&#10;&#10;Description automatically generated">
            <a:extLst>
              <a:ext uri="{FF2B5EF4-FFF2-40B4-BE49-F238E27FC236}">
                <a16:creationId xmlns:a16="http://schemas.microsoft.com/office/drawing/2014/main" id="{8308DF19-4173-6289-A6E5-84D7F48E8B5A}"/>
              </a:ext>
            </a:extLst>
          </p:cNvPr>
          <p:cNvPicPr>
            <a:picLocks noChangeAspect="1"/>
          </p:cNvPicPr>
          <p:nvPr/>
        </p:nvPicPr>
        <p:blipFill>
          <a:blip r:embed="rId2"/>
          <a:stretch>
            <a:fillRect/>
          </a:stretch>
        </p:blipFill>
        <p:spPr>
          <a:xfrm>
            <a:off x="8064674" y="1710752"/>
            <a:ext cx="3776597" cy="3551317"/>
          </a:xfrm>
          <a:prstGeom prst="rect">
            <a:avLst/>
          </a:prstGeom>
        </p:spPr>
      </p:pic>
    </p:spTree>
    <p:extLst>
      <p:ext uri="{BB962C8B-B14F-4D97-AF65-F5344CB8AC3E}">
        <p14:creationId xmlns:p14="http://schemas.microsoft.com/office/powerpoint/2010/main" val="76752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2C9A-7E07-F52D-97D8-3ACC560775E4}"/>
              </a:ext>
            </a:extLst>
          </p:cNvPr>
          <p:cNvSpPr>
            <a:spLocks noGrp="1"/>
          </p:cNvSpPr>
          <p:nvPr>
            <p:ph type="title"/>
          </p:nvPr>
        </p:nvSpPr>
        <p:spPr/>
        <p:txBody>
          <a:bodyPr/>
          <a:lstStyle/>
          <a:p>
            <a:r>
              <a:rPr lang="en-US">
                <a:solidFill>
                  <a:schemeClr val="tx1">
                    <a:lumMod val="95000"/>
                    <a:lumOff val="5000"/>
                  </a:schemeClr>
                </a:solidFill>
                <a:latin typeface="Calibri Light"/>
                <a:ea typeface="+mj-lt"/>
                <a:cs typeface="Calibri"/>
              </a:rPr>
              <a:t>Transfer Learning</a:t>
            </a:r>
            <a:br>
              <a:rPr lang="en-US">
                <a:ea typeface="+mj-lt"/>
                <a:cs typeface="+mj-lt"/>
              </a:rPr>
            </a:br>
            <a:r>
              <a:rPr lang="en-US" sz="2500">
                <a:ea typeface="+mj-lt"/>
                <a:cs typeface="+mj-lt"/>
              </a:rPr>
              <a:t>Transfer Learning Without Augmentation </a:t>
            </a:r>
            <a:endParaRPr lang="en-US" sz="2500">
              <a:cs typeface="Calibri Light"/>
            </a:endParaRPr>
          </a:p>
        </p:txBody>
      </p:sp>
      <p:sp>
        <p:nvSpPr>
          <p:cNvPr id="3" name="Content Placeholder 2">
            <a:extLst>
              <a:ext uri="{FF2B5EF4-FFF2-40B4-BE49-F238E27FC236}">
                <a16:creationId xmlns:a16="http://schemas.microsoft.com/office/drawing/2014/main" id="{98E4EE74-04FB-3255-12F2-0285917220A5}"/>
              </a:ext>
            </a:extLst>
          </p:cNvPr>
          <p:cNvSpPr>
            <a:spLocks noGrp="1"/>
          </p:cNvSpPr>
          <p:nvPr>
            <p:ph idx="1"/>
          </p:nvPr>
        </p:nvSpPr>
        <p:spPr>
          <a:xfrm>
            <a:off x="838200" y="1825625"/>
            <a:ext cx="6788846" cy="4351338"/>
          </a:xfrm>
        </p:spPr>
        <p:txBody>
          <a:bodyPr vert="horz" lIns="91440" tIns="45720" rIns="91440" bIns="45720" rtlCol="0" anchor="t">
            <a:normAutofit fontScale="85000" lnSpcReduction="20000"/>
          </a:bodyPr>
          <a:lstStyle/>
          <a:p>
            <a:pPr algn="just"/>
            <a:r>
              <a:rPr lang="en-US" sz="2400">
                <a:ea typeface="+mn-lt"/>
                <a:cs typeface="+mn-lt"/>
              </a:rPr>
              <a:t>With </a:t>
            </a:r>
            <a:r>
              <a:rPr lang="en-US" sz="2400" err="1">
                <a:solidFill>
                  <a:srgbClr val="FF0000"/>
                </a:solidFill>
                <a:ea typeface="+mn-lt"/>
                <a:cs typeface="+mn-lt"/>
              </a:rPr>
              <a:t>model.trainable</a:t>
            </a:r>
            <a:r>
              <a:rPr lang="en-US" sz="2400">
                <a:solidFill>
                  <a:srgbClr val="FF0000"/>
                </a:solidFill>
                <a:ea typeface="+mn-lt"/>
                <a:cs typeface="+mn-lt"/>
              </a:rPr>
              <a:t> = true and </a:t>
            </a:r>
            <a:r>
              <a:rPr lang="en-US" sz="2400" err="1">
                <a:solidFill>
                  <a:srgbClr val="FF0000"/>
                </a:solidFill>
                <a:ea typeface="+mn-lt"/>
                <a:cs typeface="+mn-lt"/>
              </a:rPr>
              <a:t>learning_rate</a:t>
            </a:r>
            <a:r>
              <a:rPr lang="en-US" sz="2400">
                <a:solidFill>
                  <a:srgbClr val="FF0000"/>
                </a:solidFill>
                <a:ea typeface="+mn-lt"/>
                <a:cs typeface="+mn-lt"/>
              </a:rPr>
              <a:t> = 0.00001, </a:t>
            </a:r>
            <a:r>
              <a:rPr lang="en-US" sz="2400">
                <a:solidFill>
                  <a:srgbClr val="000000"/>
                </a:solidFill>
                <a:ea typeface="+mn-lt"/>
                <a:cs typeface="+mn-lt"/>
              </a:rPr>
              <a:t>we</a:t>
            </a:r>
            <a:r>
              <a:rPr lang="en-US" sz="2400">
                <a:ea typeface="+mn-lt"/>
                <a:cs typeface="+mn-lt"/>
              </a:rPr>
              <a:t> got graphs with a different </a:t>
            </a:r>
            <a:r>
              <a:rPr lang="en-US" sz="2400" err="1">
                <a:ea typeface="+mn-lt"/>
                <a:cs typeface="+mn-lt"/>
              </a:rPr>
              <a:t>behaviour</a:t>
            </a:r>
            <a:r>
              <a:rPr lang="en-US" sz="2400">
                <a:ea typeface="+mn-lt"/>
                <a:cs typeface="+mn-lt"/>
              </a:rPr>
              <a:t> : </a:t>
            </a:r>
            <a:endParaRPr lang="en-US" sz="2400">
              <a:cs typeface="Calibri"/>
            </a:endParaRPr>
          </a:p>
          <a:p>
            <a:pPr lvl="1" algn="just"/>
            <a:r>
              <a:rPr lang="en-US">
                <a:ea typeface="+mn-lt"/>
                <a:cs typeface="+mn-lt"/>
              </a:rPr>
              <a:t>We plotted the loss (vs) </a:t>
            </a:r>
            <a:r>
              <a:rPr lang="en-US" err="1">
                <a:ea typeface="+mn-lt"/>
                <a:cs typeface="+mn-lt"/>
              </a:rPr>
              <a:t>val_loss</a:t>
            </a:r>
            <a:r>
              <a:rPr lang="en-US">
                <a:ea typeface="+mn-lt"/>
                <a:cs typeface="+mn-lt"/>
              </a:rPr>
              <a:t> and we got the first graph </a:t>
            </a:r>
          </a:p>
          <a:p>
            <a:pPr lvl="1" algn="just"/>
            <a:r>
              <a:rPr lang="en-US">
                <a:ea typeface="+mn-lt"/>
                <a:cs typeface="+mn-lt"/>
              </a:rPr>
              <a:t>Then plotted </a:t>
            </a:r>
            <a:r>
              <a:rPr lang="en-US" err="1">
                <a:ea typeface="+mn-lt"/>
                <a:cs typeface="+mn-lt"/>
              </a:rPr>
              <a:t>categorical_accuracy</a:t>
            </a:r>
            <a:r>
              <a:rPr lang="en-US">
                <a:ea typeface="+mn-lt"/>
                <a:cs typeface="+mn-lt"/>
              </a:rPr>
              <a:t> (vs) </a:t>
            </a:r>
            <a:r>
              <a:rPr lang="en-US" err="1">
                <a:ea typeface="+mn-lt"/>
                <a:cs typeface="+mn-lt"/>
              </a:rPr>
              <a:t>val_categorical_accuracy</a:t>
            </a:r>
            <a:r>
              <a:rPr lang="en-US">
                <a:ea typeface="+mn-lt"/>
                <a:cs typeface="+mn-lt"/>
              </a:rPr>
              <a:t> and we got the second one </a:t>
            </a:r>
          </a:p>
          <a:p>
            <a:pPr marL="457200" lvl="1" indent="0" algn="just">
              <a:buNone/>
            </a:pPr>
            <a:endParaRPr lang="en-US">
              <a:ea typeface="+mn-lt"/>
              <a:cs typeface="+mn-lt"/>
            </a:endParaRPr>
          </a:p>
          <a:p>
            <a:pPr algn="just"/>
            <a:r>
              <a:rPr lang="en-US" sz="2400">
                <a:ea typeface="+mn-lt"/>
                <a:cs typeface="+mn-lt"/>
              </a:rPr>
              <a:t>With compilation parameters :</a:t>
            </a:r>
          </a:p>
          <a:p>
            <a:pPr lvl="1" algn="just"/>
            <a:r>
              <a:rPr lang="en-US">
                <a:solidFill>
                  <a:srgbClr val="FF0000"/>
                </a:solidFill>
                <a:ea typeface="+mn-lt"/>
                <a:cs typeface="+mn-lt"/>
              </a:rPr>
              <a:t>loss='</a:t>
            </a:r>
            <a:r>
              <a:rPr lang="en-US" err="1">
                <a:solidFill>
                  <a:srgbClr val="FF0000"/>
                </a:solidFill>
                <a:ea typeface="+mn-lt"/>
                <a:cs typeface="+mn-lt"/>
              </a:rPr>
              <a:t>categorical_crossentropy</a:t>
            </a:r>
            <a:r>
              <a:rPr lang="en-US">
                <a:solidFill>
                  <a:srgbClr val="FF0000"/>
                </a:solidFill>
                <a:ea typeface="+mn-lt"/>
                <a:cs typeface="+mn-lt"/>
              </a:rPr>
              <a:t>'</a:t>
            </a:r>
            <a:endParaRPr lang="en-US">
              <a:solidFill>
                <a:srgbClr val="FF0000"/>
              </a:solidFill>
              <a:cs typeface="Calibri"/>
            </a:endParaRPr>
          </a:p>
          <a:p>
            <a:pPr lvl="1" algn="just"/>
            <a:r>
              <a:rPr lang="en-US">
                <a:solidFill>
                  <a:srgbClr val="FF0000"/>
                </a:solidFill>
                <a:ea typeface="+mn-lt"/>
                <a:cs typeface="+mn-lt"/>
              </a:rPr>
              <a:t>optimizer='Adam'</a:t>
            </a:r>
          </a:p>
          <a:p>
            <a:pPr lvl="1" algn="just"/>
            <a:r>
              <a:rPr lang="en-US">
                <a:solidFill>
                  <a:srgbClr val="FF0000"/>
                </a:solidFill>
                <a:ea typeface="+mn-lt"/>
                <a:cs typeface="+mn-lt"/>
              </a:rPr>
              <a:t> metrics=['accuracy']</a:t>
            </a:r>
            <a:endParaRPr lang="en-US">
              <a:solidFill>
                <a:srgbClr val="FF0000"/>
              </a:solidFill>
              <a:cs typeface="Calibri"/>
            </a:endParaRPr>
          </a:p>
          <a:p>
            <a:pPr marL="457200" lvl="1" indent="0" algn="just">
              <a:buNone/>
            </a:pPr>
            <a:endParaRPr lang="en-US" sz="1600">
              <a:cs typeface="Calibri"/>
            </a:endParaRPr>
          </a:p>
          <a:p>
            <a:pPr algn="just"/>
            <a:endParaRPr lang="en-US" sz="2000">
              <a:cs typeface="Calibri"/>
            </a:endParaRPr>
          </a:p>
          <a:p>
            <a:pPr algn="just"/>
            <a:endParaRPr lang="en-US" sz="2000">
              <a:cs typeface="Calibri"/>
            </a:endParaRPr>
          </a:p>
          <a:p>
            <a:pPr marL="457200" lvl="1" indent="0" algn="just">
              <a:buNone/>
            </a:pPr>
            <a:r>
              <a:rPr lang="en-US" sz="1600">
                <a:cs typeface="Calibri"/>
              </a:rPr>
              <a:t>   </a:t>
            </a:r>
          </a:p>
        </p:txBody>
      </p:sp>
      <p:pic>
        <p:nvPicPr>
          <p:cNvPr id="6" name="Picture 6" descr="Chart, line chart&#10;&#10;Description automatically generated">
            <a:extLst>
              <a:ext uri="{FF2B5EF4-FFF2-40B4-BE49-F238E27FC236}">
                <a16:creationId xmlns:a16="http://schemas.microsoft.com/office/drawing/2014/main" id="{2E575295-3BF8-705B-C22A-32B8C6055F34}"/>
              </a:ext>
            </a:extLst>
          </p:cNvPr>
          <p:cNvPicPr>
            <a:picLocks noChangeAspect="1"/>
          </p:cNvPicPr>
          <p:nvPr/>
        </p:nvPicPr>
        <p:blipFill>
          <a:blip r:embed="rId2"/>
          <a:stretch>
            <a:fillRect/>
          </a:stretch>
        </p:blipFill>
        <p:spPr>
          <a:xfrm>
            <a:off x="7949853" y="1777883"/>
            <a:ext cx="3901857" cy="3625823"/>
          </a:xfrm>
          <a:prstGeom prst="rect">
            <a:avLst/>
          </a:prstGeom>
        </p:spPr>
      </p:pic>
    </p:spTree>
    <p:extLst>
      <p:ext uri="{BB962C8B-B14F-4D97-AF65-F5344CB8AC3E}">
        <p14:creationId xmlns:p14="http://schemas.microsoft.com/office/powerpoint/2010/main" val="1988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2BB6-8373-41C9-797D-8358CA9357B1}"/>
              </a:ext>
            </a:extLst>
          </p:cNvPr>
          <p:cNvSpPr>
            <a:spLocks noGrp="1"/>
          </p:cNvSpPr>
          <p:nvPr>
            <p:ph type="title"/>
          </p:nvPr>
        </p:nvSpPr>
        <p:spPr/>
        <p:txBody>
          <a:bodyPr/>
          <a:lstStyle/>
          <a:p>
            <a:r>
              <a:rPr lang="en-US">
                <a:cs typeface="Calibri Light"/>
              </a:rPr>
              <a:t>CNN Visualization</a:t>
            </a:r>
            <a:br>
              <a:rPr lang="en-US">
                <a:cs typeface="Calibri Light"/>
              </a:rPr>
            </a:br>
            <a:r>
              <a:rPr lang="en-US" sz="2500"/>
              <a:t>Visualizing intermediate activations</a:t>
            </a:r>
            <a:endParaRPr lang="en-US" sz="2500">
              <a:cs typeface="Calibri Light" panose="020F0302020204030204"/>
            </a:endParaRPr>
          </a:p>
        </p:txBody>
      </p:sp>
      <p:sp>
        <p:nvSpPr>
          <p:cNvPr id="3" name="Content Placeholder 2">
            <a:extLst>
              <a:ext uri="{FF2B5EF4-FFF2-40B4-BE49-F238E27FC236}">
                <a16:creationId xmlns:a16="http://schemas.microsoft.com/office/drawing/2014/main" id="{61952C3D-4822-8FE8-511C-6634B8C6A41F}"/>
              </a:ext>
            </a:extLst>
          </p:cNvPr>
          <p:cNvSpPr>
            <a:spLocks noGrp="1"/>
          </p:cNvSpPr>
          <p:nvPr>
            <p:ph idx="1"/>
          </p:nvPr>
        </p:nvSpPr>
        <p:spPr/>
        <p:txBody>
          <a:bodyPr vert="horz" lIns="91440" tIns="45720" rIns="91440" bIns="45720" rtlCol="0" anchor="t">
            <a:normAutofit fontScale="92500" lnSpcReduction="10000"/>
          </a:bodyPr>
          <a:lstStyle/>
          <a:p>
            <a:r>
              <a:rPr lang="en-US">
                <a:solidFill>
                  <a:schemeClr val="tx1">
                    <a:lumMod val="95000"/>
                    <a:lumOff val="5000"/>
                  </a:schemeClr>
                </a:solidFill>
                <a:ea typeface="+mn-lt"/>
                <a:cs typeface="+mn-lt"/>
              </a:rPr>
              <a:t>We created a </a:t>
            </a:r>
            <a:r>
              <a:rPr lang="en-US" err="1">
                <a:solidFill>
                  <a:schemeClr val="tx1">
                    <a:lumMod val="95000"/>
                    <a:lumOff val="5000"/>
                  </a:schemeClr>
                </a:solidFill>
                <a:ea typeface="+mn-lt"/>
                <a:cs typeface="+mn-lt"/>
              </a:rPr>
              <a:t>Keras</a:t>
            </a:r>
            <a:r>
              <a:rPr lang="en-US">
                <a:solidFill>
                  <a:schemeClr val="tx1">
                    <a:lumMod val="95000"/>
                    <a:lumOff val="5000"/>
                  </a:schemeClr>
                </a:solidFill>
                <a:ea typeface="+mn-lt"/>
                <a:cs typeface="+mn-lt"/>
              </a:rPr>
              <a:t> model that takes batches of images as input, and outputs the activations of all convolution and pooling layers.</a:t>
            </a:r>
          </a:p>
          <a:p>
            <a:r>
              <a:rPr lang="en-US">
                <a:solidFill>
                  <a:schemeClr val="tx1">
                    <a:lumMod val="95000"/>
                    <a:lumOff val="5000"/>
                  </a:schemeClr>
                </a:solidFill>
                <a:ea typeface="+mn-lt"/>
                <a:cs typeface="+mn-lt"/>
              </a:rPr>
              <a:t>We chose to Extract the outputs of the top 8 layers.</a:t>
            </a:r>
          </a:p>
          <a:p>
            <a:r>
              <a:rPr lang="en-US">
                <a:solidFill>
                  <a:schemeClr val="tx1">
                    <a:lumMod val="95000"/>
                    <a:lumOff val="5000"/>
                  </a:schemeClr>
                </a:solidFill>
                <a:ea typeface="+mn-lt"/>
                <a:cs typeface="+mn-lt"/>
              </a:rPr>
              <a:t>We chose an image to be fed as input to the model.it then returns the values of the layer activations in the original model. </a:t>
            </a:r>
          </a:p>
          <a:p>
            <a:r>
              <a:rPr lang="en-US">
                <a:solidFill>
                  <a:schemeClr val="tx1">
                    <a:lumMod val="95000"/>
                    <a:lumOff val="5000"/>
                  </a:schemeClr>
                </a:solidFill>
                <a:ea typeface="+mn-lt"/>
                <a:cs typeface="+mn-lt"/>
              </a:rPr>
              <a:t>We visualized  the activation of the first convolution layer for our input image.</a:t>
            </a:r>
          </a:p>
          <a:p>
            <a:r>
              <a:rPr lang="en-US">
                <a:solidFill>
                  <a:schemeClr val="tx1">
                    <a:lumMod val="95000"/>
                    <a:lumOff val="5000"/>
                  </a:schemeClr>
                </a:solidFill>
                <a:cs typeface="Calibri"/>
              </a:rPr>
              <a:t>Then we </a:t>
            </a:r>
            <a:r>
              <a:rPr lang="en-US">
                <a:solidFill>
                  <a:schemeClr val="tx1">
                    <a:lumMod val="95000"/>
                    <a:lumOff val="5000"/>
                  </a:schemeClr>
                </a:solidFill>
                <a:ea typeface="+mn-lt"/>
                <a:cs typeface="+mn-lt"/>
              </a:rPr>
              <a:t>plotted a complete visualization of all the activations in the network as we extracted and plotted every channel in each of our 8 activation maps, and we will stack the results in one big image tensor, with channels stacked side by side.</a:t>
            </a:r>
            <a:endParaRPr lang="en-US">
              <a:solidFill>
                <a:schemeClr val="tx1">
                  <a:lumMod val="95000"/>
                  <a:lumOff val="5000"/>
                </a:schemeClr>
              </a:solidFill>
              <a:cs typeface="Calibri" panose="020F0502020204030204"/>
            </a:endParaRPr>
          </a:p>
        </p:txBody>
      </p:sp>
    </p:spTree>
    <p:extLst>
      <p:ext uri="{BB962C8B-B14F-4D97-AF65-F5344CB8AC3E}">
        <p14:creationId xmlns:p14="http://schemas.microsoft.com/office/powerpoint/2010/main" val="141991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2BB6-8373-41C9-797D-8358CA9357B1}"/>
              </a:ext>
            </a:extLst>
          </p:cNvPr>
          <p:cNvSpPr>
            <a:spLocks noGrp="1"/>
          </p:cNvSpPr>
          <p:nvPr>
            <p:ph type="title"/>
          </p:nvPr>
        </p:nvSpPr>
        <p:spPr/>
        <p:txBody>
          <a:bodyPr>
            <a:normAutofit/>
          </a:bodyPr>
          <a:lstStyle/>
          <a:p>
            <a:r>
              <a:rPr lang="en-US">
                <a:cs typeface="Calibri Light"/>
              </a:rPr>
              <a:t>CNN Visualization</a:t>
            </a:r>
            <a:br>
              <a:rPr lang="en-US">
                <a:cs typeface="Calibri Light"/>
              </a:rPr>
            </a:br>
            <a:r>
              <a:rPr lang="en-US" sz="2500"/>
              <a:t>Visualizing the convnet filters</a:t>
            </a:r>
            <a:endParaRPr lang="en-US">
              <a:cs typeface="Calibri Light" panose="020F0302020204030204"/>
            </a:endParaRPr>
          </a:p>
        </p:txBody>
      </p:sp>
      <p:sp>
        <p:nvSpPr>
          <p:cNvPr id="3" name="Content Placeholder 2">
            <a:extLst>
              <a:ext uri="{FF2B5EF4-FFF2-40B4-BE49-F238E27FC236}">
                <a16:creationId xmlns:a16="http://schemas.microsoft.com/office/drawing/2014/main" id="{61952C3D-4822-8FE8-511C-6634B8C6A41F}"/>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This is applied using gradient ascent in input space.</a:t>
            </a:r>
          </a:p>
          <a:p>
            <a:r>
              <a:rPr lang="en-US">
                <a:ea typeface="+mn-lt"/>
                <a:cs typeface="+mn-lt"/>
              </a:rPr>
              <a:t>We used the </a:t>
            </a:r>
            <a:r>
              <a:rPr lang="en-US">
                <a:latin typeface="Consolas"/>
                <a:ea typeface="+mn-lt"/>
                <a:cs typeface="+mn-lt"/>
              </a:rPr>
              <a:t>gradients</a:t>
            </a:r>
            <a:r>
              <a:rPr lang="en-US">
                <a:ea typeface="+mn-lt"/>
                <a:cs typeface="+mn-lt"/>
              </a:rPr>
              <a:t> function packaged with the </a:t>
            </a:r>
            <a:r>
              <a:rPr lang="en-US">
                <a:latin typeface="Consolas"/>
                <a:ea typeface="+mn-lt"/>
                <a:cs typeface="+mn-lt"/>
              </a:rPr>
              <a:t>backend</a:t>
            </a:r>
            <a:r>
              <a:rPr lang="en-US">
                <a:ea typeface="+mn-lt"/>
                <a:cs typeface="+mn-lt"/>
              </a:rPr>
              <a:t> module of </a:t>
            </a:r>
            <a:r>
              <a:rPr lang="en-US" err="1">
                <a:ea typeface="+mn-lt"/>
                <a:cs typeface="+mn-lt"/>
              </a:rPr>
              <a:t>Keras</a:t>
            </a:r>
            <a:r>
              <a:rPr lang="en-US">
                <a:ea typeface="+mn-lt"/>
                <a:cs typeface="+mn-lt"/>
              </a:rPr>
              <a:t>.</a:t>
            </a:r>
            <a:endParaRPr lang="en-US" err="1">
              <a:cs typeface="Calibri"/>
            </a:endParaRPr>
          </a:p>
          <a:p>
            <a:r>
              <a:rPr lang="en-US">
                <a:ea typeface="+mn-lt"/>
                <a:cs typeface="+mn-lt"/>
              </a:rPr>
              <a:t>We put them together into a Python function that takes as input a layer name and a filter index, and that returns a valid image tensor representing the pattern that maximizes the activation the specified filter.</a:t>
            </a:r>
            <a:endParaRPr lang="en-US">
              <a:cs typeface="Calibri"/>
            </a:endParaRPr>
          </a:p>
          <a:p>
            <a:r>
              <a:rPr lang="en-US">
                <a:ea typeface="+mn-lt"/>
                <a:cs typeface="+mn-lt"/>
              </a:rPr>
              <a:t> For simplicity, we will only look at the first 64 filters in each layer, and will only look at the first layer of each convolution block (block1_conv1, block2_conv1, block3_conv1, block4_conv1, block5_conv1). We will arrange the outputs on a 8x8 grid of 64x64 filter patterns, with some black margins between each filter pattern.</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03990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546A-E34B-839E-A8B8-76B8FE2EE34F}"/>
              </a:ext>
            </a:extLst>
          </p:cNvPr>
          <p:cNvSpPr>
            <a:spLocks noGrp="1"/>
          </p:cNvSpPr>
          <p:nvPr>
            <p:ph type="title"/>
          </p:nvPr>
        </p:nvSpPr>
        <p:spPr/>
        <p:txBody>
          <a:bodyPr/>
          <a:lstStyle/>
          <a:p>
            <a:r>
              <a:rPr lang="en-US">
                <a:cs typeface="Calibri Light"/>
              </a:rPr>
              <a:t>Steps </a:t>
            </a:r>
            <a:endParaRPr lang="en-US"/>
          </a:p>
        </p:txBody>
      </p:sp>
      <p:sp>
        <p:nvSpPr>
          <p:cNvPr id="3" name="Content Placeholder 2">
            <a:extLst>
              <a:ext uri="{FF2B5EF4-FFF2-40B4-BE49-F238E27FC236}">
                <a16:creationId xmlns:a16="http://schemas.microsoft.com/office/drawing/2014/main" id="{2AC561F2-838B-2C65-CD54-7555884ADECC}"/>
              </a:ext>
            </a:extLst>
          </p:cNvPr>
          <p:cNvSpPr>
            <a:spLocks noGrp="1"/>
          </p:cNvSpPr>
          <p:nvPr>
            <p:ph idx="1"/>
          </p:nvPr>
        </p:nvSpPr>
        <p:spPr/>
        <p:txBody>
          <a:bodyPr vert="horz" lIns="91440" tIns="45720" rIns="91440" bIns="45720" rtlCol="0" anchor="t">
            <a:normAutofit/>
          </a:bodyPr>
          <a:lstStyle/>
          <a:p>
            <a:r>
              <a:rPr lang="en-US" sz="2600">
                <a:solidFill>
                  <a:schemeClr val="tx1">
                    <a:lumMod val="95000"/>
                    <a:lumOff val="5000"/>
                  </a:schemeClr>
                </a:solidFill>
                <a:latin typeface="Calibri"/>
                <a:ea typeface="+mn-lt"/>
                <a:cs typeface="Calibri Light"/>
              </a:rPr>
              <a:t>Imports and Setups </a:t>
            </a:r>
            <a:endParaRPr lang="en-US" sz="2600">
              <a:solidFill>
                <a:schemeClr val="tx1">
                  <a:lumMod val="95000"/>
                  <a:lumOff val="5000"/>
                </a:schemeClr>
              </a:solidFill>
              <a:ea typeface="+mn-lt"/>
              <a:cs typeface="+mn-lt"/>
            </a:endParaRPr>
          </a:p>
          <a:p>
            <a:r>
              <a:rPr lang="en-US" sz="2600">
                <a:solidFill>
                  <a:schemeClr val="tx1">
                    <a:lumMod val="95000"/>
                    <a:lumOff val="5000"/>
                  </a:schemeClr>
                </a:solidFill>
                <a:cs typeface="Calibri"/>
              </a:rPr>
              <a:t>Data Exploration and Preparation</a:t>
            </a:r>
          </a:p>
          <a:p>
            <a:r>
              <a:rPr lang="en-US" sz="2600">
                <a:solidFill>
                  <a:schemeClr val="tx1">
                    <a:lumMod val="95000"/>
                    <a:lumOff val="5000"/>
                  </a:schemeClr>
                </a:solidFill>
                <a:latin typeface="Calibri"/>
                <a:cs typeface="Calibri Light"/>
              </a:rPr>
              <a:t>Model Development</a:t>
            </a:r>
          </a:p>
          <a:p>
            <a:r>
              <a:rPr lang="en-US" sz="2600">
                <a:solidFill>
                  <a:schemeClr val="tx1">
                    <a:lumMod val="95000"/>
                    <a:lumOff val="5000"/>
                  </a:schemeClr>
                </a:solidFill>
                <a:latin typeface="Calibri"/>
                <a:cs typeface="Calibri Light"/>
              </a:rPr>
              <a:t>Data Augmentation</a:t>
            </a:r>
            <a:endParaRPr lang="en-US">
              <a:solidFill>
                <a:schemeClr val="tx1">
                  <a:lumMod val="95000"/>
                  <a:lumOff val="5000"/>
                </a:schemeClr>
              </a:solidFill>
            </a:endParaRPr>
          </a:p>
          <a:p>
            <a:r>
              <a:rPr lang="en-US" sz="2600">
                <a:solidFill>
                  <a:schemeClr val="tx1">
                    <a:lumMod val="95000"/>
                    <a:lumOff val="5000"/>
                  </a:schemeClr>
                </a:solidFill>
                <a:latin typeface="Calibri"/>
                <a:cs typeface="Calibri Light"/>
              </a:rPr>
              <a:t>Transfer Learning</a:t>
            </a:r>
          </a:p>
          <a:p>
            <a:r>
              <a:rPr lang="en-US" sz="2600">
                <a:solidFill>
                  <a:schemeClr val="tx1">
                    <a:lumMod val="95000"/>
                    <a:lumOff val="5000"/>
                  </a:schemeClr>
                </a:solidFill>
                <a:latin typeface="Calibri"/>
                <a:cs typeface="Calibri Light"/>
              </a:rPr>
              <a:t>CNN</a:t>
            </a:r>
            <a:r>
              <a:rPr lang="en-US" sz="2600">
                <a:solidFill>
                  <a:schemeClr val="tx1">
                    <a:lumMod val="95000"/>
                    <a:lumOff val="5000"/>
                  </a:schemeClr>
                </a:solidFill>
                <a:cs typeface="Calibri Light"/>
              </a:rPr>
              <a:t> Visualization </a:t>
            </a:r>
            <a:endParaRPr lang="en-US">
              <a:solidFill>
                <a:schemeClr val="tx1">
                  <a:lumMod val="95000"/>
                  <a:lumOff val="5000"/>
                </a:schemeClr>
              </a:solidFill>
            </a:endParaRPr>
          </a:p>
          <a:p>
            <a:endParaRPr lang="en-US">
              <a:cs typeface="Calibri"/>
            </a:endParaRPr>
          </a:p>
          <a:p>
            <a:endParaRPr lang="en-US">
              <a:cs typeface="Calibri"/>
            </a:endParaRPr>
          </a:p>
        </p:txBody>
      </p:sp>
    </p:spTree>
    <p:extLst>
      <p:ext uri="{BB962C8B-B14F-4D97-AF65-F5344CB8AC3E}">
        <p14:creationId xmlns:p14="http://schemas.microsoft.com/office/powerpoint/2010/main" val="131373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55AF-501D-7530-1AC1-9A06B15D0FCC}"/>
              </a:ext>
            </a:extLst>
          </p:cNvPr>
          <p:cNvSpPr>
            <a:spLocks noGrp="1"/>
          </p:cNvSpPr>
          <p:nvPr>
            <p:ph type="title"/>
          </p:nvPr>
        </p:nvSpPr>
        <p:spPr/>
        <p:txBody>
          <a:bodyPr/>
          <a:lstStyle/>
          <a:p>
            <a:r>
              <a:rPr lang="en-US">
                <a:latin typeface="Calibri Light"/>
                <a:cs typeface="Calibri"/>
              </a:rPr>
              <a:t>Imports and Setups </a:t>
            </a:r>
            <a:endParaRPr lang="en-US">
              <a:latin typeface="Calibri Light"/>
            </a:endParaRPr>
          </a:p>
        </p:txBody>
      </p:sp>
      <p:sp>
        <p:nvSpPr>
          <p:cNvPr id="3" name="Content Placeholder 2">
            <a:extLst>
              <a:ext uri="{FF2B5EF4-FFF2-40B4-BE49-F238E27FC236}">
                <a16:creationId xmlns:a16="http://schemas.microsoft.com/office/drawing/2014/main" id="{FC9DF4B8-A9DD-ADCD-8718-7B54FC9ECAFD}"/>
              </a:ext>
            </a:extLst>
          </p:cNvPr>
          <p:cNvSpPr>
            <a:spLocks noGrp="1"/>
          </p:cNvSpPr>
          <p:nvPr>
            <p:ph idx="1"/>
          </p:nvPr>
        </p:nvSpPr>
        <p:spPr/>
        <p:txBody>
          <a:bodyPr vert="horz" lIns="91440" tIns="45720" rIns="91440" bIns="45720" rtlCol="0" anchor="t">
            <a:normAutofit/>
          </a:bodyPr>
          <a:lstStyle/>
          <a:p>
            <a:r>
              <a:rPr lang="en-US" sz="2600"/>
              <a:t>We downloaded </a:t>
            </a:r>
            <a:r>
              <a:rPr lang="en-US" sz="2600" err="1"/>
              <a:t>kaggle</a:t>
            </a:r>
            <a:r>
              <a:rPr lang="en-US" sz="2600"/>
              <a:t> data in Google </a:t>
            </a:r>
            <a:r>
              <a:rPr lang="en-US" sz="2600" err="1"/>
              <a:t>Colab</a:t>
            </a:r>
            <a:r>
              <a:rPr lang="en-US" sz="2600"/>
              <a:t> using </a:t>
            </a:r>
            <a:r>
              <a:rPr lang="en-US" sz="2600">
                <a:ea typeface="+mn-lt"/>
                <a:cs typeface="+mn-lt"/>
              </a:rPr>
              <a:t> Kaggle’s public API.</a:t>
            </a:r>
            <a:endParaRPr lang="en-US" sz="2600">
              <a:cs typeface="Calibri" panose="020F0502020204030204"/>
            </a:endParaRPr>
          </a:p>
          <a:p>
            <a:r>
              <a:rPr lang="en-US" sz="2600">
                <a:cs typeface="Calibri" panose="020F0502020204030204"/>
              </a:rPr>
              <a:t>Extracted data from the zipped file.</a:t>
            </a:r>
          </a:p>
          <a:p>
            <a:r>
              <a:rPr lang="en-US" sz="2600">
                <a:cs typeface="Calibri" panose="020F0502020204030204"/>
              </a:rPr>
              <a:t>Imported the necessary libraries.</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87404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07CF-E488-2FAE-5D24-AFE8B2D0A049}"/>
              </a:ext>
            </a:extLst>
          </p:cNvPr>
          <p:cNvSpPr>
            <a:spLocks noGrp="1"/>
          </p:cNvSpPr>
          <p:nvPr>
            <p:ph type="title"/>
          </p:nvPr>
        </p:nvSpPr>
        <p:spPr/>
        <p:txBody>
          <a:bodyPr/>
          <a:lstStyle/>
          <a:p>
            <a:r>
              <a:rPr lang="en-US">
                <a:cs typeface="Calibri Light"/>
              </a:rPr>
              <a:t>Data Exploration and Preparation</a:t>
            </a:r>
            <a:endParaRPr lang="en-US"/>
          </a:p>
        </p:txBody>
      </p:sp>
      <p:sp>
        <p:nvSpPr>
          <p:cNvPr id="3" name="Content Placeholder 2">
            <a:extLst>
              <a:ext uri="{FF2B5EF4-FFF2-40B4-BE49-F238E27FC236}">
                <a16:creationId xmlns:a16="http://schemas.microsoft.com/office/drawing/2014/main" id="{F91BC05D-3682-DEEB-D58B-2A2FA622D8C9}"/>
              </a:ext>
            </a:extLst>
          </p:cNvPr>
          <p:cNvSpPr>
            <a:spLocks noGrp="1"/>
          </p:cNvSpPr>
          <p:nvPr>
            <p:ph idx="1"/>
          </p:nvPr>
        </p:nvSpPr>
        <p:spPr/>
        <p:txBody>
          <a:bodyPr vert="horz" lIns="91440" tIns="45720" rIns="91440" bIns="45720" rtlCol="0" anchor="t">
            <a:normAutofit/>
          </a:bodyPr>
          <a:lstStyle/>
          <a:p>
            <a:pPr algn="just"/>
            <a:r>
              <a:rPr lang="en-US">
                <a:solidFill>
                  <a:schemeClr val="tx1">
                    <a:lumMod val="95000"/>
                    <a:lumOff val="5000"/>
                  </a:schemeClr>
                </a:solidFill>
                <a:ea typeface="+mn-lt"/>
                <a:cs typeface="+mn-lt"/>
              </a:rPr>
              <a:t>we read  data and </a:t>
            </a:r>
            <a:r>
              <a:rPr lang="en-US">
                <a:solidFill>
                  <a:schemeClr val="tx1">
                    <a:lumMod val="95000"/>
                    <a:lumOff val="5000"/>
                  </a:schemeClr>
                </a:solidFill>
                <a:cs typeface="Calibri"/>
              </a:rPr>
              <a:t>checked samples of images.</a:t>
            </a:r>
          </a:p>
          <a:p>
            <a:pPr algn="just"/>
            <a:r>
              <a:rPr lang="en-US">
                <a:solidFill>
                  <a:schemeClr val="tx1">
                    <a:lumMod val="95000"/>
                    <a:lumOff val="5000"/>
                  </a:schemeClr>
                </a:solidFill>
                <a:cs typeface="Calibri"/>
              </a:rPr>
              <a:t>we  used </a:t>
            </a:r>
            <a:r>
              <a:rPr lang="en-US">
                <a:solidFill>
                  <a:srgbClr val="FF0000"/>
                </a:solidFill>
                <a:cs typeface="Calibri"/>
              </a:rPr>
              <a:t>"</a:t>
            </a:r>
            <a:r>
              <a:rPr lang="en-US" err="1">
                <a:solidFill>
                  <a:srgbClr val="FF0000"/>
                </a:solidFill>
                <a:cs typeface="Calibri"/>
              </a:rPr>
              <a:t>value_counts</a:t>
            </a:r>
            <a:r>
              <a:rPr lang="en-US">
                <a:solidFill>
                  <a:srgbClr val="FF0000"/>
                </a:solidFill>
                <a:cs typeface="Calibri"/>
              </a:rPr>
              <a:t>()"</a:t>
            </a:r>
            <a:r>
              <a:rPr lang="en-US">
                <a:solidFill>
                  <a:schemeClr val="tx1">
                    <a:lumMod val="95000"/>
                    <a:lumOff val="5000"/>
                  </a:schemeClr>
                </a:solidFill>
                <a:cs typeface="Calibri"/>
              </a:rPr>
              <a:t> to check if the data is balanced or not.</a:t>
            </a:r>
          </a:p>
          <a:p>
            <a:pPr algn="just"/>
            <a:r>
              <a:rPr lang="en-US">
                <a:ea typeface="+mn-lt"/>
                <a:cs typeface="+mn-lt"/>
              </a:rPr>
              <a:t>We Draw some sample of images.</a:t>
            </a:r>
          </a:p>
          <a:p>
            <a:r>
              <a:rPr lang="en-US">
                <a:solidFill>
                  <a:schemeClr val="tx1">
                    <a:lumMod val="95000"/>
                    <a:lumOff val="5000"/>
                  </a:schemeClr>
                </a:solidFill>
                <a:ea typeface="+mn-lt"/>
                <a:cs typeface="+mn-lt"/>
              </a:rPr>
              <a:t>We spitted the data to train and validation [80,20], then preprocessing the images using :</a:t>
            </a:r>
          </a:p>
          <a:p>
            <a:pPr lvl="1" algn="just"/>
            <a:r>
              <a:rPr lang="en-US" sz="2800">
                <a:solidFill>
                  <a:schemeClr val="tx1">
                    <a:lumMod val="95000"/>
                    <a:lumOff val="5000"/>
                  </a:schemeClr>
                </a:solidFill>
                <a:ea typeface="+mn-lt"/>
                <a:cs typeface="+mn-lt"/>
              </a:rPr>
              <a:t>Normalizing the data by dividing on 255.</a:t>
            </a:r>
          </a:p>
          <a:p>
            <a:pPr lvl="1" algn="just"/>
            <a:r>
              <a:rPr lang="en-US" sz="2800">
                <a:solidFill>
                  <a:schemeClr val="tx1">
                    <a:lumMod val="95000"/>
                    <a:lumOff val="5000"/>
                  </a:schemeClr>
                </a:solidFill>
                <a:ea typeface="+mn-lt"/>
                <a:cs typeface="+mn-lt"/>
              </a:rPr>
              <a:t>Reshaping every image to be (64 * 64 * 3) instead of (64, 64, 3).</a:t>
            </a:r>
          </a:p>
          <a:p>
            <a:endParaRPr lang="en-US">
              <a:cs typeface="Calibri"/>
            </a:endParaRPr>
          </a:p>
        </p:txBody>
      </p:sp>
    </p:spTree>
    <p:extLst>
      <p:ext uri="{BB962C8B-B14F-4D97-AF65-F5344CB8AC3E}">
        <p14:creationId xmlns:p14="http://schemas.microsoft.com/office/powerpoint/2010/main" val="201192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447D-34BD-80D6-D2F8-34570333516E}"/>
              </a:ext>
            </a:extLst>
          </p:cNvPr>
          <p:cNvSpPr>
            <a:spLocks noGrp="1"/>
          </p:cNvSpPr>
          <p:nvPr>
            <p:ph type="title"/>
          </p:nvPr>
        </p:nvSpPr>
        <p:spPr/>
        <p:txBody>
          <a:bodyPr/>
          <a:lstStyle/>
          <a:p>
            <a:r>
              <a:rPr lang="en-US">
                <a:ea typeface="+mj-lt"/>
                <a:cs typeface="+mj-lt"/>
              </a:rPr>
              <a:t>Model Development</a:t>
            </a:r>
            <a:br>
              <a:rPr lang="en-US">
                <a:ea typeface="+mj-lt"/>
                <a:cs typeface="+mj-lt"/>
              </a:rPr>
            </a:br>
            <a:r>
              <a:rPr lang="en-US" sz="2500">
                <a:ea typeface="+mj-lt"/>
                <a:cs typeface="+mj-lt"/>
              </a:rPr>
              <a:t>Baseline Dense layers model</a:t>
            </a:r>
            <a:endParaRPr lang="en-US" sz="2500" b="1">
              <a:cs typeface="Calibri Light"/>
            </a:endParaRPr>
          </a:p>
        </p:txBody>
      </p:sp>
      <p:sp>
        <p:nvSpPr>
          <p:cNvPr id="3" name="Content Placeholder 2">
            <a:extLst>
              <a:ext uri="{FF2B5EF4-FFF2-40B4-BE49-F238E27FC236}">
                <a16:creationId xmlns:a16="http://schemas.microsoft.com/office/drawing/2014/main" id="{28FA0FC5-8225-14FF-DEC4-85C5363903F6}"/>
              </a:ext>
            </a:extLst>
          </p:cNvPr>
          <p:cNvSpPr>
            <a:spLocks noGrp="1"/>
          </p:cNvSpPr>
          <p:nvPr>
            <p:ph idx="1"/>
          </p:nvPr>
        </p:nvSpPr>
        <p:spPr>
          <a:xfrm>
            <a:off x="838200" y="1815042"/>
            <a:ext cx="8379796" cy="4679565"/>
          </a:xfrm>
        </p:spPr>
        <p:txBody>
          <a:bodyPr vert="horz" lIns="91440" tIns="45720" rIns="91440" bIns="45720" rtlCol="0" anchor="t">
            <a:noAutofit/>
          </a:bodyPr>
          <a:lstStyle/>
          <a:p>
            <a:r>
              <a:rPr lang="en-US">
                <a:solidFill>
                  <a:schemeClr val="tx1">
                    <a:lumMod val="95000"/>
                    <a:lumOff val="5000"/>
                  </a:schemeClr>
                </a:solidFill>
                <a:cs typeface="Calibri"/>
              </a:rPr>
              <a:t>We used </a:t>
            </a:r>
            <a:r>
              <a:rPr lang="en-US">
                <a:solidFill>
                  <a:srgbClr val="FF0000"/>
                </a:solidFill>
                <a:ea typeface="+mn-lt"/>
                <a:cs typeface="+mn-lt"/>
              </a:rPr>
              <a:t>optimizer='Adam', loss='</a:t>
            </a:r>
            <a:r>
              <a:rPr lang="en-US" err="1">
                <a:solidFill>
                  <a:srgbClr val="FF0000"/>
                </a:solidFill>
                <a:ea typeface="+mn-lt"/>
                <a:cs typeface="+mn-lt"/>
              </a:rPr>
              <a:t>categorical_crossentropy</a:t>
            </a:r>
            <a:r>
              <a:rPr lang="en-US">
                <a:solidFill>
                  <a:srgbClr val="FF0000"/>
                </a:solidFill>
                <a:ea typeface="+mn-lt"/>
                <a:cs typeface="+mn-lt"/>
              </a:rPr>
              <a:t>', metrics=['accuracy']</a:t>
            </a:r>
            <a:r>
              <a:rPr lang="en-US">
                <a:solidFill>
                  <a:schemeClr val="tx1">
                    <a:lumMod val="95000"/>
                    <a:lumOff val="5000"/>
                  </a:schemeClr>
                </a:solidFill>
                <a:ea typeface="+mn-lt"/>
                <a:cs typeface="+mn-lt"/>
              </a:rPr>
              <a:t> for this model to compile the model.</a:t>
            </a:r>
            <a:endParaRPr lang="en-US">
              <a:solidFill>
                <a:schemeClr val="tx1">
                  <a:lumMod val="95000"/>
                  <a:lumOff val="5000"/>
                </a:schemeClr>
              </a:solidFill>
              <a:cs typeface="Calibri"/>
            </a:endParaRPr>
          </a:p>
          <a:p>
            <a:r>
              <a:rPr lang="en-US">
                <a:solidFill>
                  <a:schemeClr val="tx1">
                    <a:lumMod val="95000"/>
                    <a:lumOff val="5000"/>
                  </a:schemeClr>
                </a:solidFill>
                <a:cs typeface="Calibri"/>
              </a:rPr>
              <a:t>Build the dense layers model with </a:t>
            </a:r>
            <a:r>
              <a:rPr lang="en-US">
                <a:solidFill>
                  <a:schemeClr val="tx1">
                    <a:lumMod val="95000"/>
                    <a:lumOff val="5000"/>
                  </a:schemeClr>
                </a:solidFill>
                <a:ea typeface="+mn-lt"/>
                <a:cs typeface="+mn-lt"/>
              </a:rPr>
              <a:t>hierarchy of output features of (128, 64, 32, 10) and "</a:t>
            </a:r>
            <a:r>
              <a:rPr lang="en-US" err="1">
                <a:solidFill>
                  <a:schemeClr val="tx1">
                    <a:lumMod val="95000"/>
                    <a:lumOff val="5000"/>
                  </a:schemeClr>
                </a:solidFill>
                <a:ea typeface="+mn-lt"/>
                <a:cs typeface="+mn-lt"/>
              </a:rPr>
              <a:t>relu</a:t>
            </a:r>
            <a:r>
              <a:rPr lang="en-US">
                <a:solidFill>
                  <a:schemeClr val="tx1">
                    <a:lumMod val="95000"/>
                    <a:lumOff val="5000"/>
                  </a:schemeClr>
                </a:solidFill>
                <a:ea typeface="+mn-lt"/>
                <a:cs typeface="+mn-lt"/>
              </a:rPr>
              <a:t>" activation function in every dense layer except the last one "The output layer" which will be "softmax".</a:t>
            </a:r>
            <a:endParaRPr lang="en-US">
              <a:solidFill>
                <a:schemeClr val="tx1">
                  <a:lumMod val="95000"/>
                  <a:lumOff val="5000"/>
                </a:schemeClr>
              </a:solidFill>
              <a:cs typeface="Calibri"/>
            </a:endParaRPr>
          </a:p>
        </p:txBody>
      </p:sp>
      <p:pic>
        <p:nvPicPr>
          <p:cNvPr id="4" name="Picture 4" descr="Diagram, schematic&#10;&#10;Description automatically generated">
            <a:extLst>
              <a:ext uri="{FF2B5EF4-FFF2-40B4-BE49-F238E27FC236}">
                <a16:creationId xmlns:a16="http://schemas.microsoft.com/office/drawing/2014/main" id="{A5C95FC2-7278-7F0B-565E-0F4CFA516964}"/>
              </a:ext>
            </a:extLst>
          </p:cNvPr>
          <p:cNvPicPr>
            <a:picLocks noChangeAspect="1"/>
          </p:cNvPicPr>
          <p:nvPr/>
        </p:nvPicPr>
        <p:blipFill>
          <a:blip r:embed="rId2"/>
          <a:stretch>
            <a:fillRect/>
          </a:stretch>
        </p:blipFill>
        <p:spPr>
          <a:xfrm>
            <a:off x="9401621" y="1820449"/>
            <a:ext cx="2303114" cy="4114800"/>
          </a:xfrm>
          <a:prstGeom prst="rect">
            <a:avLst/>
          </a:prstGeom>
        </p:spPr>
      </p:pic>
    </p:spTree>
    <p:extLst>
      <p:ext uri="{BB962C8B-B14F-4D97-AF65-F5344CB8AC3E}">
        <p14:creationId xmlns:p14="http://schemas.microsoft.com/office/powerpoint/2010/main" val="14601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E5E7-42FD-0F77-8FE9-A3A2AAA972EE}"/>
              </a:ext>
            </a:extLst>
          </p:cNvPr>
          <p:cNvSpPr>
            <a:spLocks noGrp="1"/>
          </p:cNvSpPr>
          <p:nvPr>
            <p:ph type="title"/>
          </p:nvPr>
        </p:nvSpPr>
        <p:spPr/>
        <p:txBody>
          <a:bodyPr/>
          <a:lstStyle/>
          <a:p>
            <a:r>
              <a:rPr lang="en-US">
                <a:ea typeface="+mj-lt"/>
                <a:cs typeface="+mj-lt"/>
              </a:rPr>
              <a:t>Model Development</a:t>
            </a:r>
            <a:br>
              <a:rPr lang="en-US">
                <a:ea typeface="+mj-lt"/>
                <a:cs typeface="+mj-lt"/>
              </a:rPr>
            </a:br>
            <a:r>
              <a:rPr lang="en-US" sz="2500">
                <a:ea typeface="+mj-lt"/>
                <a:cs typeface="+mj-lt"/>
              </a:rPr>
              <a:t>Baseline CNN model </a:t>
            </a:r>
            <a:endParaRPr lang="en-US" sz="2500">
              <a:cs typeface="Calibri Light"/>
            </a:endParaRPr>
          </a:p>
        </p:txBody>
      </p:sp>
      <p:sp>
        <p:nvSpPr>
          <p:cNvPr id="3" name="Content Placeholder 2">
            <a:extLst>
              <a:ext uri="{FF2B5EF4-FFF2-40B4-BE49-F238E27FC236}">
                <a16:creationId xmlns:a16="http://schemas.microsoft.com/office/drawing/2014/main" id="{0A4B4C51-B6C6-6D81-2CAA-EDFEDFA8C9B3}"/>
              </a:ext>
            </a:extLst>
          </p:cNvPr>
          <p:cNvSpPr>
            <a:spLocks noGrp="1"/>
          </p:cNvSpPr>
          <p:nvPr>
            <p:ph idx="1"/>
          </p:nvPr>
        </p:nvSpPr>
        <p:spPr>
          <a:xfrm>
            <a:off x="838200" y="1825625"/>
            <a:ext cx="8052147" cy="4351338"/>
          </a:xfrm>
        </p:spPr>
        <p:txBody>
          <a:bodyPr vert="horz" lIns="91440" tIns="45720" rIns="91440" bIns="45720" rtlCol="0" anchor="t">
            <a:noAutofit/>
          </a:bodyPr>
          <a:lstStyle/>
          <a:p>
            <a:r>
              <a:rPr lang="en-US" sz="2400">
                <a:solidFill>
                  <a:schemeClr val="tx1">
                    <a:lumMod val="95000"/>
                    <a:lumOff val="5000"/>
                  </a:schemeClr>
                </a:solidFill>
                <a:ea typeface="+mn-lt"/>
                <a:cs typeface="+mn-lt"/>
              </a:rPr>
              <a:t>Now, we will use CNN model and we will add :</a:t>
            </a:r>
            <a:endParaRPr lang="en-US" sz="2400">
              <a:solidFill>
                <a:schemeClr val="tx1">
                  <a:lumMod val="95000"/>
                  <a:lumOff val="5000"/>
                </a:schemeClr>
              </a:solidFill>
              <a:cs typeface="Calibri" panose="020F0502020204030204"/>
            </a:endParaRPr>
          </a:p>
          <a:p>
            <a:pPr lvl="1"/>
            <a:r>
              <a:rPr lang="en-US" err="1">
                <a:solidFill>
                  <a:schemeClr val="tx1">
                    <a:lumMod val="95000"/>
                    <a:lumOff val="5000"/>
                  </a:schemeClr>
                </a:solidFill>
                <a:cs typeface="Calibri"/>
              </a:rPr>
              <a:t>BatchNormalization</a:t>
            </a:r>
            <a:r>
              <a:rPr lang="en-US">
                <a:solidFill>
                  <a:schemeClr val="tx1">
                    <a:lumMod val="95000"/>
                    <a:lumOff val="5000"/>
                  </a:schemeClr>
                </a:solidFill>
                <a:cs typeface="Calibri"/>
              </a:rPr>
              <a:t> for normalization </a:t>
            </a:r>
            <a:endParaRPr lang="en-US">
              <a:solidFill>
                <a:schemeClr val="tx1">
                  <a:lumMod val="95000"/>
                  <a:lumOff val="5000"/>
                </a:schemeClr>
              </a:solidFill>
              <a:ea typeface="+mn-lt"/>
              <a:cs typeface="+mn-lt"/>
            </a:endParaRPr>
          </a:p>
          <a:p>
            <a:pPr lvl="1"/>
            <a:r>
              <a:rPr lang="en-US">
                <a:solidFill>
                  <a:schemeClr val="tx1">
                    <a:lumMod val="95000"/>
                    <a:lumOff val="5000"/>
                  </a:schemeClr>
                </a:solidFill>
                <a:ea typeface="+mn-lt"/>
                <a:cs typeface="+mn-lt"/>
              </a:rPr>
              <a:t>MaxPool2D with (2,2) Kernel </a:t>
            </a:r>
          </a:p>
          <a:p>
            <a:pPr lvl="1"/>
            <a:r>
              <a:rPr lang="en-US">
                <a:solidFill>
                  <a:schemeClr val="tx1">
                    <a:lumMod val="95000"/>
                    <a:lumOff val="5000"/>
                  </a:schemeClr>
                </a:solidFill>
                <a:cs typeface="Calibri"/>
              </a:rPr>
              <a:t>Dropout with percentage of 20% </a:t>
            </a:r>
            <a:endParaRPr lang="en-US">
              <a:solidFill>
                <a:schemeClr val="tx1">
                  <a:lumMod val="95000"/>
                  <a:lumOff val="5000"/>
                </a:schemeClr>
              </a:solidFill>
              <a:cs typeface="+mn-lt"/>
            </a:endParaRPr>
          </a:p>
          <a:p>
            <a:r>
              <a:rPr lang="en-US" sz="2400">
                <a:solidFill>
                  <a:schemeClr val="tx1">
                    <a:lumMod val="95000"/>
                    <a:lumOff val="5000"/>
                  </a:schemeClr>
                </a:solidFill>
                <a:cs typeface="Calibri"/>
              </a:rPr>
              <a:t>The input shape here will be (64,64,3) as CNN accept RGB 3 channels.</a:t>
            </a:r>
          </a:p>
          <a:p>
            <a:r>
              <a:rPr lang="en-US" sz="2400">
                <a:solidFill>
                  <a:schemeClr val="tx1">
                    <a:lumMod val="95000"/>
                    <a:lumOff val="5000"/>
                  </a:schemeClr>
                </a:solidFill>
                <a:cs typeface="Calibri"/>
              </a:rPr>
              <a:t>We will use the same model compilation</a:t>
            </a:r>
            <a:r>
              <a:rPr lang="en-US" sz="2400">
                <a:cs typeface="Calibri"/>
              </a:rPr>
              <a:t> setting </a:t>
            </a:r>
            <a:r>
              <a:rPr lang="en-US" sz="2400">
                <a:solidFill>
                  <a:srgbClr val="FF0000"/>
                </a:solidFill>
                <a:cs typeface="Calibri"/>
              </a:rPr>
              <a:t>optimizer='</a:t>
            </a:r>
            <a:r>
              <a:rPr lang="en-US" sz="2400" err="1">
                <a:solidFill>
                  <a:srgbClr val="FF0000"/>
                </a:solidFill>
                <a:cs typeface="Calibri"/>
              </a:rPr>
              <a:t>RMSProp</a:t>
            </a:r>
            <a:r>
              <a:rPr lang="en-US" sz="2400">
                <a:solidFill>
                  <a:srgbClr val="FF0000"/>
                </a:solidFill>
                <a:cs typeface="Calibri"/>
              </a:rPr>
              <a:t>', loss='</a:t>
            </a:r>
            <a:r>
              <a:rPr lang="en-US" sz="2400" err="1">
                <a:solidFill>
                  <a:srgbClr val="FF0000"/>
                </a:solidFill>
                <a:cs typeface="Calibri"/>
              </a:rPr>
              <a:t>categorical_crossentropy</a:t>
            </a:r>
            <a:r>
              <a:rPr lang="en-US" sz="2400">
                <a:solidFill>
                  <a:srgbClr val="FF0000"/>
                </a:solidFill>
                <a:cs typeface="Calibri"/>
              </a:rPr>
              <a:t>', </a:t>
            </a:r>
            <a:br>
              <a:rPr lang="en-US" sz="2400">
                <a:cs typeface="Calibri"/>
              </a:rPr>
            </a:br>
            <a:r>
              <a:rPr lang="en-US" sz="2400">
                <a:solidFill>
                  <a:srgbClr val="FF0000"/>
                </a:solidFill>
                <a:cs typeface="Calibri"/>
              </a:rPr>
              <a:t>metrics=['accuracy'].</a:t>
            </a:r>
          </a:p>
          <a:p>
            <a:pPr marL="0" indent="0">
              <a:buNone/>
            </a:pPr>
            <a:endParaRPr lang="en-US" sz="2000">
              <a:cs typeface="Calibri"/>
            </a:endParaRPr>
          </a:p>
        </p:txBody>
      </p:sp>
      <p:pic>
        <p:nvPicPr>
          <p:cNvPr id="4" name="Picture 4" descr="Diagram&#10;&#10;Description automatically generated">
            <a:extLst>
              <a:ext uri="{FF2B5EF4-FFF2-40B4-BE49-F238E27FC236}">
                <a16:creationId xmlns:a16="http://schemas.microsoft.com/office/drawing/2014/main" id="{23505C5F-9221-2088-72FE-CEF4781702E4}"/>
              </a:ext>
            </a:extLst>
          </p:cNvPr>
          <p:cNvPicPr>
            <a:picLocks noChangeAspect="1"/>
          </p:cNvPicPr>
          <p:nvPr/>
        </p:nvPicPr>
        <p:blipFill>
          <a:blip r:embed="rId2"/>
          <a:stretch>
            <a:fillRect/>
          </a:stretch>
        </p:blipFill>
        <p:spPr>
          <a:xfrm>
            <a:off x="8905159" y="434367"/>
            <a:ext cx="3054130" cy="6306853"/>
          </a:xfrm>
          <a:prstGeom prst="rect">
            <a:avLst/>
          </a:prstGeom>
        </p:spPr>
      </p:pic>
    </p:spTree>
    <p:extLst>
      <p:ext uri="{BB962C8B-B14F-4D97-AF65-F5344CB8AC3E}">
        <p14:creationId xmlns:p14="http://schemas.microsoft.com/office/powerpoint/2010/main" val="410284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16FB-E2CE-FB52-5697-F5D38D009022}"/>
              </a:ext>
            </a:extLst>
          </p:cNvPr>
          <p:cNvSpPr>
            <a:spLocks noGrp="1"/>
          </p:cNvSpPr>
          <p:nvPr>
            <p:ph type="title"/>
          </p:nvPr>
        </p:nvSpPr>
        <p:spPr/>
        <p:txBody>
          <a:bodyPr/>
          <a:lstStyle/>
          <a:p>
            <a:r>
              <a:rPr lang="en-US">
                <a:ea typeface="+mj-lt"/>
                <a:cs typeface="+mj-lt"/>
              </a:rPr>
              <a:t>Data Augmentation</a:t>
            </a:r>
            <a:endParaRPr lang="en-US"/>
          </a:p>
        </p:txBody>
      </p:sp>
      <p:sp>
        <p:nvSpPr>
          <p:cNvPr id="3" name="Content Placeholder 2">
            <a:extLst>
              <a:ext uri="{FF2B5EF4-FFF2-40B4-BE49-F238E27FC236}">
                <a16:creationId xmlns:a16="http://schemas.microsoft.com/office/drawing/2014/main" id="{1EC17D9E-9478-F87E-C30C-766C2184BFD0}"/>
              </a:ext>
            </a:extLst>
          </p:cNvPr>
          <p:cNvSpPr>
            <a:spLocks noGrp="1"/>
          </p:cNvSpPr>
          <p:nvPr>
            <p:ph idx="1"/>
          </p:nvPr>
        </p:nvSpPr>
        <p:spPr>
          <a:xfrm>
            <a:off x="838200" y="1825625"/>
            <a:ext cx="10515600" cy="4750895"/>
          </a:xfrm>
        </p:spPr>
        <p:txBody>
          <a:bodyPr vert="horz" lIns="91440" tIns="45720" rIns="91440" bIns="45720" rtlCol="0" anchor="t">
            <a:noAutofit/>
          </a:bodyPr>
          <a:lstStyle/>
          <a:p>
            <a:r>
              <a:rPr lang="en-US" sz="2000">
                <a:cs typeface="Calibri"/>
              </a:rPr>
              <a:t>With data augmentation we tried to create and add more data that will be new for the model based on our original data, The augmentation operations the will be selected randomly are :</a:t>
            </a:r>
            <a:endParaRPr lang="en-US" sz="2000">
              <a:ea typeface="+mn-lt"/>
              <a:cs typeface="+mn-lt"/>
            </a:endParaRPr>
          </a:p>
          <a:p>
            <a:pPr lvl="1"/>
            <a:r>
              <a:rPr lang="en-US" sz="2000" err="1">
                <a:solidFill>
                  <a:srgbClr val="FF0000"/>
                </a:solidFill>
                <a:cs typeface="Calibri"/>
              </a:rPr>
              <a:t>zoom_range</a:t>
            </a:r>
            <a:r>
              <a:rPr lang="en-US" sz="2000">
                <a:solidFill>
                  <a:srgbClr val="FF0000"/>
                </a:solidFill>
                <a:cs typeface="Calibri"/>
              </a:rPr>
              <a:t>=0.2,</a:t>
            </a:r>
          </a:p>
          <a:p>
            <a:pPr lvl="1"/>
            <a:r>
              <a:rPr lang="en-US" sz="2000">
                <a:solidFill>
                  <a:srgbClr val="FF0000"/>
                </a:solidFill>
                <a:cs typeface="Calibri"/>
              </a:rPr>
              <a:t> </a:t>
            </a:r>
            <a:r>
              <a:rPr lang="en-US" sz="2000" err="1">
                <a:solidFill>
                  <a:srgbClr val="FF0000"/>
                </a:solidFill>
                <a:cs typeface="Calibri"/>
              </a:rPr>
              <a:t>shear_range</a:t>
            </a:r>
            <a:r>
              <a:rPr lang="en-US" sz="2000">
                <a:solidFill>
                  <a:srgbClr val="FF0000"/>
                </a:solidFill>
                <a:cs typeface="Calibri"/>
              </a:rPr>
              <a:t> = 0.2,</a:t>
            </a:r>
          </a:p>
          <a:p>
            <a:pPr lvl="1"/>
            <a:r>
              <a:rPr lang="en-US" sz="2000">
                <a:solidFill>
                  <a:srgbClr val="FF0000"/>
                </a:solidFill>
                <a:cs typeface="Calibri"/>
              </a:rPr>
              <a:t> </a:t>
            </a:r>
            <a:r>
              <a:rPr lang="en-US" sz="2000" err="1">
                <a:solidFill>
                  <a:srgbClr val="FF0000"/>
                </a:solidFill>
                <a:cs typeface="Calibri"/>
              </a:rPr>
              <a:t>horizontal_flip</a:t>
            </a:r>
            <a:r>
              <a:rPr lang="en-US" sz="2000">
                <a:solidFill>
                  <a:srgbClr val="FF0000"/>
                </a:solidFill>
                <a:cs typeface="Calibri"/>
              </a:rPr>
              <a:t>=True, </a:t>
            </a:r>
          </a:p>
          <a:p>
            <a:pPr lvl="1"/>
            <a:r>
              <a:rPr lang="en-US" sz="2000" err="1">
                <a:solidFill>
                  <a:srgbClr val="FF0000"/>
                </a:solidFill>
                <a:cs typeface="Calibri"/>
              </a:rPr>
              <a:t>fill_mode</a:t>
            </a:r>
            <a:r>
              <a:rPr lang="en-US" sz="2000">
                <a:solidFill>
                  <a:srgbClr val="FF0000"/>
                </a:solidFill>
                <a:cs typeface="Calibri"/>
              </a:rPr>
              <a:t>='nearest', </a:t>
            </a:r>
          </a:p>
          <a:p>
            <a:pPr lvl="1"/>
            <a:r>
              <a:rPr lang="en-US" sz="2000" err="1">
                <a:solidFill>
                  <a:srgbClr val="FF0000"/>
                </a:solidFill>
                <a:cs typeface="Calibri"/>
              </a:rPr>
              <a:t>validation_split</a:t>
            </a:r>
            <a:r>
              <a:rPr lang="en-US" sz="2000">
                <a:solidFill>
                  <a:srgbClr val="FF0000"/>
                </a:solidFill>
                <a:cs typeface="Calibri"/>
              </a:rPr>
              <a:t> = 0.2</a:t>
            </a:r>
            <a:endParaRPr lang="en-US" sz="2000">
              <a:solidFill>
                <a:srgbClr val="FF0000"/>
              </a:solidFill>
              <a:ea typeface="+mn-lt"/>
              <a:cs typeface="+mn-lt"/>
            </a:endParaRPr>
          </a:p>
          <a:p>
            <a:pPr marL="0" indent="0">
              <a:buNone/>
            </a:pPr>
            <a:endParaRPr lang="en-US" sz="2000">
              <a:cs typeface="Calibri"/>
            </a:endParaRPr>
          </a:p>
          <a:p>
            <a:r>
              <a:rPr lang="en-US" sz="2000">
                <a:cs typeface="Calibri"/>
              </a:rPr>
              <a:t>We will use the same CNN model with data augmented this time .</a:t>
            </a:r>
          </a:p>
          <a:p>
            <a:r>
              <a:rPr lang="en-US" sz="2000">
                <a:cs typeface="Calibri"/>
              </a:rPr>
              <a:t>Compilation settings are :</a:t>
            </a:r>
          </a:p>
          <a:p>
            <a:pPr lvl="1"/>
            <a:r>
              <a:rPr lang="en-US" sz="2000">
                <a:solidFill>
                  <a:srgbClr val="FF0000"/>
                </a:solidFill>
                <a:ea typeface="+mn-lt"/>
                <a:cs typeface="+mn-lt"/>
              </a:rPr>
              <a:t>optimizer= 'Adam'</a:t>
            </a:r>
            <a:endParaRPr lang="en-US" sz="2000">
              <a:solidFill>
                <a:srgbClr val="FF0000"/>
              </a:solidFill>
              <a:cs typeface="Calibri"/>
            </a:endParaRPr>
          </a:p>
          <a:p>
            <a:pPr lvl="1"/>
            <a:r>
              <a:rPr lang="en-US" sz="2000">
                <a:solidFill>
                  <a:srgbClr val="FF0000"/>
                </a:solidFill>
                <a:ea typeface="+mn-lt"/>
                <a:cs typeface="+mn-lt"/>
              </a:rPr>
              <a:t>loss="</a:t>
            </a:r>
            <a:r>
              <a:rPr lang="en-US" sz="2000" err="1">
                <a:solidFill>
                  <a:srgbClr val="FF0000"/>
                </a:solidFill>
                <a:ea typeface="+mn-lt"/>
                <a:cs typeface="+mn-lt"/>
              </a:rPr>
              <a:t>categorical_crossentropy</a:t>
            </a:r>
            <a:r>
              <a:rPr lang="en-US" sz="2000">
                <a:solidFill>
                  <a:srgbClr val="FF0000"/>
                </a:solidFill>
                <a:ea typeface="+mn-lt"/>
                <a:cs typeface="+mn-lt"/>
              </a:rPr>
              <a:t>"</a:t>
            </a:r>
            <a:endParaRPr lang="en-US" sz="2000">
              <a:solidFill>
                <a:srgbClr val="FF0000"/>
              </a:solidFill>
              <a:cs typeface="Calibri"/>
            </a:endParaRPr>
          </a:p>
          <a:p>
            <a:pPr lvl="1"/>
            <a:r>
              <a:rPr lang="en-US" sz="2000">
                <a:solidFill>
                  <a:srgbClr val="FF0000"/>
                </a:solidFill>
                <a:ea typeface="+mn-lt"/>
                <a:cs typeface="+mn-lt"/>
              </a:rPr>
              <a:t>metrics=["accuracy"]</a:t>
            </a:r>
            <a:endParaRPr lang="en-US" sz="2000">
              <a:solidFill>
                <a:srgbClr val="FF0000"/>
              </a:solidFill>
              <a:cs typeface="Calibri"/>
            </a:endParaRPr>
          </a:p>
          <a:p>
            <a:pPr lvl="1"/>
            <a:endParaRPr lang="en-US" sz="1600">
              <a:cs typeface="Calibri"/>
            </a:endParaRPr>
          </a:p>
          <a:p>
            <a:endParaRPr lang="en-US" sz="2000">
              <a:cs typeface="Calibri"/>
            </a:endParaRPr>
          </a:p>
        </p:txBody>
      </p:sp>
    </p:spTree>
    <p:extLst>
      <p:ext uri="{BB962C8B-B14F-4D97-AF65-F5344CB8AC3E}">
        <p14:creationId xmlns:p14="http://schemas.microsoft.com/office/powerpoint/2010/main" val="323005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2C9A-7E07-F52D-97D8-3ACC560775E4}"/>
              </a:ext>
            </a:extLst>
          </p:cNvPr>
          <p:cNvSpPr>
            <a:spLocks noGrp="1"/>
          </p:cNvSpPr>
          <p:nvPr>
            <p:ph type="title"/>
          </p:nvPr>
        </p:nvSpPr>
        <p:spPr/>
        <p:txBody>
          <a:bodyPr/>
          <a:lstStyle/>
          <a:p>
            <a:r>
              <a:rPr lang="en-US">
                <a:ea typeface="+mj-lt"/>
                <a:cs typeface="+mj-lt"/>
              </a:rPr>
              <a:t>Transfer Learning </a:t>
            </a:r>
          </a:p>
        </p:txBody>
      </p:sp>
      <p:sp>
        <p:nvSpPr>
          <p:cNvPr id="3" name="Content Placeholder 2">
            <a:extLst>
              <a:ext uri="{FF2B5EF4-FFF2-40B4-BE49-F238E27FC236}">
                <a16:creationId xmlns:a16="http://schemas.microsoft.com/office/drawing/2014/main" id="{98E4EE74-04FB-3255-12F2-0285917220A5}"/>
              </a:ext>
            </a:extLst>
          </p:cNvPr>
          <p:cNvSpPr>
            <a:spLocks noGrp="1"/>
          </p:cNvSpPr>
          <p:nvPr>
            <p:ph idx="1"/>
          </p:nvPr>
        </p:nvSpPr>
        <p:spPr>
          <a:xfrm>
            <a:off x="838200" y="1825625"/>
            <a:ext cx="7318012" cy="4528080"/>
          </a:xfrm>
        </p:spPr>
        <p:txBody>
          <a:bodyPr vert="horz" lIns="91440" tIns="45720" rIns="91440" bIns="45720" rtlCol="0" anchor="t">
            <a:noAutofit/>
          </a:bodyPr>
          <a:lstStyle/>
          <a:p>
            <a:r>
              <a:rPr lang="en-US" sz="2000">
                <a:ea typeface="+mn-lt"/>
                <a:cs typeface="+mn-lt"/>
              </a:rPr>
              <a:t>We will use VGG16 "ImageNet" pretrained model with the augmented data in our task with a new dense layer at the end instead of the original dense layer of VGG16, parameters are :</a:t>
            </a:r>
            <a:endParaRPr lang="en-US" sz="2000">
              <a:cs typeface="Calibri"/>
            </a:endParaRPr>
          </a:p>
          <a:p>
            <a:pPr lvl="1"/>
            <a:r>
              <a:rPr lang="en-US" sz="2000">
                <a:cs typeface="Calibri"/>
              </a:rPr>
              <a:t>weights='</a:t>
            </a:r>
            <a:r>
              <a:rPr lang="en-US" sz="2000" err="1">
                <a:cs typeface="Calibri"/>
              </a:rPr>
              <a:t>imagenet</a:t>
            </a:r>
            <a:r>
              <a:rPr lang="en-US" sz="2000">
                <a:cs typeface="Calibri"/>
              </a:rPr>
              <a:t>'</a:t>
            </a:r>
            <a:endParaRPr lang="en-US" sz="2000">
              <a:ea typeface="+mn-lt"/>
              <a:cs typeface="+mn-lt"/>
            </a:endParaRPr>
          </a:p>
          <a:p>
            <a:pPr lvl="1"/>
            <a:r>
              <a:rPr lang="en-US" sz="2000" err="1">
                <a:cs typeface="Calibri"/>
              </a:rPr>
              <a:t>input_shape</a:t>
            </a:r>
            <a:r>
              <a:rPr lang="en-US" sz="2000">
                <a:cs typeface="Calibri"/>
              </a:rPr>
              <a:t>=(64, 64, 3)</a:t>
            </a:r>
            <a:endParaRPr lang="en-US" sz="2000">
              <a:ea typeface="+mn-lt"/>
              <a:cs typeface="+mn-lt"/>
            </a:endParaRPr>
          </a:p>
          <a:p>
            <a:pPr lvl="1"/>
            <a:r>
              <a:rPr lang="en-US" sz="2000" err="1">
                <a:cs typeface="Calibri"/>
              </a:rPr>
              <a:t>include_top</a:t>
            </a:r>
            <a:r>
              <a:rPr lang="en-US" sz="2000">
                <a:cs typeface="Calibri"/>
              </a:rPr>
              <a:t>=False</a:t>
            </a:r>
            <a:endParaRPr lang="en-US" sz="2000">
              <a:ea typeface="+mn-lt"/>
              <a:cs typeface="+mn-lt"/>
            </a:endParaRPr>
          </a:p>
          <a:p>
            <a:r>
              <a:rPr lang="en-US" sz="2000">
                <a:cs typeface="Calibri"/>
              </a:rPr>
              <a:t>First we will use the model without parameter tuning of its original layers so we will make </a:t>
            </a:r>
            <a:r>
              <a:rPr lang="en-US" sz="2000" err="1">
                <a:solidFill>
                  <a:srgbClr val="FF0000"/>
                </a:solidFill>
                <a:ea typeface="+mn-lt"/>
                <a:cs typeface="+mn-lt"/>
              </a:rPr>
              <a:t>model.trainable</a:t>
            </a:r>
            <a:r>
              <a:rPr lang="en-US" sz="2000">
                <a:solidFill>
                  <a:srgbClr val="FF0000"/>
                </a:solidFill>
                <a:ea typeface="+mn-lt"/>
                <a:cs typeface="+mn-lt"/>
              </a:rPr>
              <a:t> = False, </a:t>
            </a:r>
            <a:r>
              <a:rPr lang="en-US" sz="2000">
                <a:ea typeface="+mn-lt"/>
                <a:cs typeface="+mn-lt"/>
              </a:rPr>
              <a:t>Here the new dense layer of be trained and will improve </a:t>
            </a:r>
            <a:r>
              <a:rPr lang="en-US" sz="2000" err="1">
                <a:ea typeface="+mn-lt"/>
                <a:cs typeface="+mn-lt"/>
              </a:rPr>
              <a:t>it's</a:t>
            </a:r>
            <a:r>
              <a:rPr lang="en-US" sz="2000">
                <a:ea typeface="+mn-lt"/>
                <a:cs typeface="+mn-lt"/>
              </a:rPr>
              <a:t> weights parameters.</a:t>
            </a:r>
            <a:endParaRPr lang="en-US" sz="2000">
              <a:solidFill>
                <a:srgbClr val="000000"/>
              </a:solidFill>
              <a:cs typeface="Calibri"/>
            </a:endParaRPr>
          </a:p>
          <a:p>
            <a:r>
              <a:rPr lang="en-US" sz="2000">
                <a:cs typeface="Calibri"/>
              </a:rPr>
              <a:t>We plotted the </a:t>
            </a:r>
            <a:r>
              <a:rPr lang="en-US" sz="2000">
                <a:ea typeface="+mn-lt"/>
                <a:cs typeface="+mn-lt"/>
              </a:rPr>
              <a:t>loss (vs) </a:t>
            </a:r>
            <a:r>
              <a:rPr lang="en-US" sz="2000" err="1">
                <a:ea typeface="+mn-lt"/>
                <a:cs typeface="+mn-lt"/>
              </a:rPr>
              <a:t>categorical_accuracy</a:t>
            </a:r>
            <a:r>
              <a:rPr lang="en-US" sz="2000">
                <a:ea typeface="+mn-lt"/>
                <a:cs typeface="+mn-lt"/>
              </a:rPr>
              <a:t> and we got the first graph.</a:t>
            </a:r>
          </a:p>
          <a:p>
            <a:r>
              <a:rPr lang="en-US" sz="2000">
                <a:cs typeface="Calibri"/>
              </a:rPr>
              <a:t>Then plotted </a:t>
            </a:r>
            <a:r>
              <a:rPr lang="en-US" sz="2000" err="1">
                <a:ea typeface="+mn-lt"/>
                <a:cs typeface="+mn-lt"/>
              </a:rPr>
              <a:t>categorical_accuracy</a:t>
            </a:r>
            <a:r>
              <a:rPr lang="en-US" sz="2000">
                <a:ea typeface="+mn-lt"/>
                <a:cs typeface="+mn-lt"/>
              </a:rPr>
              <a:t> (vs) </a:t>
            </a:r>
            <a:r>
              <a:rPr lang="en-US" sz="2000" err="1">
                <a:ea typeface="+mn-lt"/>
                <a:cs typeface="+mn-lt"/>
              </a:rPr>
              <a:t>val_categorical_accuracy</a:t>
            </a:r>
            <a:r>
              <a:rPr lang="en-US" sz="2000">
                <a:ea typeface="+mn-lt"/>
                <a:cs typeface="+mn-lt"/>
              </a:rPr>
              <a:t> and we got the second one. </a:t>
            </a:r>
          </a:p>
          <a:p>
            <a:pPr algn="just"/>
            <a:endParaRPr lang="en-US" sz="2000">
              <a:cs typeface="Calibri"/>
            </a:endParaRPr>
          </a:p>
          <a:p>
            <a:pPr algn="just"/>
            <a:endParaRPr lang="en-US" sz="2000">
              <a:cs typeface="Calibri"/>
            </a:endParaRPr>
          </a:p>
          <a:p>
            <a:pPr marL="457200" lvl="1" indent="0" algn="just">
              <a:buNone/>
            </a:pPr>
            <a:r>
              <a:rPr lang="en-US" sz="2000">
                <a:cs typeface="Calibri"/>
              </a:rPr>
              <a:t>   </a:t>
            </a:r>
          </a:p>
        </p:txBody>
      </p:sp>
      <p:pic>
        <p:nvPicPr>
          <p:cNvPr id="4" name="Picture 4" descr="Chart, line chart&#10;&#10;Description automatically generated">
            <a:extLst>
              <a:ext uri="{FF2B5EF4-FFF2-40B4-BE49-F238E27FC236}">
                <a16:creationId xmlns:a16="http://schemas.microsoft.com/office/drawing/2014/main" id="{AD73D3B8-3E6A-37FC-C693-3B0598D347C9}"/>
              </a:ext>
            </a:extLst>
          </p:cNvPr>
          <p:cNvPicPr>
            <a:picLocks noChangeAspect="1"/>
          </p:cNvPicPr>
          <p:nvPr/>
        </p:nvPicPr>
        <p:blipFill>
          <a:blip r:embed="rId2"/>
          <a:stretch>
            <a:fillRect/>
          </a:stretch>
        </p:blipFill>
        <p:spPr>
          <a:xfrm>
            <a:off x="8165665" y="1688374"/>
            <a:ext cx="3828788" cy="3557713"/>
          </a:xfrm>
          <a:prstGeom prst="rect">
            <a:avLst/>
          </a:prstGeom>
        </p:spPr>
      </p:pic>
    </p:spTree>
    <p:extLst>
      <p:ext uri="{BB962C8B-B14F-4D97-AF65-F5344CB8AC3E}">
        <p14:creationId xmlns:p14="http://schemas.microsoft.com/office/powerpoint/2010/main" val="246912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2C9A-7E07-F52D-97D8-3ACC560775E4}"/>
              </a:ext>
            </a:extLst>
          </p:cNvPr>
          <p:cNvSpPr>
            <a:spLocks noGrp="1"/>
          </p:cNvSpPr>
          <p:nvPr>
            <p:ph type="title"/>
          </p:nvPr>
        </p:nvSpPr>
        <p:spPr/>
        <p:txBody>
          <a:bodyPr/>
          <a:lstStyle/>
          <a:p>
            <a:r>
              <a:rPr lang="en-US">
                <a:ea typeface="+mj-lt"/>
                <a:cs typeface="+mj-lt"/>
              </a:rPr>
              <a:t>Transfer Learning </a:t>
            </a:r>
          </a:p>
        </p:txBody>
      </p:sp>
      <p:sp>
        <p:nvSpPr>
          <p:cNvPr id="3" name="Content Placeholder 2">
            <a:extLst>
              <a:ext uri="{FF2B5EF4-FFF2-40B4-BE49-F238E27FC236}">
                <a16:creationId xmlns:a16="http://schemas.microsoft.com/office/drawing/2014/main" id="{98E4EE74-04FB-3255-12F2-0285917220A5}"/>
              </a:ext>
            </a:extLst>
          </p:cNvPr>
          <p:cNvSpPr>
            <a:spLocks noGrp="1"/>
          </p:cNvSpPr>
          <p:nvPr>
            <p:ph idx="1"/>
          </p:nvPr>
        </p:nvSpPr>
        <p:spPr>
          <a:xfrm>
            <a:off x="838200" y="1825625"/>
            <a:ext cx="6788846" cy="4351338"/>
          </a:xfrm>
        </p:spPr>
        <p:txBody>
          <a:bodyPr vert="horz" lIns="91440" tIns="45720" rIns="91440" bIns="45720" rtlCol="0" anchor="t">
            <a:normAutofit fontScale="85000" lnSpcReduction="10000"/>
          </a:bodyPr>
          <a:lstStyle/>
          <a:p>
            <a:pPr algn="just"/>
            <a:r>
              <a:rPr lang="en-US" sz="2400">
                <a:ea typeface="+mn-lt"/>
                <a:cs typeface="+mn-lt"/>
              </a:rPr>
              <a:t>First we will use the model without parameter tuning of its original layers so we will make </a:t>
            </a:r>
            <a:r>
              <a:rPr lang="en-US" sz="2400" err="1">
                <a:solidFill>
                  <a:srgbClr val="FF0000"/>
                </a:solidFill>
                <a:cs typeface="Calibri"/>
              </a:rPr>
              <a:t>model.trainable</a:t>
            </a:r>
            <a:r>
              <a:rPr lang="en-US" sz="2400">
                <a:solidFill>
                  <a:srgbClr val="FF0000"/>
                </a:solidFill>
                <a:cs typeface="Calibri"/>
              </a:rPr>
              <a:t> = True, </a:t>
            </a:r>
            <a:r>
              <a:rPr lang="en-US" sz="2400">
                <a:cs typeface="Calibri"/>
              </a:rPr>
              <a:t>Here the all model layers will be trained and will improve its weights parameters but we will not specify specific layers for </a:t>
            </a:r>
            <a:r>
              <a:rPr lang="en-US" sz="2400" err="1">
                <a:cs typeface="Calibri"/>
              </a:rPr>
              <a:t>trainging</a:t>
            </a:r>
            <a:r>
              <a:rPr lang="en-US" sz="2400">
                <a:cs typeface="Calibri"/>
              </a:rPr>
              <a:t>, we will use a very small learning.</a:t>
            </a:r>
            <a:endParaRPr lang="en-US" sz="2400">
              <a:ea typeface="+mn-lt"/>
              <a:cs typeface="+mn-lt"/>
            </a:endParaRPr>
          </a:p>
          <a:p>
            <a:pPr lvl="1" algn="just"/>
            <a:r>
              <a:rPr lang="en-US" err="1">
                <a:solidFill>
                  <a:srgbClr val="FF0000"/>
                </a:solidFill>
                <a:ea typeface="+mn-lt"/>
                <a:cs typeface="+mn-lt"/>
              </a:rPr>
              <a:t>learning_rate</a:t>
            </a:r>
            <a:r>
              <a:rPr lang="en-US">
                <a:solidFill>
                  <a:srgbClr val="FF0000"/>
                </a:solidFill>
                <a:ea typeface="+mn-lt"/>
                <a:cs typeface="+mn-lt"/>
              </a:rPr>
              <a:t> = .00001</a:t>
            </a:r>
          </a:p>
          <a:p>
            <a:pPr lvl="1" algn="just"/>
            <a:r>
              <a:rPr lang="en-US">
                <a:solidFill>
                  <a:srgbClr val="FF0000"/>
                </a:solidFill>
                <a:ea typeface="+mn-lt"/>
                <a:cs typeface="+mn-lt"/>
              </a:rPr>
              <a:t>Loss = </a:t>
            </a:r>
            <a:r>
              <a:rPr lang="en-US" err="1">
                <a:solidFill>
                  <a:srgbClr val="FF0000"/>
                </a:solidFill>
                <a:ea typeface="+mn-lt"/>
                <a:cs typeface="+mn-lt"/>
              </a:rPr>
              <a:t>CategoricalCrossentropy</a:t>
            </a:r>
            <a:endParaRPr lang="en-US">
              <a:solidFill>
                <a:srgbClr val="FF0000"/>
              </a:solidFill>
              <a:ea typeface="+mn-lt"/>
              <a:cs typeface="+mn-lt"/>
            </a:endParaRPr>
          </a:p>
          <a:p>
            <a:pPr lvl="1" algn="just"/>
            <a:r>
              <a:rPr lang="en-US">
                <a:solidFill>
                  <a:srgbClr val="FF0000"/>
                </a:solidFill>
                <a:ea typeface="+mn-lt"/>
                <a:cs typeface="+mn-lt"/>
              </a:rPr>
              <a:t>Metrics = </a:t>
            </a:r>
            <a:r>
              <a:rPr lang="en-US" err="1">
                <a:solidFill>
                  <a:srgbClr val="FF0000"/>
                </a:solidFill>
                <a:ea typeface="+mn-lt"/>
                <a:cs typeface="+mn-lt"/>
              </a:rPr>
              <a:t>CategoricalAccuracy</a:t>
            </a:r>
            <a:endParaRPr lang="en-US">
              <a:solidFill>
                <a:srgbClr val="FF0000"/>
              </a:solidFill>
              <a:ea typeface="+mn-lt"/>
              <a:cs typeface="+mn-lt"/>
            </a:endParaRPr>
          </a:p>
          <a:p>
            <a:pPr algn="just"/>
            <a:r>
              <a:rPr lang="en-US" sz="2400">
                <a:ea typeface="+mn-lt"/>
                <a:cs typeface="+mn-lt"/>
              </a:rPr>
              <a:t>We plotted the </a:t>
            </a:r>
            <a:r>
              <a:rPr lang="en-US" sz="2400">
                <a:cs typeface="Calibri"/>
              </a:rPr>
              <a:t>loss (vs) </a:t>
            </a:r>
            <a:r>
              <a:rPr lang="en-US" sz="2400" err="1">
                <a:ea typeface="+mn-lt"/>
                <a:cs typeface="+mn-lt"/>
              </a:rPr>
              <a:t>val_loss</a:t>
            </a:r>
            <a:r>
              <a:rPr lang="en-US" sz="2400">
                <a:ea typeface="+mn-lt"/>
                <a:cs typeface="+mn-lt"/>
              </a:rPr>
              <a:t> </a:t>
            </a:r>
            <a:r>
              <a:rPr lang="en-US" sz="2400">
                <a:cs typeface="Calibri"/>
              </a:rPr>
              <a:t>and we got the first graph </a:t>
            </a:r>
            <a:endParaRPr lang="en-US" sz="2400">
              <a:ea typeface="+mn-lt"/>
              <a:cs typeface="+mn-lt"/>
            </a:endParaRPr>
          </a:p>
          <a:p>
            <a:pPr algn="just"/>
            <a:r>
              <a:rPr lang="en-US" sz="2400">
                <a:ea typeface="+mn-lt"/>
                <a:cs typeface="+mn-lt"/>
              </a:rPr>
              <a:t>Then plotted </a:t>
            </a:r>
            <a:r>
              <a:rPr lang="en-US" sz="2400" err="1">
                <a:cs typeface="Calibri"/>
              </a:rPr>
              <a:t>categorical_accuracy</a:t>
            </a:r>
            <a:r>
              <a:rPr lang="en-US" sz="2400">
                <a:cs typeface="Calibri"/>
              </a:rPr>
              <a:t> (vs) </a:t>
            </a:r>
            <a:r>
              <a:rPr lang="en-US" sz="2400" err="1">
                <a:cs typeface="Calibri"/>
              </a:rPr>
              <a:t>val_categorical_accuracy</a:t>
            </a:r>
            <a:r>
              <a:rPr lang="en-US" sz="2400">
                <a:cs typeface="Calibri"/>
              </a:rPr>
              <a:t> and we got the second one </a:t>
            </a:r>
          </a:p>
          <a:p>
            <a:pPr algn="just"/>
            <a:endParaRPr lang="en-US" sz="2000">
              <a:ea typeface="+mn-lt"/>
              <a:cs typeface="+mn-lt"/>
            </a:endParaRPr>
          </a:p>
          <a:p>
            <a:pPr algn="just"/>
            <a:endParaRPr lang="en-US" sz="2000">
              <a:cs typeface="Calibri"/>
            </a:endParaRPr>
          </a:p>
          <a:p>
            <a:pPr marL="457200" lvl="1" indent="0" algn="just">
              <a:buNone/>
            </a:pPr>
            <a:r>
              <a:rPr lang="en-US" sz="1600">
                <a:cs typeface="Calibri"/>
              </a:rPr>
              <a:t>   </a:t>
            </a:r>
          </a:p>
        </p:txBody>
      </p:sp>
      <p:pic>
        <p:nvPicPr>
          <p:cNvPr id="5" name="Picture 5" descr="Chart, line chart&#10;&#10;Description automatically generated">
            <a:extLst>
              <a:ext uri="{FF2B5EF4-FFF2-40B4-BE49-F238E27FC236}">
                <a16:creationId xmlns:a16="http://schemas.microsoft.com/office/drawing/2014/main" id="{88AADACD-CB26-8F80-C393-72747A10B53B}"/>
              </a:ext>
            </a:extLst>
          </p:cNvPr>
          <p:cNvPicPr>
            <a:picLocks noChangeAspect="1"/>
          </p:cNvPicPr>
          <p:nvPr/>
        </p:nvPicPr>
        <p:blipFill>
          <a:blip r:embed="rId2"/>
          <a:stretch>
            <a:fillRect/>
          </a:stretch>
        </p:blipFill>
        <p:spPr>
          <a:xfrm>
            <a:off x="8179496" y="1693963"/>
            <a:ext cx="3776597" cy="3553580"/>
          </a:xfrm>
          <a:prstGeom prst="rect">
            <a:avLst/>
          </a:prstGeom>
        </p:spPr>
      </p:pic>
    </p:spTree>
    <p:extLst>
      <p:ext uri="{BB962C8B-B14F-4D97-AF65-F5344CB8AC3E}">
        <p14:creationId xmlns:p14="http://schemas.microsoft.com/office/powerpoint/2010/main" val="3137974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State Farm Distracted Driver Detection </vt:lpstr>
      <vt:lpstr>Steps </vt:lpstr>
      <vt:lpstr>Imports and Setups </vt:lpstr>
      <vt:lpstr>Data Exploration and Preparation</vt:lpstr>
      <vt:lpstr>Model Development Baseline Dense layers model</vt:lpstr>
      <vt:lpstr>Model Development Baseline CNN model </vt:lpstr>
      <vt:lpstr>Data Augmentation</vt:lpstr>
      <vt:lpstr>Transfer Learning </vt:lpstr>
      <vt:lpstr>Transfer Learning </vt:lpstr>
      <vt:lpstr>Transfer Learning Transfer Learning Without Augmentation </vt:lpstr>
      <vt:lpstr>Transfer Learning Transfer Learning Without Augmentation </vt:lpstr>
      <vt:lpstr>CNN Visualization Visualizing intermediate activations</vt:lpstr>
      <vt:lpstr>CNN Visualization Visualizing the convnet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cp:revision>
  <dcterms:created xsi:type="dcterms:W3CDTF">2022-07-09T11:53:21Z</dcterms:created>
  <dcterms:modified xsi:type="dcterms:W3CDTF">2022-07-19T11:41:55Z</dcterms:modified>
</cp:coreProperties>
</file>