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9362-3DCF-4AF8-876C-2A47C80FF65A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D8047-2C2C-4414-AC3C-18E9D2F54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161C4-39D0-80F7-558C-0AFFCD58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584146-80C3-0E1D-006D-6C48AC93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10793D-9CC9-6C3E-E040-0DC2A5A8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A34437-7C61-80E1-ACAD-CF95B1E9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830759-92E3-C9EB-47B7-3DF9F985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F4EEA-FF1D-2AB9-41FB-CB830662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7C8E47-7E3A-A398-D0F2-4F55C01E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B26E42-443C-5095-98BD-F4A2AC3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29D748-F524-1C39-8B5D-1AC747DC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5C64A8-74D0-5EAC-67C9-B33A3D3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E48B83A-385E-4531-32E4-F3E968F4C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367BB4-C460-C333-56F7-735F8AEB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622F78-062C-62AC-2E1B-029A3D1C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181D68-F841-DFCA-78E2-68F00248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75C8B7-A8C4-C0F2-B063-849CF906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9C2E1-C62B-5591-F283-F73027D8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6DB61D-4EE5-4C99-26DD-4C3D4110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548774-5B63-025C-0EE1-BAB0C230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4312BF-CA95-79C0-22BB-560C3609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F57365-DA79-ADAE-6360-6968B62D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FFB8A-EEC3-D96D-E6B6-B3C80057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F175B-2912-92A5-555B-AD95E0A0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C63B7D-AF7A-59E5-D68C-72B76642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754ADF-927D-EBDF-1E72-F08DD1E3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11F201-B4DB-07B5-243F-10E86E0F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A1026-F19E-05EE-D471-21BD3E10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86B60-D54A-7925-500C-601A402F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AB628E-5BE0-B051-A794-0DBADC83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20B0BC-C2D6-B1C7-57E4-6364D526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CC3F82-F24A-89E3-9099-C37E2901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D5EB1-19B1-A3D6-A4C8-5E9A22E3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E8C01-987F-58B8-612D-CA95BE1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B015E2-3BB7-1733-B42D-CAE504BF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2D69D2-A918-4698-CFE1-B14C1411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41FF21-E413-70C4-7940-EC08537E6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CAA284-ECE8-3407-FF41-3EBA28D64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C594F3E-944D-F196-A9E0-72E09549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2C695A0-736A-AAA2-AE71-7213F8F4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65724A-FD1F-C9B5-F73A-C4AA729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9E8B4-80F2-D60F-A276-A7C9A75E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019C10-F109-BD99-C23A-5F9B291F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C6ECDE-B6A3-683D-7C81-B303CAA9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C4655D-630F-504D-96C4-FF493274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A1D24E-D7A9-51C4-7687-2769F90E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3348C0-94BE-2D99-23C2-594710D9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030BA-EDC3-A0A7-6D25-27928A3F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034AC-94E6-17E6-B804-09DA33FE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2D315-C1DE-23C8-28D9-43E29F09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4037EC-91F1-34B8-A56E-EFA1AF48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829C00-0E9D-F14B-B473-43604095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251461-05E8-0EF2-2DE6-ED9364F9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786185-40F5-F23C-3338-07B20AE8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4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8AE7B-4792-B512-0CC3-2CBE7AE7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93EE97-632C-805B-4B4E-585ED541A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9BB492-2C07-F1A4-56EA-D5DB35EE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152F98-C900-6278-47FC-7528039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1A2B10-532C-3B3E-57D2-5180B5B8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300B78-7554-ECBB-A4CA-B8B93345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20B187-03A9-67E8-514D-2046A333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31FBD8-C601-EC22-AA46-B22716F5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EA85C2-FCAB-A2E8-53FD-56B3CA9F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6968-60E3-4705-940E-F0B53A2F6875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C43134-2623-BD77-CA80-2EA0B007E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EAF9B-2640-5B24-E3A0-4BF00DC5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1CBB-7B36-425B-AEA5-1CF3EFCD9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59" y="304799"/>
            <a:ext cx="9683070" cy="595086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rgbClr val="FF0000"/>
                </a:solidFill>
              </a:rPr>
              <a:t>Architecture used in the paper:</a:t>
            </a:r>
            <a:endParaRPr lang="en-US" sz="2800" b="1" i="1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IMG-20220520-WA00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9257" y="3294743"/>
            <a:ext cx="10769600" cy="336731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902" y="1001487"/>
            <a:ext cx="10597469" cy="2046514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encoder model uses EfficientNetB7, which occupies a lot of image classification SOTA. </a:t>
            </a:r>
            <a:endParaRPr lang="ar-EG" sz="1800" dirty="0" smtClean="0"/>
          </a:p>
          <a:p>
            <a:r>
              <a:rPr lang="en-US" sz="1800" dirty="0" err="1" smtClean="0"/>
              <a:t>EfficientNet</a:t>
            </a:r>
            <a:r>
              <a:rPr lang="en-US" sz="1800" dirty="0" smtClean="0"/>
              <a:t> is a model that achieves SOTA by a method called Compound</a:t>
            </a:r>
            <a:r>
              <a:rPr lang="ar-EG" sz="1800" dirty="0" smtClean="0"/>
              <a:t> </a:t>
            </a:r>
            <a:r>
              <a:rPr lang="en-US" sz="1800" dirty="0" smtClean="0"/>
              <a:t>Scaling, and is based on DW (</a:t>
            </a:r>
            <a:r>
              <a:rPr lang="en-US" sz="1800" dirty="0" err="1" smtClean="0"/>
              <a:t>Depthwise</a:t>
            </a:r>
            <a:r>
              <a:rPr lang="en-US" sz="1800" dirty="0" smtClean="0"/>
              <a:t> Convolution), which divides features by channel</a:t>
            </a:r>
            <a:r>
              <a:rPr lang="ar-EG" sz="1800" dirty="0" smtClean="0"/>
              <a:t> </a:t>
            </a:r>
            <a:r>
              <a:rPr lang="en-US" sz="1800" dirty="0" smtClean="0"/>
              <a:t>and calculates them.</a:t>
            </a:r>
            <a:endParaRPr lang="ar-EG" sz="12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Compound Scaling refers to finding the optimal efficiency by adjusting the model</a:t>
            </a:r>
            <a:br>
              <a:rPr lang="en-US" sz="1800" dirty="0" smtClean="0"/>
            </a:br>
            <a:r>
              <a:rPr lang="en-US" sz="1800" dirty="0" smtClean="0"/>
              <a:t>width, model depth, and input image resolution in the basic model as shown in the following picture</a:t>
            </a:r>
            <a:br>
              <a:rPr lang="en-US" sz="1800" dirty="0" smtClean="0"/>
            </a:br>
            <a:r>
              <a:rPr lang="en-US" sz="1800" dirty="0" smtClean="0"/>
              <a:t>the optimized value shows the best performance in terms of computational</a:t>
            </a:r>
            <a:br>
              <a:rPr lang="en-US" sz="1800" dirty="0" smtClean="0"/>
            </a:br>
            <a:r>
              <a:rPr lang="en-US" sz="1800" dirty="0" smtClean="0"/>
              <a:t>amount and accuracy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486" y="512763"/>
            <a:ext cx="9144000" cy="546780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 smtClean="0">
                <a:solidFill>
                  <a:srgbClr val="FF0000"/>
                </a:solidFill>
              </a:rPr>
              <a:t>Dataset Details: </a:t>
            </a:r>
            <a:endParaRPr lang="en-US" sz="3200" b="1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4572"/>
            <a:ext cx="9652000" cy="3588657"/>
          </a:xfrm>
        </p:spPr>
        <p:txBody>
          <a:bodyPr/>
          <a:lstStyle/>
          <a:p>
            <a:pPr algn="l"/>
            <a:r>
              <a:rPr lang="en-US" dirty="0" smtClean="0"/>
              <a:t>The Dataset contains chest x-rays images. This Dataset was prepared from various datasets like the datasets combined accordingly (Yes ; same images removed in dataset using </a:t>
            </a:r>
            <a:r>
              <a:rPr lang="en-US" dirty="0" err="1" smtClean="0"/>
              <a:t>VisiPics</a:t>
            </a:r>
            <a:r>
              <a:rPr lang="en-US" dirty="0" smtClean="0"/>
              <a:t>). It has 4 types of Lungs Diseases and a folder of Normal Lungs. the dataset augmented with factor 6 so there are basically 10000 images.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115" y="207963"/>
            <a:ext cx="9144000" cy="619351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 smtClean="0">
                <a:solidFill>
                  <a:srgbClr val="FF0000"/>
                </a:solidFill>
              </a:rPr>
              <a:t>Implementation Details:</a:t>
            </a:r>
            <a:endParaRPr lang="en-US" sz="3200" b="1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13" y="1059544"/>
            <a:ext cx="11379201" cy="5588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i="1" u="sng" dirty="0" smtClean="0"/>
              <a:t>According to the paper: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thing is that </a:t>
            </a:r>
            <a:r>
              <a:rPr lang="en-US" dirty="0"/>
              <a:t>we didn’t </a:t>
            </a:r>
            <a:r>
              <a:rPr lang="en-US" dirty="0" smtClean="0"/>
              <a:t>augment our </a:t>
            </a:r>
            <a:r>
              <a:rPr lang="en-US" dirty="0" smtClean="0"/>
              <a:t>data because </a:t>
            </a:r>
            <a:r>
              <a:rPr lang="en-US" dirty="0" smtClean="0"/>
              <a:t>it's already augmented</a:t>
            </a:r>
            <a:br>
              <a:rPr lang="en-US" dirty="0" smtClean="0"/>
            </a:br>
            <a:r>
              <a:rPr lang="en-US" dirty="0" smtClean="0"/>
              <a:t>We have used EfficientNetB0 as a pre-trained model (Transfer learning):</a:t>
            </a:r>
            <a:br>
              <a:rPr lang="en-US" dirty="0" smtClean="0"/>
            </a:br>
            <a:r>
              <a:rPr lang="en-US" dirty="0" smtClean="0"/>
              <a:t>consists of taking features learned on one problem, and leveraging them on a new,</a:t>
            </a:r>
            <a:br>
              <a:rPr lang="en-US" dirty="0" smtClean="0"/>
            </a:br>
            <a:r>
              <a:rPr lang="en-US" dirty="0" smtClean="0"/>
              <a:t>similar problem. For instance, features from a model that has learned to identify motorcycles may be useful to</a:t>
            </a:r>
            <a:br>
              <a:rPr lang="en-US" dirty="0" smtClean="0"/>
            </a:br>
            <a:r>
              <a:rPr lang="en-US" dirty="0" smtClean="0"/>
              <a:t>kick-start a model meant to identify bicycles.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most common incarnation of transfer learning in the context of deep learning is the following workflow: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1-</a:t>
            </a:r>
            <a:r>
              <a:rPr lang="en-US" dirty="0" smtClean="0"/>
              <a:t>Take layers from a previously trained model.</a:t>
            </a:r>
            <a:br>
              <a:rPr lang="en-US" dirty="0" smtClean="0"/>
            </a:br>
            <a:r>
              <a:rPr lang="en-US" b="1" dirty="0" smtClean="0"/>
              <a:t>2-</a:t>
            </a:r>
            <a:r>
              <a:rPr lang="en-US" dirty="0" smtClean="0"/>
              <a:t>Freeze them, so as to avoid destroying any of the information they contain during future training rounds.</a:t>
            </a:r>
            <a:br>
              <a:rPr lang="en-US" dirty="0" smtClean="0"/>
            </a:br>
            <a:r>
              <a:rPr lang="en-US" b="1" dirty="0" smtClean="0"/>
              <a:t>3-</a:t>
            </a:r>
            <a:r>
              <a:rPr lang="en-US" dirty="0" smtClean="0"/>
              <a:t>Add some new, trainable layers on top of the frozen layers.</a:t>
            </a:r>
            <a:br>
              <a:rPr lang="en-US" dirty="0" smtClean="0"/>
            </a:br>
            <a:r>
              <a:rPr lang="en-US" dirty="0" smtClean="0"/>
              <a:t>They will learn to turn the old features into predictions on a new dataset.</a:t>
            </a:r>
            <a:br>
              <a:rPr lang="en-US" dirty="0" smtClean="0"/>
            </a:br>
            <a:r>
              <a:rPr lang="en-US" b="1" dirty="0" smtClean="0"/>
              <a:t>4-</a:t>
            </a:r>
            <a:r>
              <a:rPr lang="en-US" dirty="0" smtClean="0"/>
              <a:t>Train the new layers on your dataset.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last, fine-tuning: which consists of unfreezing part of the model we obtained above,</a:t>
            </a:r>
            <a:br>
              <a:rPr lang="en-US" dirty="0" smtClean="0"/>
            </a:br>
            <a:r>
              <a:rPr lang="en-US" dirty="0" smtClean="0"/>
              <a:t>and re-training it on the new data with a very low learning rate.</a:t>
            </a:r>
            <a:br>
              <a:rPr lang="en-US" dirty="0" smtClean="0"/>
            </a:br>
            <a:r>
              <a:rPr lang="en-US" dirty="0" smtClean="0"/>
              <a:t>This can potentially achieve meaningful improvements,</a:t>
            </a:r>
            <a:br>
              <a:rPr lang="en-US" dirty="0" smtClean="0"/>
            </a:br>
            <a:r>
              <a:rPr lang="en-US" dirty="0" smtClean="0"/>
              <a:t>by incrementally adapting the </a:t>
            </a:r>
            <a:r>
              <a:rPr lang="en-US" dirty="0" err="1" smtClean="0"/>
              <a:t>pretrained</a:t>
            </a:r>
            <a:r>
              <a:rPr lang="en-US" dirty="0" smtClean="0"/>
              <a:t> features to the new data.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965BFD-50A6-3C68-39E3-EAD6AF842626}"/>
              </a:ext>
            </a:extLst>
          </p:cNvPr>
          <p:cNvSpPr txBox="1"/>
          <p:nvPr/>
        </p:nvSpPr>
        <p:spPr>
          <a:xfrm>
            <a:off x="302850" y="243059"/>
            <a:ext cx="752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+mj-lt"/>
              </a:rPr>
              <a:t>Results and visualizations: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E1486B-4213-F8DD-61C0-CFDF8544BAE2}"/>
              </a:ext>
            </a:extLst>
          </p:cNvPr>
          <p:cNvSpPr txBox="1"/>
          <p:nvPr/>
        </p:nvSpPr>
        <p:spPr>
          <a:xfrm>
            <a:off x="564107" y="993613"/>
            <a:ext cx="304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1-Before fine tuning:</a:t>
            </a:r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xmlns="" id="{1AA5DBD4-2010-D794-6355-9E8595748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0" y="2050520"/>
            <a:ext cx="5386027" cy="355681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xmlns="" id="{8AB17E99-D722-D612-2080-D45CF55D2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96" y="2094063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2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905059-9922-FFD5-D7EE-D4AE77464040}"/>
              </a:ext>
            </a:extLst>
          </p:cNvPr>
          <p:cNvSpPr txBox="1"/>
          <p:nvPr/>
        </p:nvSpPr>
        <p:spPr>
          <a:xfrm>
            <a:off x="519698" y="991536"/>
            <a:ext cx="3049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2-After fine tuning: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xmlns="" id="{7DC05085-C80B-C466-FB37-D6F37813C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77" y="2086804"/>
            <a:ext cx="5386027" cy="355681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F571ACCA-105F-708A-B7D9-CA51F905E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3" y="2072291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D83AFE-8314-7F8A-ACA5-2F071B212FA9}"/>
              </a:ext>
            </a:extLst>
          </p:cNvPr>
          <p:cNvSpPr txBox="1"/>
          <p:nvPr/>
        </p:nvSpPr>
        <p:spPr>
          <a:xfrm>
            <a:off x="492369" y="253219"/>
            <a:ext cx="339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0000"/>
                </a:solidFill>
                <a:latin typeface="+mj-lt"/>
              </a:rPr>
              <a:t>Roc Curves:</a:t>
            </a:r>
          </a:p>
        </p:txBody>
      </p:sp>
      <p:pic>
        <p:nvPicPr>
          <p:cNvPr id="4" name="Picture 3" descr="A picture containing text, envelope, line, document&#10;&#10;Description automatically generated">
            <a:extLst>
              <a:ext uri="{FF2B5EF4-FFF2-40B4-BE49-F238E27FC236}">
                <a16:creationId xmlns:a16="http://schemas.microsoft.com/office/drawing/2014/main" xmlns="" id="{A6A185BB-044E-B847-408F-8AD77340E4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" y="961567"/>
            <a:ext cx="4259391" cy="2747028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xmlns="" id="{D85B6C97-C28D-DCFE-5ED3-F5D26C128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71" y="961671"/>
            <a:ext cx="4073783" cy="2746924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xmlns="" id="{8C247012-9770-9912-FE72-99A448F53F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1" y="900125"/>
            <a:ext cx="3553278" cy="280847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xmlns="" id="{E1D37631-A1A1-49C3-D498-A2E02C85A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3" y="3955278"/>
            <a:ext cx="4903317" cy="2808470"/>
          </a:xfrm>
          <a:prstGeom prst="rect">
            <a:avLst/>
          </a:prstGeom>
        </p:spPr>
      </p:pic>
      <p:pic>
        <p:nvPicPr>
          <p:cNvPr id="12" name="Picture 11" descr="A picture containing text, sky, line&#10;&#10;Description automatically generated">
            <a:extLst>
              <a:ext uri="{FF2B5EF4-FFF2-40B4-BE49-F238E27FC236}">
                <a16:creationId xmlns:a16="http://schemas.microsoft.com/office/drawing/2014/main" xmlns="" id="{6C7841A0-2CB0-8765-18E0-4139DAA0C7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62" y="3955278"/>
            <a:ext cx="4903317" cy="28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9F7046-847B-0E36-FDD1-1D7900072A05}"/>
              </a:ext>
            </a:extLst>
          </p:cNvPr>
          <p:cNvSpPr txBox="1"/>
          <p:nvPr/>
        </p:nvSpPr>
        <p:spPr>
          <a:xfrm>
            <a:off x="509318" y="962938"/>
            <a:ext cx="326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+mj-lt"/>
              </a:rPr>
              <a:t>Confusion Matrix: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xmlns="" id="{AC4EDC6D-31DD-C796-F4E5-98D64A691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2088280"/>
            <a:ext cx="5558972" cy="3412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FCCA03-9CD8-4BD6-9CB4-54751EC26D87}"/>
              </a:ext>
            </a:extLst>
          </p:cNvPr>
          <p:cNvSpPr txBox="1"/>
          <p:nvPr/>
        </p:nvSpPr>
        <p:spPr>
          <a:xfrm>
            <a:off x="6618514" y="1015999"/>
            <a:ext cx="4281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+mj-lt"/>
              </a:rPr>
              <a:t>Classification Report: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3FDFBDF9-1D1E-8E4E-F931-9D4E85D0C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5" y="2102795"/>
            <a:ext cx="5287208" cy="3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7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ED4D93-8DAF-2CD3-37FA-D2253AF8539B}"/>
              </a:ext>
            </a:extLst>
          </p:cNvPr>
          <p:cNvSpPr txBox="1"/>
          <p:nvPr/>
        </p:nvSpPr>
        <p:spPr>
          <a:xfrm>
            <a:off x="580571" y="304800"/>
            <a:ext cx="177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+mj-lt"/>
              </a:rPr>
              <a:t>Results: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AB1DA2F4-151A-3EFC-DDB5-ED1AA63558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899886"/>
            <a:ext cx="10638972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Architecture used in the paper:</vt:lpstr>
      <vt:lpstr>Dataset Details: </vt:lpstr>
      <vt:lpstr>Implementation Details: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Nasser</dc:creator>
  <cp:lastModifiedBy>BlackFlameSG</cp:lastModifiedBy>
  <cp:revision>7</cp:revision>
  <dcterms:created xsi:type="dcterms:W3CDTF">2022-05-20T20:17:05Z</dcterms:created>
  <dcterms:modified xsi:type="dcterms:W3CDTF">2022-05-20T21:47:18Z</dcterms:modified>
</cp:coreProperties>
</file>