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2" r:id="rId3"/>
    <p:sldId id="265" r:id="rId4"/>
    <p:sldId id="266" r:id="rId5"/>
    <p:sldId id="267" r:id="rId6"/>
  </p:sldIdLst>
  <p:sldSz cx="12192000" cy="6858000"/>
  <p:notesSz cx="6858000" cy="9144000"/>
  <p:embeddedFontLst>
    <p:embeddedFont>
      <p:font typeface="Play" panose="020B0604020202020204" charset="0"/>
      <p:regular r:id="rId7"/>
      <p:bold r:id="rId8"/>
    </p:embeddedFont>
  </p:embeddedFontLst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2C10E7-2C7B-4E24-9DBA-82FE345D6BDC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42641F-B0DC-4F99-9221-F0BACD986F06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F85D83-0526-45BA-AC08-CD66E9771FCD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865EA6-3206-44C4-A640-FB3324C75A2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900DA4-351A-4290-BC5C-92D8D943076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4920DBE-4BE1-45F3-B658-6858DD1D415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C903DC4-9315-4A7E-BB2F-E786F875C2D0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2049B60-EDE9-4744-BA30-35503A354C01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B21FA3F-189D-4C5A-96CB-D76B3FB692BF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8670A5D-99F4-486D-B2BD-440D7A984B8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C00D1A9-A995-4452-8BE4-1CAB601FD4F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7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sv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2.svg"/><Relationship Id="rId21" Type="http://schemas.openxmlformats.org/officeDocument/2006/relationships/image" Target="../media/image48.svg"/><Relationship Id="rId7" Type="http://schemas.openxmlformats.org/officeDocument/2006/relationships/image" Target="../media/image36.svg"/><Relationship Id="rId12" Type="http://schemas.openxmlformats.org/officeDocument/2006/relationships/image" Target="../media/image39.png"/><Relationship Id="rId17" Type="http://schemas.openxmlformats.org/officeDocument/2006/relationships/image" Target="../media/image44.svg"/><Relationship Id="rId25" Type="http://schemas.openxmlformats.org/officeDocument/2006/relationships/image" Target="../media/image52.svg"/><Relationship Id="rId2" Type="http://schemas.openxmlformats.org/officeDocument/2006/relationships/image" Target="../media/image31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28.svg"/><Relationship Id="rId24" Type="http://schemas.openxmlformats.org/officeDocument/2006/relationships/image" Target="../media/image51.png"/><Relationship Id="rId5" Type="http://schemas.openxmlformats.org/officeDocument/2006/relationships/image" Target="../media/image34.svg"/><Relationship Id="rId15" Type="http://schemas.openxmlformats.org/officeDocument/2006/relationships/image" Target="../media/image42.svg"/><Relationship Id="rId23" Type="http://schemas.openxmlformats.org/officeDocument/2006/relationships/image" Target="../media/image50.svg"/><Relationship Id="rId28" Type="http://schemas.openxmlformats.org/officeDocument/2006/relationships/image" Target="../media/image55.png"/><Relationship Id="rId10" Type="http://schemas.openxmlformats.org/officeDocument/2006/relationships/image" Target="../media/image27.png"/><Relationship Id="rId19" Type="http://schemas.openxmlformats.org/officeDocument/2006/relationships/image" Target="../media/image46.svg"/><Relationship Id="rId31" Type="http://schemas.openxmlformats.org/officeDocument/2006/relationships/image" Target="../media/image58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svg"/><Relationship Id="rId30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257698038019"/>
          <p:cNvSpPr/>
          <p:nvPr/>
        </p:nvSpPr>
        <p:spPr>
          <a:xfrm rot="20441632">
            <a:off x="-849520" y="-610236"/>
            <a:ext cx="8308548" cy="8673241"/>
          </a:xfrm>
          <a:custGeom>
            <a:avLst/>
            <a:gdLst/>
            <a:ahLst/>
            <a:cxnLst/>
            <a:rect l="l" t="t" r="r" b="b"/>
            <a:pathLst>
              <a:path w="8308548" h="8673241">
                <a:moveTo>
                  <a:pt x="3046131" y="0"/>
                </a:moveTo>
                <a:lnTo>
                  <a:pt x="8308548" y="1843503"/>
                </a:lnTo>
                <a:lnTo>
                  <a:pt x="8308548" y="7710338"/>
                </a:lnTo>
                <a:cubicBezTo>
                  <a:pt x="8308548" y="8242135"/>
                  <a:pt x="7877443" y="8673241"/>
                  <a:pt x="7345645" y="8673241"/>
                </a:cubicBezTo>
                <a:lnTo>
                  <a:pt x="7061391" y="8673241"/>
                </a:lnTo>
                <a:lnTo>
                  <a:pt x="0" y="6199531"/>
                </a:lnTo>
                <a:lnTo>
                  <a:pt x="2171788" y="0"/>
                </a:lnTo>
                <a:close/>
              </a:path>
            </a:pathLst>
          </a:custGeom>
          <a:solidFill>
            <a:srgbClr val="546E7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+mn-lt"/>
              </a:defRPr>
            </a:pPr>
            <a:endParaRPr sz="32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61" name="Shape261993005315"/>
          <p:cNvSpPr/>
          <p:nvPr/>
        </p:nvSpPr>
        <p:spPr>
          <a:xfrm rot="20441632">
            <a:off x="7277075" y="-983644"/>
            <a:ext cx="5135342" cy="4057877"/>
          </a:xfrm>
          <a:custGeom>
            <a:avLst/>
            <a:gdLst/>
            <a:ahLst/>
            <a:cxnLst/>
            <a:rect l="l" t="t" r="r" b="b"/>
            <a:pathLst>
              <a:path w="5135342" h="4057877">
                <a:moveTo>
                  <a:pt x="0" y="0"/>
                </a:moveTo>
                <a:lnTo>
                  <a:pt x="5135342" y="1798986"/>
                </a:lnTo>
                <a:lnTo>
                  <a:pt x="4344018" y="4057877"/>
                </a:lnTo>
                <a:lnTo>
                  <a:pt x="740264" y="4057877"/>
                </a:lnTo>
                <a:cubicBezTo>
                  <a:pt x="331427" y="4057877"/>
                  <a:pt x="0" y="3726449"/>
                  <a:pt x="0" y="3317611"/>
                </a:cubicBezTo>
                <a:close/>
              </a:path>
            </a:pathLst>
          </a:custGeom>
          <a:solidFill>
            <a:srgbClr val="546E7A">
              <a:alpha val="81961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+mn-lt"/>
              </a:defRPr>
            </a:pPr>
            <a:endParaRPr sz="32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62" name="Shape266287972611"/>
          <p:cNvSpPr/>
          <p:nvPr/>
        </p:nvSpPr>
        <p:spPr>
          <a:xfrm rot="20441632">
            <a:off x="8424052" y="3852432"/>
            <a:ext cx="1524283" cy="1485313"/>
          </a:xfrm>
          <a:custGeom>
            <a:avLst/>
            <a:gdLst/>
            <a:ahLst/>
            <a:cxnLst/>
            <a:rect l="l" t="t" r="r" b="b"/>
            <a:pathLst>
              <a:path w="1524283" h="1485313">
                <a:moveTo>
                  <a:pt x="0" y="536613"/>
                </a:moveTo>
                <a:arcTo wR="536613" hR="536613" stAng="10800000" swAng="5400000"/>
                <a:lnTo>
                  <a:pt x="987669" y="0"/>
                </a:lnTo>
                <a:arcTo wR="536613" hR="536613" stAng="16200000" swAng="5400000"/>
                <a:lnTo>
                  <a:pt x="1524282" y="948699"/>
                </a:lnTo>
                <a:arcTo wR="536613" hR="536613" stAng="0" swAng="5400000"/>
                <a:lnTo>
                  <a:pt x="536613" y="1485312"/>
                </a:lnTo>
                <a:arcTo wR="536613" hR="536613" stAng="5400000" swAng="5400000"/>
                <a:close/>
              </a:path>
            </a:pathLst>
          </a:custGeom>
          <a:solidFill>
            <a:srgbClr val="151B1E">
              <a:alpha val="58039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+mn-lt"/>
              </a:defRPr>
            </a:pPr>
            <a:endParaRPr sz="32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63" name="Shape270582939907"/>
          <p:cNvSpPr/>
          <p:nvPr/>
        </p:nvSpPr>
        <p:spPr>
          <a:xfrm>
            <a:off x="931138" y="3311357"/>
            <a:ext cx="5179024" cy="243840"/>
          </a:xfrm>
          <a:custGeom>
            <a:avLst/>
            <a:gdLst/>
            <a:ahLst/>
            <a:cxnLst/>
            <a:rect l="l" t="t" r="r" b="b"/>
            <a:pathLst>
              <a:path w="5179024" h="243840">
                <a:moveTo>
                  <a:pt x="0" y="0"/>
                </a:moveTo>
                <a:lnTo>
                  <a:pt x="5179024" y="0"/>
                </a:lnTo>
                <a:lnTo>
                  <a:pt x="5179024" y="243840"/>
                </a:lnTo>
                <a:lnTo>
                  <a:pt x="0" y="24384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600" b="1" dirty="0" err="1">
                <a:solidFill>
                  <a:srgbClr val="FFFFFF"/>
                </a:solidFill>
                <a:latin typeface="+mn-lt"/>
              </a:rPr>
              <a:t>نظرة</a:t>
            </a:r>
            <a:r>
              <a:rPr sz="1600" b="1" dirty="0">
                <a:solidFill>
                  <a:srgbClr val="FFFFFF"/>
                </a:solidFill>
                <a:latin typeface="+mn-lt"/>
              </a:rPr>
              <a:t> </a:t>
            </a:r>
            <a:r>
              <a:rPr sz="1600" b="1" dirty="0" err="1">
                <a:solidFill>
                  <a:srgbClr val="FFFFFF"/>
                </a:solidFill>
                <a:latin typeface="+mn-lt"/>
              </a:rPr>
              <a:t>عامة</a:t>
            </a:r>
            <a:r>
              <a:rPr sz="1600" b="1" dirty="0">
                <a:solidFill>
                  <a:srgbClr val="FFFFFF"/>
                </a:solidFill>
                <a:latin typeface="+mn-lt"/>
              </a:rPr>
              <a:t> </a:t>
            </a:r>
            <a:r>
              <a:rPr sz="1600" b="1" dirty="0" err="1">
                <a:solidFill>
                  <a:srgbClr val="FFFFFF"/>
                </a:solidFill>
                <a:latin typeface="+mn-lt"/>
              </a:rPr>
              <a:t>على</a:t>
            </a:r>
            <a:r>
              <a:rPr sz="1600" b="1" dirty="0">
                <a:solidFill>
                  <a:srgbClr val="FFFFFF"/>
                </a:solidFill>
                <a:latin typeface="+mn-lt"/>
              </a:rPr>
              <a:t> الأداء </a:t>
            </a:r>
            <a:r>
              <a:rPr sz="1600" b="1" dirty="0" err="1">
                <a:solidFill>
                  <a:srgbClr val="FFFFFF"/>
                </a:solidFill>
                <a:latin typeface="+mn-lt"/>
              </a:rPr>
              <a:t>والفرص</a:t>
            </a:r>
            <a:endParaRPr sz="16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64" name="Shape274877907203"/>
          <p:cNvSpPr/>
          <p:nvPr/>
        </p:nvSpPr>
        <p:spPr>
          <a:xfrm>
            <a:off x="789307" y="3497434"/>
            <a:ext cx="432000" cy="432000"/>
          </a:xfrm>
          <a:custGeom>
            <a:avLst/>
            <a:gdLst/>
            <a:ahLst/>
            <a:cxnLst/>
            <a:rect l="l" t="t" r="r" b="b"/>
            <a:pathLst>
              <a:path w="432000" h="432000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65" name="Shape279172874499"/>
          <p:cNvSpPr/>
          <p:nvPr/>
        </p:nvSpPr>
        <p:spPr>
          <a:xfrm>
            <a:off x="875383" y="3535924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4" h="306144">
                <a:moveTo>
                  <a:pt x="0" y="64939"/>
                </a:moveTo>
                <a:arcTo wR="64939" hR="64939" stAng="10800000" swAng="5400000"/>
                <a:lnTo>
                  <a:pt x="241203" y="0"/>
                </a:lnTo>
                <a:arcTo wR="64939" hR="64939" stAng="16200000" swAng="5400000"/>
                <a:lnTo>
                  <a:pt x="306144" y="241203"/>
                </a:lnTo>
                <a:arcTo wR="64939" hR="64939" stAng="0" swAng="5400000"/>
                <a:lnTo>
                  <a:pt x="64938" y="306144"/>
                </a:lnTo>
                <a:arcTo wR="64939" hR="64939" stAng="5400000" swAng="5400000"/>
                <a:close/>
              </a:path>
            </a:pathLst>
          </a:custGeom>
          <a:noFill/>
          <a:ln w="9525">
            <a:solidFill>
              <a:srgbClr val="15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00" rIns="91425" bIns="45700"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66" name="Shape283467841795"/>
          <p:cNvSpPr/>
          <p:nvPr/>
        </p:nvSpPr>
        <p:spPr>
          <a:xfrm>
            <a:off x="829089" y="3577872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2" h="313072">
                <a:moveTo>
                  <a:pt x="0" y="66407"/>
                </a:moveTo>
                <a:arcTo wR="66408" hR="66408" stAng="10800000" swAng="5400000"/>
                <a:lnTo>
                  <a:pt x="246663" y="0"/>
                </a:lnTo>
                <a:arcTo wR="66408" hR="66408" stAng="16200000" swAng="5400000"/>
                <a:lnTo>
                  <a:pt x="313071" y="246662"/>
                </a:lnTo>
                <a:arcTo wR="66408" hR="66408" stAng="0" swAng="5400000"/>
                <a:lnTo>
                  <a:pt x="66407" y="313071"/>
                </a:lnTo>
                <a:arcTo wR="66408" hR="66408" stAng="5400000" swAng="5400000"/>
                <a:close/>
              </a:path>
            </a:pathLst>
          </a:custGeom>
          <a:solidFill>
            <a:srgbClr val="151B1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67" name="Shape287762809091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455" y="3618617"/>
            <a:ext cx="231580" cy="231580"/>
          </a:xfrm>
          <a:custGeom>
            <a:avLst/>
            <a:gdLst/>
            <a:ahLst/>
            <a:cxnLst/>
            <a:rect l="l" t="t" r="r" b="b"/>
            <a:pathLst>
              <a:path w="231580" h="231580">
                <a:moveTo>
                  <a:pt x="0" y="0"/>
                </a:moveTo>
                <a:lnTo>
                  <a:pt x="231580" y="0"/>
                </a:lnTo>
                <a:lnTo>
                  <a:pt x="231580" y="231580"/>
                </a:lnTo>
                <a:lnTo>
                  <a:pt x="0" y="231580"/>
                </a:lnTo>
                <a:close/>
              </a:path>
            </a:pathLst>
          </a:custGeom>
        </p:spPr>
      </p:pic>
      <p:sp>
        <p:nvSpPr>
          <p:cNvPr id="68" name="Shape292057776387"/>
          <p:cNvSpPr/>
          <p:nvPr/>
        </p:nvSpPr>
        <p:spPr>
          <a:xfrm>
            <a:off x="1161071" y="3583853"/>
            <a:ext cx="4949092" cy="243840"/>
          </a:xfrm>
          <a:custGeom>
            <a:avLst/>
            <a:gdLst/>
            <a:ahLst/>
            <a:cxnLst/>
            <a:rect l="l" t="t" r="r" b="b"/>
            <a:pathLst>
              <a:path w="4949092" h="243840">
                <a:moveTo>
                  <a:pt x="0" y="0"/>
                </a:moveTo>
                <a:lnTo>
                  <a:pt x="4949092" y="0"/>
                </a:lnTo>
                <a:lnTo>
                  <a:pt x="4949092" y="243840"/>
                </a:lnTo>
                <a:lnTo>
                  <a:pt x="0" y="24384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600" dirty="0">
                <a:solidFill>
                  <a:srgbClr val="FFFFFF"/>
                </a:solidFill>
                <a:latin typeface="+mn-lt"/>
              </a:rPr>
              <a:t>تحليل </a:t>
            </a:r>
            <a:r>
              <a:rPr sz="1600" dirty="0" err="1">
                <a:solidFill>
                  <a:srgbClr val="FFFFFF"/>
                </a:solidFill>
                <a:latin typeface="+mn-lt"/>
              </a:rPr>
              <a:t>أداء</a:t>
            </a:r>
            <a:r>
              <a:rPr sz="1600" dirty="0">
                <a:solidFill>
                  <a:srgbClr val="FFFFFF"/>
                </a:solidFill>
                <a:latin typeface="+mn-lt"/>
              </a:rPr>
              <a:t> </a:t>
            </a:r>
            <a:r>
              <a:rPr sz="1600" dirty="0" err="1">
                <a:solidFill>
                  <a:srgbClr val="FFFFFF"/>
                </a:solidFill>
                <a:latin typeface="+mn-lt"/>
              </a:rPr>
              <a:t>الأعمال</a:t>
            </a:r>
            <a:r>
              <a:rPr sz="1600" dirty="0">
                <a:solidFill>
                  <a:srgbClr val="FFFFFF"/>
                </a:solidFill>
                <a:latin typeface="+mn-lt"/>
              </a:rPr>
              <a:t> </a:t>
            </a:r>
            <a:r>
              <a:rPr sz="1600" dirty="0" err="1">
                <a:solidFill>
                  <a:srgbClr val="FFFFFF"/>
                </a:solidFill>
                <a:latin typeface="+mn-lt"/>
              </a:rPr>
              <a:t>يركز</a:t>
            </a:r>
            <a:r>
              <a:rPr sz="1600" dirty="0">
                <a:solidFill>
                  <a:srgbClr val="FFFFFF"/>
                </a:solidFill>
                <a:latin typeface="+mn-lt"/>
              </a:rPr>
              <a:t> </a:t>
            </a:r>
            <a:r>
              <a:rPr sz="1600" dirty="0" err="1">
                <a:solidFill>
                  <a:srgbClr val="FFFFFF"/>
                </a:solidFill>
                <a:latin typeface="+mn-lt"/>
              </a:rPr>
              <a:t>على</a:t>
            </a:r>
            <a:r>
              <a:rPr sz="1600" dirty="0">
                <a:solidFill>
                  <a:srgbClr val="FFFFFF"/>
                </a:solidFill>
                <a:latin typeface="+mn-lt"/>
              </a:rPr>
              <a:t> </a:t>
            </a:r>
            <a:r>
              <a:rPr sz="1600" dirty="0" err="1">
                <a:solidFill>
                  <a:srgbClr val="FFFFFF"/>
                </a:solidFill>
                <a:latin typeface="+mn-lt"/>
              </a:rPr>
              <a:t>تقييم</a:t>
            </a:r>
            <a:r>
              <a:rPr sz="1600" dirty="0">
                <a:solidFill>
                  <a:srgbClr val="FFFFFF"/>
                </a:solidFill>
                <a:latin typeface="+mn-lt"/>
              </a:rPr>
              <a:t> </a:t>
            </a:r>
            <a:r>
              <a:rPr sz="1600" dirty="0" err="1">
                <a:solidFill>
                  <a:srgbClr val="FFFFFF"/>
                </a:solidFill>
                <a:latin typeface="+mn-lt"/>
              </a:rPr>
              <a:t>النتائج</a:t>
            </a:r>
            <a:r>
              <a:rPr sz="1600" dirty="0">
                <a:solidFill>
                  <a:srgbClr val="FFFFFF"/>
                </a:solidFill>
                <a:latin typeface="+mn-lt"/>
              </a:rPr>
              <a:t> </a:t>
            </a:r>
            <a:r>
              <a:rPr sz="1600" dirty="0" err="1">
                <a:solidFill>
                  <a:srgbClr val="FFFFFF"/>
                </a:solidFill>
                <a:latin typeface="+mn-lt"/>
              </a:rPr>
              <a:t>الحالية</a:t>
            </a:r>
            <a:endParaRPr sz="16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69" name="Shape296352743683"/>
          <p:cNvSpPr/>
          <p:nvPr/>
        </p:nvSpPr>
        <p:spPr>
          <a:xfrm>
            <a:off x="789307" y="3822553"/>
            <a:ext cx="432000" cy="432000"/>
          </a:xfrm>
          <a:custGeom>
            <a:avLst/>
            <a:gdLst/>
            <a:ahLst/>
            <a:cxnLst/>
            <a:rect l="l" t="t" r="r" b="b"/>
            <a:pathLst>
              <a:path w="432000" h="432000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0" name="Shape300647710979"/>
          <p:cNvSpPr/>
          <p:nvPr/>
        </p:nvSpPr>
        <p:spPr>
          <a:xfrm>
            <a:off x="875383" y="3861043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4" h="306144">
                <a:moveTo>
                  <a:pt x="0" y="64939"/>
                </a:moveTo>
                <a:arcTo wR="64939" hR="64939" stAng="10800000" swAng="5400000"/>
                <a:lnTo>
                  <a:pt x="241203" y="0"/>
                </a:lnTo>
                <a:arcTo wR="64939" hR="64939" stAng="16200000" swAng="5400000"/>
                <a:lnTo>
                  <a:pt x="306144" y="241203"/>
                </a:lnTo>
                <a:arcTo wR="64939" hR="64939" stAng="0" swAng="5400000"/>
                <a:lnTo>
                  <a:pt x="64938" y="306144"/>
                </a:lnTo>
                <a:arcTo wR="64939" hR="64939" stAng="5400000" swAng="5400000"/>
                <a:close/>
              </a:path>
            </a:pathLst>
          </a:custGeom>
          <a:noFill/>
          <a:ln w="9525">
            <a:solidFill>
              <a:srgbClr val="15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00" rIns="91425" bIns="45700"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1" name="Shape304942678275"/>
          <p:cNvSpPr/>
          <p:nvPr/>
        </p:nvSpPr>
        <p:spPr>
          <a:xfrm>
            <a:off x="829089" y="3902991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2" h="313072">
                <a:moveTo>
                  <a:pt x="0" y="66407"/>
                </a:moveTo>
                <a:arcTo wR="66408" hR="66408" stAng="10800000" swAng="5400000"/>
                <a:lnTo>
                  <a:pt x="246663" y="0"/>
                </a:lnTo>
                <a:arcTo wR="66408" hR="66408" stAng="16200000" swAng="5400000"/>
                <a:lnTo>
                  <a:pt x="313071" y="246662"/>
                </a:lnTo>
                <a:arcTo wR="66408" hR="66408" stAng="0" swAng="5400000"/>
                <a:lnTo>
                  <a:pt x="66407" y="313071"/>
                </a:lnTo>
                <a:arcTo wR="66408" hR="66408" stAng="5400000" swAng="5400000"/>
                <a:close/>
              </a:path>
            </a:pathLst>
          </a:custGeom>
          <a:solidFill>
            <a:srgbClr val="151B1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72" name="Shape309237645571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855" y="3943736"/>
            <a:ext cx="168779" cy="231581"/>
          </a:xfrm>
          <a:custGeom>
            <a:avLst/>
            <a:gdLst/>
            <a:ahLst/>
            <a:cxnLst/>
            <a:rect l="l" t="t" r="r" b="b"/>
            <a:pathLst>
              <a:path w="168779" h="231581">
                <a:moveTo>
                  <a:pt x="0" y="0"/>
                </a:moveTo>
                <a:lnTo>
                  <a:pt x="168779" y="0"/>
                </a:lnTo>
                <a:lnTo>
                  <a:pt x="168779" y="231580"/>
                </a:lnTo>
                <a:lnTo>
                  <a:pt x="0" y="231580"/>
                </a:lnTo>
                <a:close/>
              </a:path>
            </a:pathLst>
          </a:custGeom>
        </p:spPr>
      </p:pic>
      <p:sp>
        <p:nvSpPr>
          <p:cNvPr id="73" name="Shape313532612867"/>
          <p:cNvSpPr/>
          <p:nvPr/>
        </p:nvSpPr>
        <p:spPr>
          <a:xfrm>
            <a:off x="1161071" y="3908973"/>
            <a:ext cx="4949092" cy="243840"/>
          </a:xfrm>
          <a:custGeom>
            <a:avLst/>
            <a:gdLst/>
            <a:ahLst/>
            <a:cxnLst/>
            <a:rect l="l" t="t" r="r" b="b"/>
            <a:pathLst>
              <a:path w="4949092" h="243840">
                <a:moveTo>
                  <a:pt x="0" y="0"/>
                </a:moveTo>
                <a:lnTo>
                  <a:pt x="4949092" y="0"/>
                </a:lnTo>
                <a:lnTo>
                  <a:pt x="4949092" y="243840"/>
                </a:lnTo>
                <a:lnTo>
                  <a:pt x="0" y="24384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600">
                <a:solidFill>
                  <a:srgbClr val="FFFFFF"/>
                </a:solidFill>
                <a:latin typeface="+mn-lt"/>
              </a:rPr>
              <a:t>تحديد الفرص لتحسين الكفاءة والإنتاجية</a:t>
            </a:r>
          </a:p>
        </p:txBody>
      </p:sp>
      <p:sp>
        <p:nvSpPr>
          <p:cNvPr id="74" name="Shape317827580163"/>
          <p:cNvSpPr/>
          <p:nvPr/>
        </p:nvSpPr>
        <p:spPr>
          <a:xfrm>
            <a:off x="789307" y="4147674"/>
            <a:ext cx="432000" cy="432000"/>
          </a:xfrm>
          <a:custGeom>
            <a:avLst/>
            <a:gdLst/>
            <a:ahLst/>
            <a:cxnLst/>
            <a:rect l="l" t="t" r="r" b="b"/>
            <a:pathLst>
              <a:path w="432000" h="432000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5" name="Shape322122547459"/>
          <p:cNvSpPr/>
          <p:nvPr/>
        </p:nvSpPr>
        <p:spPr>
          <a:xfrm>
            <a:off x="875383" y="4186164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4" h="306144">
                <a:moveTo>
                  <a:pt x="0" y="64939"/>
                </a:moveTo>
                <a:arcTo wR="64939" hR="64939" stAng="10800000" swAng="5400000"/>
                <a:lnTo>
                  <a:pt x="241203" y="0"/>
                </a:lnTo>
                <a:arcTo wR="64939" hR="64939" stAng="16200000" swAng="5400000"/>
                <a:lnTo>
                  <a:pt x="306144" y="241203"/>
                </a:lnTo>
                <a:arcTo wR="64939" hR="64939" stAng="0" swAng="5400000"/>
                <a:lnTo>
                  <a:pt x="64938" y="306144"/>
                </a:lnTo>
                <a:arcTo wR="64939" hR="64939" stAng="5400000" swAng="5400000"/>
                <a:close/>
              </a:path>
            </a:pathLst>
          </a:custGeom>
          <a:noFill/>
          <a:ln w="9525">
            <a:solidFill>
              <a:srgbClr val="15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00" rIns="91425" bIns="45700"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6" name="Shape326417514755"/>
          <p:cNvSpPr/>
          <p:nvPr/>
        </p:nvSpPr>
        <p:spPr>
          <a:xfrm>
            <a:off x="829089" y="4228112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2" h="313072">
                <a:moveTo>
                  <a:pt x="0" y="66407"/>
                </a:moveTo>
                <a:arcTo wR="66408" hR="66408" stAng="10800000" swAng="5400000"/>
                <a:lnTo>
                  <a:pt x="246663" y="0"/>
                </a:lnTo>
                <a:arcTo wR="66408" hR="66408" stAng="16200000" swAng="5400000"/>
                <a:lnTo>
                  <a:pt x="313071" y="246662"/>
                </a:lnTo>
                <a:arcTo wR="66408" hR="66408" stAng="0" swAng="5400000"/>
                <a:lnTo>
                  <a:pt x="66407" y="313071"/>
                </a:lnTo>
                <a:arcTo wR="66408" hR="66408" stAng="5400000" swAng="5400000"/>
                <a:close/>
              </a:path>
            </a:pathLst>
          </a:custGeom>
          <a:solidFill>
            <a:srgbClr val="151B1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77" name="Shape330712482051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455" y="4268857"/>
            <a:ext cx="231580" cy="231580"/>
          </a:xfrm>
          <a:custGeom>
            <a:avLst/>
            <a:gdLst/>
            <a:ahLst/>
            <a:cxnLst/>
            <a:rect l="l" t="t" r="r" b="b"/>
            <a:pathLst>
              <a:path w="231580" h="231580">
                <a:moveTo>
                  <a:pt x="0" y="0"/>
                </a:moveTo>
                <a:lnTo>
                  <a:pt x="231580" y="0"/>
                </a:lnTo>
                <a:lnTo>
                  <a:pt x="231580" y="231580"/>
                </a:lnTo>
                <a:lnTo>
                  <a:pt x="0" y="231580"/>
                </a:lnTo>
                <a:close/>
              </a:path>
            </a:pathLst>
          </a:custGeom>
        </p:spPr>
      </p:pic>
      <p:sp>
        <p:nvSpPr>
          <p:cNvPr id="78" name="Shape335007449347"/>
          <p:cNvSpPr/>
          <p:nvPr/>
        </p:nvSpPr>
        <p:spPr>
          <a:xfrm>
            <a:off x="1161071" y="4234093"/>
            <a:ext cx="4949092" cy="243840"/>
          </a:xfrm>
          <a:custGeom>
            <a:avLst/>
            <a:gdLst/>
            <a:ahLst/>
            <a:cxnLst/>
            <a:rect l="l" t="t" r="r" b="b"/>
            <a:pathLst>
              <a:path w="4949092" h="243840">
                <a:moveTo>
                  <a:pt x="0" y="0"/>
                </a:moveTo>
                <a:lnTo>
                  <a:pt x="4949092" y="0"/>
                </a:lnTo>
                <a:lnTo>
                  <a:pt x="4949092" y="243840"/>
                </a:lnTo>
                <a:lnTo>
                  <a:pt x="0" y="24384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600">
                <a:solidFill>
                  <a:srgbClr val="FFFFFF"/>
                </a:solidFill>
                <a:latin typeface="+mn-lt"/>
              </a:rPr>
              <a:t>استخدام البيانات لاتخاذ قرارات مستنيرة</a:t>
            </a:r>
          </a:p>
        </p:txBody>
      </p:sp>
      <p:sp>
        <p:nvSpPr>
          <p:cNvPr id="79" name="Shape339302416643"/>
          <p:cNvSpPr/>
          <p:nvPr/>
        </p:nvSpPr>
        <p:spPr>
          <a:xfrm>
            <a:off x="789307" y="4472793"/>
            <a:ext cx="432000" cy="432000"/>
          </a:xfrm>
          <a:custGeom>
            <a:avLst/>
            <a:gdLst/>
            <a:ahLst/>
            <a:cxnLst/>
            <a:rect l="l" t="t" r="r" b="b"/>
            <a:pathLst>
              <a:path w="432000" h="432000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0" name="Shape343597383939"/>
          <p:cNvSpPr/>
          <p:nvPr/>
        </p:nvSpPr>
        <p:spPr>
          <a:xfrm>
            <a:off x="875383" y="4511284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4" h="306144">
                <a:moveTo>
                  <a:pt x="0" y="64939"/>
                </a:moveTo>
                <a:arcTo wR="64939" hR="64939" stAng="10800000" swAng="5400000"/>
                <a:lnTo>
                  <a:pt x="241203" y="0"/>
                </a:lnTo>
                <a:arcTo wR="64939" hR="64939" stAng="16200000" swAng="5400000"/>
                <a:lnTo>
                  <a:pt x="306144" y="241203"/>
                </a:lnTo>
                <a:arcTo wR="64939" hR="64939" stAng="0" swAng="5400000"/>
                <a:lnTo>
                  <a:pt x="64938" y="306144"/>
                </a:lnTo>
                <a:arcTo wR="64939" hR="64939" stAng="5400000" swAng="5400000"/>
                <a:close/>
              </a:path>
            </a:pathLst>
          </a:custGeom>
          <a:noFill/>
          <a:ln w="9525">
            <a:solidFill>
              <a:srgbClr val="F0F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00" rIns="91425" bIns="45700"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1" name="Shape347892351235"/>
          <p:cNvSpPr/>
          <p:nvPr/>
        </p:nvSpPr>
        <p:spPr>
          <a:xfrm>
            <a:off x="829089" y="4553232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2" h="313072">
                <a:moveTo>
                  <a:pt x="0" y="66407"/>
                </a:moveTo>
                <a:arcTo wR="66408" hR="66408" stAng="10800000" swAng="5400000"/>
                <a:lnTo>
                  <a:pt x="246663" y="0"/>
                </a:lnTo>
                <a:arcTo wR="66408" hR="66408" stAng="16200000" swAng="5400000"/>
                <a:lnTo>
                  <a:pt x="313071" y="246662"/>
                </a:lnTo>
                <a:arcTo wR="66408" hR="66408" stAng="0" swAng="5400000"/>
                <a:lnTo>
                  <a:pt x="66407" y="313071"/>
                </a:lnTo>
                <a:arcTo wR="66408" hR="66408" stAng="5400000" swAng="5400000"/>
                <a:close/>
              </a:path>
            </a:pathLst>
          </a:custGeom>
          <a:solidFill>
            <a:srgbClr val="151B1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82" name="Shape352187318531"/>
          <p:cNvPicPr/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455" y="4593977"/>
            <a:ext cx="231580" cy="231580"/>
          </a:xfrm>
          <a:custGeom>
            <a:avLst/>
            <a:gdLst/>
            <a:ahLst/>
            <a:cxnLst/>
            <a:rect l="l" t="t" r="r" b="b"/>
            <a:pathLst>
              <a:path w="231580" h="231580">
                <a:moveTo>
                  <a:pt x="0" y="0"/>
                </a:moveTo>
                <a:lnTo>
                  <a:pt x="231580" y="0"/>
                </a:lnTo>
                <a:lnTo>
                  <a:pt x="231580" y="231580"/>
                </a:lnTo>
                <a:lnTo>
                  <a:pt x="0" y="231580"/>
                </a:lnTo>
                <a:close/>
              </a:path>
            </a:pathLst>
          </a:custGeom>
        </p:spPr>
      </p:pic>
      <p:sp>
        <p:nvSpPr>
          <p:cNvPr id="83" name="Shape356482285827"/>
          <p:cNvSpPr/>
          <p:nvPr/>
        </p:nvSpPr>
        <p:spPr>
          <a:xfrm>
            <a:off x="1161071" y="4559213"/>
            <a:ext cx="4949092" cy="243840"/>
          </a:xfrm>
          <a:custGeom>
            <a:avLst/>
            <a:gdLst/>
            <a:ahLst/>
            <a:cxnLst/>
            <a:rect l="l" t="t" r="r" b="b"/>
            <a:pathLst>
              <a:path w="4949092" h="243840">
                <a:moveTo>
                  <a:pt x="0" y="0"/>
                </a:moveTo>
                <a:lnTo>
                  <a:pt x="4949092" y="0"/>
                </a:lnTo>
                <a:lnTo>
                  <a:pt x="4949092" y="243840"/>
                </a:lnTo>
                <a:lnTo>
                  <a:pt x="0" y="24384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600" dirty="0" err="1">
                <a:solidFill>
                  <a:srgbClr val="FFFFFF"/>
                </a:solidFill>
                <a:latin typeface="+mn-lt"/>
              </a:rPr>
              <a:t>مراجعة</a:t>
            </a:r>
            <a:r>
              <a:rPr sz="1600" dirty="0">
                <a:solidFill>
                  <a:srgbClr val="FFFFFF"/>
                </a:solidFill>
                <a:latin typeface="+mn-lt"/>
              </a:rPr>
              <a:t> </a:t>
            </a:r>
            <a:r>
              <a:rPr sz="1600" dirty="0" err="1">
                <a:solidFill>
                  <a:srgbClr val="FFFFFF"/>
                </a:solidFill>
                <a:latin typeface="+mn-lt"/>
              </a:rPr>
              <a:t>مؤشرات</a:t>
            </a:r>
            <a:r>
              <a:rPr sz="1600" dirty="0">
                <a:solidFill>
                  <a:srgbClr val="FFFFFF"/>
                </a:solidFill>
                <a:latin typeface="+mn-lt"/>
              </a:rPr>
              <a:t> الأداء </a:t>
            </a:r>
            <a:r>
              <a:rPr sz="1600" dirty="0" err="1">
                <a:solidFill>
                  <a:srgbClr val="FFFFFF"/>
                </a:solidFill>
                <a:latin typeface="+mn-lt"/>
              </a:rPr>
              <a:t>الرئيسية</a:t>
            </a:r>
            <a:r>
              <a:rPr sz="1600" dirty="0">
                <a:solidFill>
                  <a:srgbClr val="FFFFFF"/>
                </a:solidFill>
                <a:latin typeface="+mn-lt"/>
              </a:rPr>
              <a:t> (KPIs)</a:t>
            </a:r>
          </a:p>
        </p:txBody>
      </p:sp>
      <p:sp>
        <p:nvSpPr>
          <p:cNvPr id="84" name="Shape360777253123"/>
          <p:cNvSpPr/>
          <p:nvPr/>
        </p:nvSpPr>
        <p:spPr>
          <a:xfrm>
            <a:off x="789307" y="4797914"/>
            <a:ext cx="432000" cy="432000"/>
          </a:xfrm>
          <a:custGeom>
            <a:avLst/>
            <a:gdLst/>
            <a:ahLst/>
            <a:cxnLst/>
            <a:rect l="l" t="t" r="r" b="b"/>
            <a:pathLst>
              <a:path w="432000" h="432000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5" name="Shape365072220419"/>
          <p:cNvSpPr/>
          <p:nvPr/>
        </p:nvSpPr>
        <p:spPr>
          <a:xfrm>
            <a:off x="875383" y="4836404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4" h="306144">
                <a:moveTo>
                  <a:pt x="0" y="64939"/>
                </a:moveTo>
                <a:arcTo wR="64939" hR="64939" stAng="10800000" swAng="5400000"/>
                <a:lnTo>
                  <a:pt x="241203" y="0"/>
                </a:lnTo>
                <a:arcTo wR="64939" hR="64939" stAng="16200000" swAng="5400000"/>
                <a:lnTo>
                  <a:pt x="306144" y="241203"/>
                </a:lnTo>
                <a:arcTo wR="64939" hR="64939" stAng="0" swAng="5400000"/>
                <a:lnTo>
                  <a:pt x="64938" y="306144"/>
                </a:lnTo>
                <a:arcTo wR="64939" hR="64939" stAng="5400000" swAng="5400000"/>
                <a:close/>
              </a:path>
            </a:pathLst>
          </a:custGeom>
          <a:noFill/>
          <a:ln w="9525">
            <a:solidFill>
              <a:srgbClr val="F0F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00" rIns="91425" bIns="45700"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6" name="Shape369367187715"/>
          <p:cNvSpPr/>
          <p:nvPr/>
        </p:nvSpPr>
        <p:spPr>
          <a:xfrm>
            <a:off x="829089" y="4878352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2" h="313072">
                <a:moveTo>
                  <a:pt x="0" y="66407"/>
                </a:moveTo>
                <a:arcTo wR="66408" hR="66408" stAng="10800000" swAng="5400000"/>
                <a:lnTo>
                  <a:pt x="246663" y="0"/>
                </a:lnTo>
                <a:arcTo wR="66408" hR="66408" stAng="16200000" swAng="5400000"/>
                <a:lnTo>
                  <a:pt x="313071" y="246662"/>
                </a:lnTo>
                <a:arcTo wR="66408" hR="66408" stAng="0" swAng="5400000"/>
                <a:lnTo>
                  <a:pt x="66407" y="313071"/>
                </a:lnTo>
                <a:arcTo wR="66408" hR="66408" stAng="5400000" swAng="5400000"/>
                <a:close/>
              </a:path>
            </a:pathLst>
          </a:custGeom>
          <a:solidFill>
            <a:srgbClr val="151B1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87" name="Shape373662155011"/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8455" y="4919097"/>
            <a:ext cx="231580" cy="231580"/>
          </a:xfrm>
          <a:custGeom>
            <a:avLst/>
            <a:gdLst/>
            <a:ahLst/>
            <a:cxnLst/>
            <a:rect l="l" t="t" r="r" b="b"/>
            <a:pathLst>
              <a:path w="231580" h="231580">
                <a:moveTo>
                  <a:pt x="0" y="0"/>
                </a:moveTo>
                <a:lnTo>
                  <a:pt x="231580" y="0"/>
                </a:lnTo>
                <a:lnTo>
                  <a:pt x="231580" y="231580"/>
                </a:lnTo>
                <a:lnTo>
                  <a:pt x="0" y="231580"/>
                </a:lnTo>
                <a:close/>
              </a:path>
            </a:pathLst>
          </a:custGeom>
        </p:spPr>
      </p:pic>
      <p:sp>
        <p:nvSpPr>
          <p:cNvPr id="88" name="Shape377957122307"/>
          <p:cNvSpPr/>
          <p:nvPr/>
        </p:nvSpPr>
        <p:spPr>
          <a:xfrm>
            <a:off x="1161071" y="4884333"/>
            <a:ext cx="4949092" cy="243840"/>
          </a:xfrm>
          <a:custGeom>
            <a:avLst/>
            <a:gdLst/>
            <a:ahLst/>
            <a:cxnLst/>
            <a:rect l="l" t="t" r="r" b="b"/>
            <a:pathLst>
              <a:path w="4949092" h="243840">
                <a:moveTo>
                  <a:pt x="0" y="0"/>
                </a:moveTo>
                <a:lnTo>
                  <a:pt x="4949092" y="0"/>
                </a:lnTo>
                <a:lnTo>
                  <a:pt x="4949092" y="243840"/>
                </a:lnTo>
                <a:lnTo>
                  <a:pt x="0" y="24384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600">
                <a:solidFill>
                  <a:srgbClr val="FFFFFF"/>
                </a:solidFill>
                <a:latin typeface="+mn-lt"/>
              </a:rPr>
              <a:t>تحديد نقاط القوة والضعف في العمليات</a:t>
            </a:r>
          </a:p>
        </p:txBody>
      </p:sp>
      <p:sp>
        <p:nvSpPr>
          <p:cNvPr id="89" name="Shape382252089603"/>
          <p:cNvSpPr/>
          <p:nvPr/>
        </p:nvSpPr>
        <p:spPr>
          <a:xfrm>
            <a:off x="789307" y="5123033"/>
            <a:ext cx="432000" cy="432000"/>
          </a:xfrm>
          <a:custGeom>
            <a:avLst/>
            <a:gdLst/>
            <a:ahLst/>
            <a:cxnLst/>
            <a:rect l="l" t="t" r="r" b="b"/>
            <a:pathLst>
              <a:path w="432000" h="432000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0" name="Shape386547056899"/>
          <p:cNvSpPr/>
          <p:nvPr/>
        </p:nvSpPr>
        <p:spPr>
          <a:xfrm>
            <a:off x="875383" y="5161524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4" h="306144">
                <a:moveTo>
                  <a:pt x="0" y="64939"/>
                </a:moveTo>
                <a:arcTo wR="64939" hR="64939" stAng="10800000" swAng="5400000"/>
                <a:lnTo>
                  <a:pt x="241203" y="0"/>
                </a:lnTo>
                <a:arcTo wR="64939" hR="64939" stAng="16200000" swAng="5400000"/>
                <a:lnTo>
                  <a:pt x="306144" y="241203"/>
                </a:lnTo>
                <a:arcTo wR="64939" hR="64939" stAng="0" swAng="5400000"/>
                <a:lnTo>
                  <a:pt x="64938" y="306144"/>
                </a:lnTo>
                <a:arcTo wR="64939" hR="64939" stAng="5400000" swAng="5400000"/>
                <a:close/>
              </a:path>
            </a:pathLst>
          </a:custGeom>
          <a:noFill/>
          <a:ln w="9525">
            <a:solidFill>
              <a:srgbClr val="F0F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00" rIns="91425" bIns="45700"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1" name="Shape390842024195"/>
          <p:cNvSpPr/>
          <p:nvPr/>
        </p:nvSpPr>
        <p:spPr>
          <a:xfrm>
            <a:off x="829089" y="5203472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2" h="313072">
                <a:moveTo>
                  <a:pt x="0" y="66407"/>
                </a:moveTo>
                <a:arcTo wR="66408" hR="66408" stAng="10800000" swAng="5400000"/>
                <a:lnTo>
                  <a:pt x="246663" y="0"/>
                </a:lnTo>
                <a:arcTo wR="66408" hR="66408" stAng="16200000" swAng="5400000"/>
                <a:lnTo>
                  <a:pt x="313071" y="246662"/>
                </a:lnTo>
                <a:arcTo wR="66408" hR="66408" stAng="0" swAng="5400000"/>
                <a:lnTo>
                  <a:pt x="66407" y="313071"/>
                </a:lnTo>
                <a:arcTo wR="66408" hR="66408" stAng="5400000" swAng="5400000"/>
                <a:close/>
              </a:path>
            </a:pathLst>
          </a:custGeom>
          <a:solidFill>
            <a:srgbClr val="151B1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92" name="Shape395136991491"/>
          <p:cNvPicPr/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8455" y="5246147"/>
            <a:ext cx="231580" cy="227720"/>
          </a:xfrm>
          <a:custGeom>
            <a:avLst/>
            <a:gdLst/>
            <a:ahLst/>
            <a:cxnLst/>
            <a:rect l="l" t="t" r="r" b="b"/>
            <a:pathLst>
              <a:path w="231580" h="227720">
                <a:moveTo>
                  <a:pt x="0" y="0"/>
                </a:moveTo>
                <a:lnTo>
                  <a:pt x="231580" y="0"/>
                </a:lnTo>
                <a:lnTo>
                  <a:pt x="231580" y="227720"/>
                </a:lnTo>
                <a:lnTo>
                  <a:pt x="0" y="227720"/>
                </a:lnTo>
                <a:close/>
              </a:path>
            </a:pathLst>
          </a:custGeom>
        </p:spPr>
      </p:pic>
      <p:sp>
        <p:nvSpPr>
          <p:cNvPr id="93" name="Shape399431958787"/>
          <p:cNvSpPr/>
          <p:nvPr/>
        </p:nvSpPr>
        <p:spPr>
          <a:xfrm>
            <a:off x="1161071" y="5209453"/>
            <a:ext cx="4949092" cy="243840"/>
          </a:xfrm>
          <a:custGeom>
            <a:avLst/>
            <a:gdLst/>
            <a:ahLst/>
            <a:cxnLst/>
            <a:rect l="l" t="t" r="r" b="b"/>
            <a:pathLst>
              <a:path w="4949092" h="243840">
                <a:moveTo>
                  <a:pt x="0" y="0"/>
                </a:moveTo>
                <a:lnTo>
                  <a:pt x="4949092" y="0"/>
                </a:lnTo>
                <a:lnTo>
                  <a:pt x="4949092" y="243840"/>
                </a:lnTo>
                <a:lnTo>
                  <a:pt x="0" y="24384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600">
                <a:solidFill>
                  <a:srgbClr val="FFFFFF"/>
                </a:solidFill>
                <a:latin typeface="+mn-lt"/>
              </a:rPr>
              <a:t>الفرص الجديدة للنمو والتوسع</a:t>
            </a:r>
          </a:p>
        </p:txBody>
      </p:sp>
      <p:sp>
        <p:nvSpPr>
          <p:cNvPr id="94" name="Shape403726926083"/>
          <p:cNvSpPr/>
          <p:nvPr/>
        </p:nvSpPr>
        <p:spPr>
          <a:xfrm>
            <a:off x="789307" y="5448153"/>
            <a:ext cx="432000" cy="432000"/>
          </a:xfrm>
          <a:custGeom>
            <a:avLst/>
            <a:gdLst/>
            <a:ahLst/>
            <a:cxnLst/>
            <a:rect l="l" t="t" r="r" b="b"/>
            <a:pathLst>
              <a:path w="432000" h="432000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5" name="Shape408021893379"/>
          <p:cNvSpPr/>
          <p:nvPr/>
        </p:nvSpPr>
        <p:spPr>
          <a:xfrm>
            <a:off x="875383" y="5486643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4" h="306144">
                <a:moveTo>
                  <a:pt x="0" y="64939"/>
                </a:moveTo>
                <a:arcTo wR="64939" hR="64939" stAng="10800000" swAng="5400000"/>
                <a:lnTo>
                  <a:pt x="241203" y="0"/>
                </a:lnTo>
                <a:arcTo wR="64939" hR="64939" stAng="16200000" swAng="5400000"/>
                <a:lnTo>
                  <a:pt x="306144" y="241203"/>
                </a:lnTo>
                <a:arcTo wR="64939" hR="64939" stAng="0" swAng="5400000"/>
                <a:lnTo>
                  <a:pt x="64938" y="306144"/>
                </a:lnTo>
                <a:arcTo wR="64939" hR="64939" stAng="5400000" swAng="5400000"/>
                <a:close/>
              </a:path>
            </a:pathLst>
          </a:custGeom>
          <a:noFill/>
          <a:ln w="9525">
            <a:solidFill>
              <a:srgbClr val="F0F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00" rIns="91425" bIns="45700"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6" name="Shape412316860675"/>
          <p:cNvSpPr/>
          <p:nvPr/>
        </p:nvSpPr>
        <p:spPr>
          <a:xfrm>
            <a:off x="829089" y="5528592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2" h="313072">
                <a:moveTo>
                  <a:pt x="0" y="66407"/>
                </a:moveTo>
                <a:arcTo wR="66408" hR="66408" stAng="10800000" swAng="5400000"/>
                <a:lnTo>
                  <a:pt x="246663" y="0"/>
                </a:lnTo>
                <a:arcTo wR="66408" hR="66408" stAng="16200000" swAng="5400000"/>
                <a:lnTo>
                  <a:pt x="313071" y="246662"/>
                </a:lnTo>
                <a:arcTo wR="66408" hR="66408" stAng="0" swAng="5400000"/>
                <a:lnTo>
                  <a:pt x="66407" y="313071"/>
                </a:lnTo>
                <a:arcTo wR="66408" hR="66408" stAng="5400000" swAng="5400000"/>
                <a:close/>
              </a:path>
            </a:pathLst>
          </a:custGeom>
          <a:solidFill>
            <a:srgbClr val="151B1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97" name="Shape416611827971"/>
          <p:cNvPicPr/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8455" y="5569337"/>
            <a:ext cx="231580" cy="231580"/>
          </a:xfrm>
          <a:custGeom>
            <a:avLst/>
            <a:gdLst/>
            <a:ahLst/>
            <a:cxnLst/>
            <a:rect l="l" t="t" r="r" b="b"/>
            <a:pathLst>
              <a:path w="231580" h="231580">
                <a:moveTo>
                  <a:pt x="0" y="0"/>
                </a:moveTo>
                <a:lnTo>
                  <a:pt x="231580" y="0"/>
                </a:lnTo>
                <a:lnTo>
                  <a:pt x="231580" y="231580"/>
                </a:lnTo>
                <a:lnTo>
                  <a:pt x="0" y="231580"/>
                </a:lnTo>
                <a:close/>
              </a:path>
            </a:pathLst>
          </a:custGeom>
        </p:spPr>
      </p:pic>
      <p:sp>
        <p:nvSpPr>
          <p:cNvPr id="98" name="Shape420906795267"/>
          <p:cNvSpPr/>
          <p:nvPr/>
        </p:nvSpPr>
        <p:spPr>
          <a:xfrm>
            <a:off x="1161071" y="5534572"/>
            <a:ext cx="4949092" cy="243840"/>
          </a:xfrm>
          <a:custGeom>
            <a:avLst/>
            <a:gdLst/>
            <a:ahLst/>
            <a:cxnLst/>
            <a:rect l="l" t="t" r="r" b="b"/>
            <a:pathLst>
              <a:path w="4949092" h="243840">
                <a:moveTo>
                  <a:pt x="0" y="0"/>
                </a:moveTo>
                <a:lnTo>
                  <a:pt x="4949092" y="0"/>
                </a:lnTo>
                <a:lnTo>
                  <a:pt x="4949092" y="243840"/>
                </a:lnTo>
                <a:lnTo>
                  <a:pt x="0" y="24384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600">
                <a:solidFill>
                  <a:srgbClr val="FFFFFF"/>
                </a:solidFill>
                <a:latin typeface="+mn-lt"/>
              </a:rPr>
              <a:t>تطوير استراتيجيات للتحسين المستمر</a:t>
            </a:r>
          </a:p>
        </p:txBody>
      </p:sp>
      <p:sp>
        <p:nvSpPr>
          <p:cNvPr id="99" name="Shape425201762563"/>
          <p:cNvSpPr/>
          <p:nvPr/>
        </p:nvSpPr>
        <p:spPr>
          <a:xfrm>
            <a:off x="931137" y="1679481"/>
            <a:ext cx="9136031" cy="543702"/>
          </a:xfrm>
          <a:custGeom>
            <a:avLst/>
            <a:gdLst/>
            <a:ahLst/>
            <a:cxnLst/>
            <a:rect l="l" t="t" r="r" b="b"/>
            <a:pathLst>
              <a:path w="9136031" h="543701">
                <a:moveTo>
                  <a:pt x="0" y="0"/>
                </a:moveTo>
                <a:lnTo>
                  <a:pt x="9136031" y="0"/>
                </a:lnTo>
                <a:lnTo>
                  <a:pt x="9136031" y="543701"/>
                </a:lnTo>
                <a:lnTo>
                  <a:pt x="0" y="543701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4000" b="1" dirty="0">
                <a:solidFill>
                  <a:srgbClr val="F0F3F5"/>
                </a:solidFill>
                <a:latin typeface="+mn-lt"/>
              </a:rPr>
              <a:t>تحليل </a:t>
            </a:r>
            <a:r>
              <a:rPr sz="4000" b="1" dirty="0" err="1">
                <a:solidFill>
                  <a:srgbClr val="F0F3F5"/>
                </a:solidFill>
                <a:latin typeface="+mn-lt"/>
              </a:rPr>
              <a:t>أداء</a:t>
            </a:r>
            <a:r>
              <a:rPr sz="4000" b="1" dirty="0">
                <a:solidFill>
                  <a:srgbClr val="F0F3F5"/>
                </a:solidFill>
                <a:latin typeface="+mn-lt"/>
              </a:rPr>
              <a:t> </a:t>
            </a:r>
            <a:r>
              <a:rPr sz="4000" b="1" dirty="0" err="1">
                <a:solidFill>
                  <a:srgbClr val="F0F3F5"/>
                </a:solidFill>
                <a:latin typeface="+mn-lt"/>
              </a:rPr>
              <a:t>الأعمال</a:t>
            </a:r>
            <a:r>
              <a:rPr sz="4000" b="1" dirty="0">
                <a:solidFill>
                  <a:srgbClr val="F0F3F5"/>
                </a:solidFill>
                <a:latin typeface="+mn-lt"/>
              </a:rPr>
              <a:t> </a:t>
            </a:r>
            <a:r>
              <a:rPr sz="4000" b="1" dirty="0" err="1">
                <a:solidFill>
                  <a:srgbClr val="F0F3F5"/>
                </a:solidFill>
                <a:latin typeface="+mn-lt"/>
              </a:rPr>
              <a:t>وتوصيات</a:t>
            </a:r>
            <a:r>
              <a:rPr sz="4000" b="1" dirty="0">
                <a:solidFill>
                  <a:srgbClr val="F0F3F5"/>
                </a:solidFill>
                <a:latin typeface="+mn-lt"/>
              </a:rPr>
              <a:t> </a:t>
            </a:r>
            <a:r>
              <a:rPr sz="4000" b="1" dirty="0" err="1">
                <a:solidFill>
                  <a:srgbClr val="F0F3F5"/>
                </a:solidFill>
                <a:latin typeface="+mn-lt"/>
              </a:rPr>
              <a:t>التحسين</a:t>
            </a:r>
            <a:endParaRPr sz="4000" b="1" dirty="0">
              <a:solidFill>
                <a:srgbClr val="F0F3F5"/>
              </a:solidFill>
              <a:latin typeface="+mn-lt"/>
            </a:endParaRPr>
          </a:p>
        </p:txBody>
      </p:sp>
      <p:sp>
        <p:nvSpPr>
          <p:cNvPr id="100" name="Shape429496729859"/>
          <p:cNvSpPr/>
          <p:nvPr/>
        </p:nvSpPr>
        <p:spPr>
          <a:xfrm>
            <a:off x="931137" y="2350183"/>
            <a:ext cx="5164863" cy="337247"/>
          </a:xfrm>
          <a:custGeom>
            <a:avLst/>
            <a:gdLst/>
            <a:ahLst/>
            <a:cxnLst/>
            <a:rect l="l" t="t" r="r" b="b"/>
            <a:pathLst>
              <a:path w="5164863" h="337247">
                <a:moveTo>
                  <a:pt x="0" y="0"/>
                </a:moveTo>
                <a:lnTo>
                  <a:pt x="5164863" y="0"/>
                </a:lnTo>
                <a:lnTo>
                  <a:pt x="5164863" y="337247"/>
                </a:lnTo>
                <a:lnTo>
                  <a:pt x="0" y="337247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2400" dirty="0" err="1">
                <a:solidFill>
                  <a:srgbClr val="FFFFFF"/>
                </a:solidFill>
                <a:latin typeface="+mn-lt"/>
              </a:rPr>
              <a:t>نظرة</a:t>
            </a:r>
            <a:r>
              <a:rPr sz="2400" dirty="0">
                <a:solidFill>
                  <a:srgbClr val="FFFFFF"/>
                </a:solidFill>
                <a:latin typeface="+mn-lt"/>
              </a:rPr>
              <a:t> </a:t>
            </a:r>
            <a:r>
              <a:rPr sz="2400" dirty="0" err="1">
                <a:solidFill>
                  <a:srgbClr val="FFFFFF"/>
                </a:solidFill>
                <a:latin typeface="+mn-lt"/>
              </a:rPr>
              <a:t>شاملة</a:t>
            </a:r>
            <a:r>
              <a:rPr sz="2400" dirty="0">
                <a:solidFill>
                  <a:srgbClr val="FFFFFF"/>
                </a:solidFill>
                <a:latin typeface="+mn-lt"/>
              </a:rPr>
              <a:t> </a:t>
            </a:r>
            <a:r>
              <a:rPr sz="2400" dirty="0" err="1">
                <a:solidFill>
                  <a:srgbClr val="FFFFFF"/>
                </a:solidFill>
                <a:latin typeface="+mn-lt"/>
              </a:rPr>
              <a:t>على</a:t>
            </a:r>
            <a:r>
              <a:rPr sz="2400" dirty="0">
                <a:solidFill>
                  <a:srgbClr val="FFFFFF"/>
                </a:solidFill>
                <a:latin typeface="+mn-lt"/>
              </a:rPr>
              <a:t> الأداء </a:t>
            </a:r>
            <a:r>
              <a:rPr sz="2400" dirty="0" err="1">
                <a:solidFill>
                  <a:srgbClr val="FFFFFF"/>
                </a:solidFill>
                <a:latin typeface="+mn-lt"/>
              </a:rPr>
              <a:t>والفرص</a:t>
            </a:r>
            <a:endParaRPr sz="2400" dirty="0">
              <a:solidFill>
                <a:srgbClr val="FFFFFF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322122547462"/>
          <p:cNvSpPr/>
          <p:nvPr/>
        </p:nvSpPr>
        <p:spPr>
          <a:xfrm rot="20510412">
            <a:off x="-2452818" y="4588346"/>
            <a:ext cx="2855415" cy="2793210"/>
          </a:xfrm>
          <a:custGeom>
            <a:avLst/>
            <a:gdLst/>
            <a:ahLst/>
            <a:cxnLst/>
            <a:rect l="l" t="t" r="r" b="b"/>
            <a:pathLst>
              <a:path w="2855415" h="2793210">
                <a:moveTo>
                  <a:pt x="0" y="400015"/>
                </a:moveTo>
                <a:arcTo wR="400015" hR="400015" stAng="10800000" swAng="5400000"/>
                <a:lnTo>
                  <a:pt x="2455399" y="0"/>
                </a:lnTo>
                <a:arcTo wR="400015" hR="400015" stAng="16200000" swAng="5400000"/>
                <a:lnTo>
                  <a:pt x="2855415" y="2393193"/>
                </a:lnTo>
                <a:arcTo wR="400015" hR="400015" stAng="0" swAng="5400000"/>
                <a:lnTo>
                  <a:pt x="400014" y="2793209"/>
                </a:lnTo>
                <a:arcTo wR="400015" hR="400015" stAng="5400000" swAng="5400000"/>
                <a:close/>
              </a:path>
            </a:pathLst>
          </a:custGeom>
          <a:solidFill>
            <a:srgbClr val="151B1E">
              <a:alpha val="69804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+mn-lt"/>
              </a:defRPr>
            </a:pPr>
            <a:endParaRPr sz="32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6" name="Shape326417514758"/>
          <p:cNvSpPr/>
          <p:nvPr/>
        </p:nvSpPr>
        <p:spPr>
          <a:xfrm rot="20510412">
            <a:off x="1151325" y="6040462"/>
            <a:ext cx="1581406" cy="1546956"/>
          </a:xfrm>
          <a:custGeom>
            <a:avLst/>
            <a:gdLst/>
            <a:ahLst/>
            <a:cxnLst/>
            <a:rect l="l" t="t" r="r" b="b"/>
            <a:pathLst>
              <a:path w="1581406" h="1546956">
                <a:moveTo>
                  <a:pt x="0" y="319477"/>
                </a:moveTo>
                <a:arcTo wR="319477" hR="319477" stAng="10800000" swAng="5400000"/>
                <a:lnTo>
                  <a:pt x="1261928" y="0"/>
                </a:lnTo>
                <a:arcTo wR="319477" hR="319477" stAng="16200000" swAng="5400000"/>
                <a:lnTo>
                  <a:pt x="1581405" y="1227479"/>
                </a:lnTo>
                <a:arcTo wR="319477" hR="319477" stAng="0" swAng="5400000"/>
                <a:lnTo>
                  <a:pt x="319477" y="1546954"/>
                </a:lnTo>
                <a:arcTo wR="319477" hR="319477" stAng="5400000" swAng="5400000"/>
                <a:close/>
              </a:path>
            </a:pathLst>
          </a:custGeom>
          <a:solidFill>
            <a:srgbClr val="151B1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+mn-lt"/>
              </a:defRPr>
            </a:pPr>
            <a:endParaRPr sz="32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7" name="Shape330712482054"/>
          <p:cNvSpPr/>
          <p:nvPr/>
        </p:nvSpPr>
        <p:spPr>
          <a:xfrm>
            <a:off x="9167739" y="3006400"/>
            <a:ext cx="2293595" cy="140928"/>
          </a:xfrm>
          <a:custGeom>
            <a:avLst/>
            <a:gdLst/>
            <a:ahLst/>
            <a:cxnLst/>
            <a:rect l="l" t="t" r="r" b="b"/>
            <a:pathLst>
              <a:path w="2293595" h="140928">
                <a:moveTo>
                  <a:pt x="0" y="0"/>
                </a:moveTo>
                <a:lnTo>
                  <a:pt x="2293595" y="0"/>
                </a:lnTo>
                <a:lnTo>
                  <a:pt x="2293595" y="140928"/>
                </a:lnTo>
                <a:lnTo>
                  <a:pt x="0" y="140928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800" b="1">
                <a:solidFill>
                  <a:srgbClr val="000000"/>
                </a:solidFill>
                <a:latin typeface="+mn-lt"/>
              </a:rPr>
              <a:t>المنتجات والأداء</a:t>
            </a:r>
          </a:p>
        </p:txBody>
      </p:sp>
      <p:sp>
        <p:nvSpPr>
          <p:cNvPr id="78" name="Shape335007449350"/>
          <p:cNvSpPr/>
          <p:nvPr/>
        </p:nvSpPr>
        <p:spPr>
          <a:xfrm>
            <a:off x="9025909" y="3057054"/>
            <a:ext cx="432000" cy="432000"/>
          </a:xfrm>
          <a:custGeom>
            <a:avLst/>
            <a:gdLst/>
            <a:ahLst/>
            <a:cxnLst/>
            <a:rect l="l" t="t" r="r" b="b"/>
            <a:pathLst>
              <a:path w="432000" h="432000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9" name="Shape339302416646"/>
          <p:cNvSpPr/>
          <p:nvPr/>
        </p:nvSpPr>
        <p:spPr>
          <a:xfrm>
            <a:off x="9111986" y="3095544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4" h="306144">
                <a:moveTo>
                  <a:pt x="0" y="64939"/>
                </a:moveTo>
                <a:arcTo wR="64939" hR="64939" stAng="10800000" swAng="5400000"/>
                <a:lnTo>
                  <a:pt x="241203" y="0"/>
                </a:lnTo>
                <a:arcTo wR="64939" hR="64939" stAng="16200000" swAng="5400000"/>
                <a:lnTo>
                  <a:pt x="306144" y="241203"/>
                </a:lnTo>
                <a:arcTo wR="64939" hR="64939" stAng="0" swAng="5400000"/>
                <a:lnTo>
                  <a:pt x="64938" y="306144"/>
                </a:lnTo>
                <a:arcTo wR="64939" hR="64939" stAng="5400000" swAng="5400000"/>
                <a:close/>
              </a:path>
            </a:pathLst>
          </a:custGeom>
          <a:noFill/>
          <a:ln w="9525">
            <a:solidFill>
              <a:srgbClr val="546E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00" rIns="91425" bIns="45700"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0" name="Shape343597383942"/>
          <p:cNvSpPr/>
          <p:nvPr/>
        </p:nvSpPr>
        <p:spPr>
          <a:xfrm>
            <a:off x="9065690" y="3137492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2" h="313072">
                <a:moveTo>
                  <a:pt x="0" y="66407"/>
                </a:moveTo>
                <a:arcTo wR="66408" hR="66408" stAng="10800000" swAng="5400000"/>
                <a:lnTo>
                  <a:pt x="246663" y="0"/>
                </a:lnTo>
                <a:arcTo wR="66408" hR="66408" stAng="16200000" swAng="5400000"/>
                <a:lnTo>
                  <a:pt x="313072" y="246663"/>
                </a:lnTo>
                <a:arcTo wR="66408" hR="66408" stAng="0" swAng="5400000"/>
                <a:lnTo>
                  <a:pt x="66409" y="313072"/>
                </a:lnTo>
                <a:arcTo wR="66408" hR="66408" stAng="5400000" swAng="5400000"/>
                <a:close/>
              </a:path>
            </a:pathLst>
          </a:custGeom>
          <a:solidFill>
            <a:srgbClr val="546E7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81" name="Shape347892351238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2907" y="3178236"/>
            <a:ext cx="215881" cy="231581"/>
          </a:xfrm>
          <a:custGeom>
            <a:avLst/>
            <a:gdLst/>
            <a:ahLst/>
            <a:cxnLst/>
            <a:rect l="l" t="t" r="r" b="b"/>
            <a:pathLst>
              <a:path w="215880" h="231581">
                <a:moveTo>
                  <a:pt x="0" y="0"/>
                </a:moveTo>
                <a:lnTo>
                  <a:pt x="215880" y="0"/>
                </a:lnTo>
                <a:lnTo>
                  <a:pt x="215880" y="231581"/>
                </a:lnTo>
                <a:lnTo>
                  <a:pt x="0" y="231581"/>
                </a:lnTo>
                <a:close/>
              </a:path>
            </a:pathLst>
          </a:custGeom>
        </p:spPr>
      </p:pic>
      <p:sp>
        <p:nvSpPr>
          <p:cNvPr id="82" name="Shape352187318534"/>
          <p:cNvSpPr/>
          <p:nvPr/>
        </p:nvSpPr>
        <p:spPr>
          <a:xfrm>
            <a:off x="9397670" y="3195444"/>
            <a:ext cx="2063663" cy="433536"/>
          </a:xfrm>
          <a:custGeom>
            <a:avLst/>
            <a:gdLst/>
            <a:ahLst/>
            <a:cxnLst/>
            <a:rect l="l" t="t" r="r" b="b"/>
            <a:pathLst>
              <a:path w="2063663" h="433536">
                <a:moveTo>
                  <a:pt x="0" y="0"/>
                </a:moveTo>
                <a:lnTo>
                  <a:pt x="2063663" y="0"/>
                </a:lnTo>
                <a:lnTo>
                  <a:pt x="2063663" y="433536"/>
                </a:lnTo>
                <a:lnTo>
                  <a:pt x="0" y="433536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800">
                <a:solidFill>
                  <a:srgbClr val="000000"/>
                </a:solidFill>
                <a:latin typeface="+mn-lt"/>
              </a:rPr>
              <a:t>فئة "الصحة والجمال" هي أكثر فئة مبيعًا: تتفوق بشكل كبير على باقي الفئات مثل "الأزياء" و"الهواتف"</a:t>
            </a:r>
          </a:p>
        </p:txBody>
      </p:sp>
      <p:sp>
        <p:nvSpPr>
          <p:cNvPr id="83" name="Shape356482285830"/>
          <p:cNvSpPr/>
          <p:nvPr/>
        </p:nvSpPr>
        <p:spPr>
          <a:xfrm>
            <a:off x="9025909" y="3539357"/>
            <a:ext cx="432000" cy="432000"/>
          </a:xfrm>
          <a:custGeom>
            <a:avLst/>
            <a:gdLst/>
            <a:ahLst/>
            <a:cxnLst/>
            <a:rect l="l" t="t" r="r" b="b"/>
            <a:pathLst>
              <a:path w="432000" h="432000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4" name="Shape360777253126"/>
          <p:cNvSpPr/>
          <p:nvPr/>
        </p:nvSpPr>
        <p:spPr>
          <a:xfrm>
            <a:off x="9111986" y="3577848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4" h="306144">
                <a:moveTo>
                  <a:pt x="0" y="64939"/>
                </a:moveTo>
                <a:arcTo wR="64939" hR="64939" stAng="10800000" swAng="5400000"/>
                <a:lnTo>
                  <a:pt x="241203" y="0"/>
                </a:lnTo>
                <a:arcTo wR="64939" hR="64939" stAng="16200000" swAng="5400000"/>
                <a:lnTo>
                  <a:pt x="306144" y="241203"/>
                </a:lnTo>
                <a:arcTo wR="64939" hR="64939" stAng="0" swAng="5400000"/>
                <a:lnTo>
                  <a:pt x="64938" y="306144"/>
                </a:lnTo>
                <a:arcTo wR="64939" hR="64939" stAng="5400000" swAng="5400000"/>
                <a:close/>
              </a:path>
            </a:pathLst>
          </a:custGeom>
          <a:noFill/>
          <a:ln w="9525">
            <a:solidFill>
              <a:srgbClr val="546E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00" rIns="91425" bIns="45700"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5" name="Shape365072220422"/>
          <p:cNvSpPr/>
          <p:nvPr/>
        </p:nvSpPr>
        <p:spPr>
          <a:xfrm>
            <a:off x="9065690" y="3619795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2" h="313072">
                <a:moveTo>
                  <a:pt x="0" y="66407"/>
                </a:moveTo>
                <a:arcTo wR="66408" hR="66408" stAng="10800000" swAng="5400000"/>
                <a:lnTo>
                  <a:pt x="246663" y="0"/>
                </a:lnTo>
                <a:arcTo wR="66408" hR="66408" stAng="16200000" swAng="5400000"/>
                <a:lnTo>
                  <a:pt x="313072" y="246662"/>
                </a:lnTo>
                <a:arcTo wR="66408" hR="66408" stAng="0" swAng="5400000"/>
                <a:lnTo>
                  <a:pt x="66409" y="313070"/>
                </a:lnTo>
                <a:arcTo wR="66408" hR="66408" stAng="5400000" swAng="5400000"/>
                <a:close/>
              </a:path>
            </a:pathLst>
          </a:custGeom>
          <a:solidFill>
            <a:srgbClr val="546E7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86" name="Shape369367187718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5057" y="3660541"/>
            <a:ext cx="231580" cy="231580"/>
          </a:xfrm>
          <a:custGeom>
            <a:avLst/>
            <a:gdLst/>
            <a:ahLst/>
            <a:cxnLst/>
            <a:rect l="l" t="t" r="r" b="b"/>
            <a:pathLst>
              <a:path w="231580" h="231580">
                <a:moveTo>
                  <a:pt x="0" y="0"/>
                </a:moveTo>
                <a:lnTo>
                  <a:pt x="231578" y="0"/>
                </a:lnTo>
                <a:lnTo>
                  <a:pt x="231578" y="231580"/>
                </a:lnTo>
                <a:lnTo>
                  <a:pt x="0" y="231580"/>
                </a:lnTo>
                <a:close/>
              </a:path>
            </a:pathLst>
          </a:custGeom>
        </p:spPr>
      </p:pic>
      <p:sp>
        <p:nvSpPr>
          <p:cNvPr id="87" name="Shape373662155014"/>
          <p:cNvSpPr/>
          <p:nvPr/>
        </p:nvSpPr>
        <p:spPr>
          <a:xfrm>
            <a:off x="9397670" y="3677746"/>
            <a:ext cx="2063663" cy="287232"/>
          </a:xfrm>
          <a:custGeom>
            <a:avLst/>
            <a:gdLst/>
            <a:ahLst/>
            <a:cxnLst/>
            <a:rect l="l" t="t" r="r" b="b"/>
            <a:pathLst>
              <a:path w="2063663" h="287232">
                <a:moveTo>
                  <a:pt x="0" y="0"/>
                </a:moveTo>
                <a:lnTo>
                  <a:pt x="2063663" y="0"/>
                </a:lnTo>
                <a:lnTo>
                  <a:pt x="2063663" y="287232"/>
                </a:lnTo>
                <a:lnTo>
                  <a:pt x="0" y="287232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800">
                <a:solidFill>
                  <a:srgbClr val="000000"/>
                </a:solidFill>
                <a:latin typeface="+mn-lt"/>
              </a:rPr>
              <a:t>منتج "Avon Soft Musk Ea..." هو أكثر منتج مبيعًا: معظم مبيعاته تأتي عبر "الشحن القياسي"</a:t>
            </a:r>
          </a:p>
        </p:txBody>
      </p:sp>
      <p:sp>
        <p:nvSpPr>
          <p:cNvPr id="88" name="Shape377957122310"/>
          <p:cNvSpPr/>
          <p:nvPr/>
        </p:nvSpPr>
        <p:spPr>
          <a:xfrm>
            <a:off x="9025909" y="3875358"/>
            <a:ext cx="432000" cy="432000"/>
          </a:xfrm>
          <a:custGeom>
            <a:avLst/>
            <a:gdLst/>
            <a:ahLst/>
            <a:cxnLst/>
            <a:rect l="l" t="t" r="r" b="b"/>
            <a:pathLst>
              <a:path w="432000" h="432000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9" name="Shape382252089606"/>
          <p:cNvSpPr/>
          <p:nvPr/>
        </p:nvSpPr>
        <p:spPr>
          <a:xfrm>
            <a:off x="9111986" y="3913849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4" h="306144">
                <a:moveTo>
                  <a:pt x="0" y="64939"/>
                </a:moveTo>
                <a:arcTo wR="64939" hR="64939" stAng="10800000" swAng="5400000"/>
                <a:lnTo>
                  <a:pt x="241203" y="0"/>
                </a:lnTo>
                <a:arcTo wR="64939" hR="64939" stAng="16200000" swAng="5400000"/>
                <a:lnTo>
                  <a:pt x="306144" y="241203"/>
                </a:lnTo>
                <a:arcTo wR="64939" hR="64939" stAng="0" swAng="5400000"/>
                <a:lnTo>
                  <a:pt x="64938" y="306144"/>
                </a:lnTo>
                <a:arcTo wR="64939" hR="64939" stAng="5400000" swAng="5400000"/>
                <a:close/>
              </a:path>
            </a:pathLst>
          </a:custGeom>
          <a:noFill/>
          <a:ln w="9525">
            <a:solidFill>
              <a:srgbClr val="15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00" rIns="91425" bIns="45700"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0" name="Shape386547056902"/>
          <p:cNvSpPr/>
          <p:nvPr/>
        </p:nvSpPr>
        <p:spPr>
          <a:xfrm>
            <a:off x="9065690" y="3955797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2" h="313072">
                <a:moveTo>
                  <a:pt x="0" y="66407"/>
                </a:moveTo>
                <a:arcTo wR="66408" hR="66408" stAng="10800000" swAng="5400000"/>
                <a:lnTo>
                  <a:pt x="246663" y="0"/>
                </a:lnTo>
                <a:arcTo wR="66408" hR="66408" stAng="16200000" swAng="5400000"/>
                <a:lnTo>
                  <a:pt x="313072" y="246662"/>
                </a:lnTo>
                <a:arcTo wR="66408" hR="66408" stAng="0" swAng="5400000"/>
                <a:lnTo>
                  <a:pt x="66409" y="313070"/>
                </a:lnTo>
                <a:arcTo wR="66408" hR="66408" stAng="5400000" swAng="5400000"/>
                <a:close/>
              </a:path>
            </a:pathLst>
          </a:custGeom>
          <a:solidFill>
            <a:srgbClr val="546E7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91" name="Shape390842024198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5057" y="3996540"/>
            <a:ext cx="231580" cy="231580"/>
          </a:xfrm>
          <a:custGeom>
            <a:avLst/>
            <a:gdLst/>
            <a:ahLst/>
            <a:cxnLst/>
            <a:rect l="l" t="t" r="r" b="b"/>
            <a:pathLst>
              <a:path w="231580" h="231580">
                <a:moveTo>
                  <a:pt x="0" y="0"/>
                </a:moveTo>
                <a:lnTo>
                  <a:pt x="231578" y="0"/>
                </a:lnTo>
                <a:lnTo>
                  <a:pt x="231578" y="231580"/>
                </a:lnTo>
                <a:lnTo>
                  <a:pt x="0" y="231580"/>
                </a:lnTo>
                <a:close/>
              </a:path>
            </a:pathLst>
          </a:custGeom>
        </p:spPr>
      </p:pic>
      <p:sp>
        <p:nvSpPr>
          <p:cNvPr id="92" name="Shape395136991494"/>
          <p:cNvSpPr/>
          <p:nvPr/>
        </p:nvSpPr>
        <p:spPr>
          <a:xfrm>
            <a:off x="9397670" y="4013748"/>
            <a:ext cx="2063663" cy="140928"/>
          </a:xfrm>
          <a:custGeom>
            <a:avLst/>
            <a:gdLst/>
            <a:ahLst/>
            <a:cxnLst/>
            <a:rect l="l" t="t" r="r" b="b"/>
            <a:pathLst>
              <a:path w="2063663" h="140928">
                <a:moveTo>
                  <a:pt x="0" y="0"/>
                </a:moveTo>
                <a:lnTo>
                  <a:pt x="2063663" y="0"/>
                </a:lnTo>
                <a:lnTo>
                  <a:pt x="2063663" y="140928"/>
                </a:lnTo>
                <a:lnTo>
                  <a:pt x="0" y="140928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800">
                <a:solidFill>
                  <a:srgbClr val="000000"/>
                </a:solidFill>
                <a:latin typeface="+mn-lt"/>
              </a:rPr>
              <a:t>52% العملاء من الذكور: بينما الإناث يمثلن 48%</a:t>
            </a:r>
          </a:p>
        </p:txBody>
      </p:sp>
      <p:sp>
        <p:nvSpPr>
          <p:cNvPr id="93" name="Shape399431958790"/>
          <p:cNvSpPr/>
          <p:nvPr/>
        </p:nvSpPr>
        <p:spPr>
          <a:xfrm>
            <a:off x="9025909" y="4065810"/>
            <a:ext cx="432000" cy="432000"/>
          </a:xfrm>
          <a:custGeom>
            <a:avLst/>
            <a:gdLst/>
            <a:ahLst/>
            <a:cxnLst/>
            <a:rect l="l" t="t" r="r" b="b"/>
            <a:pathLst>
              <a:path w="432000" h="432000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4" name="Shape403726926086"/>
          <p:cNvSpPr/>
          <p:nvPr/>
        </p:nvSpPr>
        <p:spPr>
          <a:xfrm>
            <a:off x="9111986" y="4104300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4" h="306144">
                <a:moveTo>
                  <a:pt x="0" y="64939"/>
                </a:moveTo>
                <a:arcTo wR="64939" hR="64939" stAng="10800000" swAng="5400000"/>
                <a:lnTo>
                  <a:pt x="241203" y="0"/>
                </a:lnTo>
                <a:arcTo wR="64939" hR="64939" stAng="16200000" swAng="5400000"/>
                <a:lnTo>
                  <a:pt x="306144" y="241203"/>
                </a:lnTo>
                <a:arcTo wR="64939" hR="64939" stAng="0" swAng="5400000"/>
                <a:lnTo>
                  <a:pt x="64938" y="306144"/>
                </a:lnTo>
                <a:arcTo wR="64939" hR="64939" stAng="5400000" swAng="5400000"/>
                <a:close/>
              </a:path>
            </a:pathLst>
          </a:custGeom>
          <a:noFill/>
          <a:ln w="9525">
            <a:solidFill>
              <a:srgbClr val="15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00" rIns="91425" bIns="45700"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5" name="Shape408021893382"/>
          <p:cNvSpPr/>
          <p:nvPr/>
        </p:nvSpPr>
        <p:spPr>
          <a:xfrm>
            <a:off x="9065690" y="4146249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2" h="313072">
                <a:moveTo>
                  <a:pt x="0" y="66407"/>
                </a:moveTo>
                <a:arcTo wR="66408" hR="66408" stAng="10800000" swAng="5400000"/>
                <a:lnTo>
                  <a:pt x="246663" y="0"/>
                </a:lnTo>
                <a:arcTo wR="66408" hR="66408" stAng="16200000" swAng="5400000"/>
                <a:lnTo>
                  <a:pt x="313072" y="246662"/>
                </a:lnTo>
                <a:arcTo wR="66408" hR="66408" stAng="0" swAng="5400000"/>
                <a:lnTo>
                  <a:pt x="66409" y="313070"/>
                </a:lnTo>
                <a:arcTo wR="66408" hR="66408" stAng="5400000" swAng="5400000"/>
                <a:close/>
              </a:path>
            </a:pathLst>
          </a:custGeom>
          <a:solidFill>
            <a:srgbClr val="151B1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96" name="Shape412316860678"/>
          <p:cNvPicPr/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05057" y="4186993"/>
            <a:ext cx="231580" cy="231580"/>
          </a:xfrm>
          <a:custGeom>
            <a:avLst/>
            <a:gdLst/>
            <a:ahLst/>
            <a:cxnLst/>
            <a:rect l="l" t="t" r="r" b="b"/>
            <a:pathLst>
              <a:path w="231580" h="231580">
                <a:moveTo>
                  <a:pt x="0" y="0"/>
                </a:moveTo>
                <a:lnTo>
                  <a:pt x="231578" y="0"/>
                </a:lnTo>
                <a:lnTo>
                  <a:pt x="231578" y="231580"/>
                </a:lnTo>
                <a:lnTo>
                  <a:pt x="0" y="231580"/>
                </a:lnTo>
                <a:close/>
              </a:path>
            </a:pathLst>
          </a:custGeom>
        </p:spPr>
      </p:pic>
      <p:sp>
        <p:nvSpPr>
          <p:cNvPr id="97" name="Shape416611827974"/>
          <p:cNvSpPr/>
          <p:nvPr/>
        </p:nvSpPr>
        <p:spPr>
          <a:xfrm>
            <a:off x="9397670" y="4204198"/>
            <a:ext cx="2063663" cy="287232"/>
          </a:xfrm>
          <a:custGeom>
            <a:avLst/>
            <a:gdLst/>
            <a:ahLst/>
            <a:cxnLst/>
            <a:rect l="l" t="t" r="r" b="b"/>
            <a:pathLst>
              <a:path w="2063663" h="287232">
                <a:moveTo>
                  <a:pt x="0" y="0"/>
                </a:moveTo>
                <a:lnTo>
                  <a:pt x="2063663" y="0"/>
                </a:lnTo>
                <a:lnTo>
                  <a:pt x="2063663" y="287232"/>
                </a:lnTo>
                <a:lnTo>
                  <a:pt x="0" y="287232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800">
                <a:solidFill>
                  <a:srgbClr val="000000"/>
                </a:solidFill>
                <a:latin typeface="+mn-lt"/>
              </a:rPr>
              <a:t>المنطقة "Zone 4" هي الأكثر مبيعًا  بنسبة 43%: تليها "Zone 1" و"Zone 2"</a:t>
            </a:r>
          </a:p>
        </p:txBody>
      </p:sp>
      <p:sp>
        <p:nvSpPr>
          <p:cNvPr id="98" name="Shape420906795270"/>
          <p:cNvSpPr/>
          <p:nvPr/>
        </p:nvSpPr>
        <p:spPr>
          <a:xfrm>
            <a:off x="9025909" y="4401810"/>
            <a:ext cx="432000" cy="432000"/>
          </a:xfrm>
          <a:custGeom>
            <a:avLst/>
            <a:gdLst/>
            <a:ahLst/>
            <a:cxnLst/>
            <a:rect l="l" t="t" r="r" b="b"/>
            <a:pathLst>
              <a:path w="432000" h="432000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9" name="Shape425201762566"/>
          <p:cNvSpPr/>
          <p:nvPr/>
        </p:nvSpPr>
        <p:spPr>
          <a:xfrm>
            <a:off x="9111986" y="4440300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4" h="306144">
                <a:moveTo>
                  <a:pt x="0" y="64939"/>
                </a:moveTo>
                <a:arcTo wR="64939" hR="64939" stAng="10800000" swAng="5400000"/>
                <a:lnTo>
                  <a:pt x="241203" y="0"/>
                </a:lnTo>
                <a:arcTo wR="64939" hR="64939" stAng="16200000" swAng="5400000"/>
                <a:lnTo>
                  <a:pt x="306144" y="241203"/>
                </a:lnTo>
                <a:arcTo wR="64939" hR="64939" stAng="0" swAng="5400000"/>
                <a:lnTo>
                  <a:pt x="64938" y="306144"/>
                </a:lnTo>
                <a:arcTo wR="64939" hR="64939" stAng="5400000" swAng="5400000"/>
                <a:close/>
              </a:path>
            </a:pathLst>
          </a:custGeom>
          <a:noFill/>
          <a:ln w="9525">
            <a:solidFill>
              <a:srgbClr val="546E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00" rIns="91425" bIns="45700"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0" name="Shape429496729862"/>
          <p:cNvSpPr/>
          <p:nvPr/>
        </p:nvSpPr>
        <p:spPr>
          <a:xfrm>
            <a:off x="9065690" y="4482250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2" h="313072">
                <a:moveTo>
                  <a:pt x="0" y="66407"/>
                </a:moveTo>
                <a:arcTo wR="66408" hR="66408" stAng="10800000" swAng="5400000"/>
                <a:lnTo>
                  <a:pt x="246663" y="0"/>
                </a:lnTo>
                <a:arcTo wR="66408" hR="66408" stAng="16200000" swAng="5400000"/>
                <a:lnTo>
                  <a:pt x="313072" y="246662"/>
                </a:lnTo>
                <a:arcTo wR="66408" hR="66408" stAng="0" swAng="5400000"/>
                <a:lnTo>
                  <a:pt x="66409" y="313070"/>
                </a:lnTo>
                <a:arcTo wR="66408" hR="66408" stAng="5400000" swAng="5400000"/>
                <a:close/>
              </a:path>
            </a:pathLst>
          </a:custGeom>
          <a:solidFill>
            <a:srgbClr val="546E7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01" name="Shape433791697158"/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40383" y="4522995"/>
            <a:ext cx="160929" cy="231581"/>
          </a:xfrm>
          <a:custGeom>
            <a:avLst/>
            <a:gdLst/>
            <a:ahLst/>
            <a:cxnLst/>
            <a:rect l="l" t="t" r="r" b="b"/>
            <a:pathLst>
              <a:path w="160929" h="231581">
                <a:moveTo>
                  <a:pt x="0" y="0"/>
                </a:moveTo>
                <a:lnTo>
                  <a:pt x="160928" y="0"/>
                </a:lnTo>
                <a:lnTo>
                  <a:pt x="160928" y="231580"/>
                </a:lnTo>
                <a:lnTo>
                  <a:pt x="0" y="231580"/>
                </a:lnTo>
                <a:close/>
              </a:path>
            </a:pathLst>
          </a:custGeom>
        </p:spPr>
      </p:pic>
      <p:sp>
        <p:nvSpPr>
          <p:cNvPr id="102" name="Shape438086664454"/>
          <p:cNvSpPr/>
          <p:nvPr/>
        </p:nvSpPr>
        <p:spPr>
          <a:xfrm>
            <a:off x="9397670" y="4540199"/>
            <a:ext cx="2063663" cy="287232"/>
          </a:xfrm>
          <a:custGeom>
            <a:avLst/>
            <a:gdLst/>
            <a:ahLst/>
            <a:cxnLst/>
            <a:rect l="l" t="t" r="r" b="b"/>
            <a:pathLst>
              <a:path w="2063663" h="287232">
                <a:moveTo>
                  <a:pt x="0" y="0"/>
                </a:moveTo>
                <a:lnTo>
                  <a:pt x="2063663" y="0"/>
                </a:lnTo>
                <a:lnTo>
                  <a:pt x="2063663" y="287232"/>
                </a:lnTo>
                <a:lnTo>
                  <a:pt x="0" y="287232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800">
                <a:solidFill>
                  <a:srgbClr val="000000"/>
                </a:solidFill>
                <a:latin typeface="+mn-lt"/>
              </a:rPr>
              <a:t>73% من الطلبات تم تسليمها بنجاح: وهي نسبة جيدة</a:t>
            </a:r>
          </a:p>
        </p:txBody>
      </p:sp>
      <p:sp>
        <p:nvSpPr>
          <p:cNvPr id="103" name="Shape442381631750"/>
          <p:cNvSpPr/>
          <p:nvPr/>
        </p:nvSpPr>
        <p:spPr>
          <a:xfrm>
            <a:off x="9025909" y="4737811"/>
            <a:ext cx="432000" cy="432000"/>
          </a:xfrm>
          <a:custGeom>
            <a:avLst/>
            <a:gdLst/>
            <a:ahLst/>
            <a:cxnLst/>
            <a:rect l="l" t="t" r="r" b="b"/>
            <a:pathLst>
              <a:path w="432000" h="432000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4" name="Shape446676599046"/>
          <p:cNvSpPr/>
          <p:nvPr/>
        </p:nvSpPr>
        <p:spPr>
          <a:xfrm>
            <a:off x="9111986" y="4776301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4" h="306144">
                <a:moveTo>
                  <a:pt x="0" y="64939"/>
                </a:moveTo>
                <a:arcTo wR="64939" hR="64939" stAng="10800000" swAng="5400000"/>
                <a:lnTo>
                  <a:pt x="241203" y="0"/>
                </a:lnTo>
                <a:arcTo wR="64939" hR="64939" stAng="16200000" swAng="5400000"/>
                <a:lnTo>
                  <a:pt x="306144" y="241203"/>
                </a:lnTo>
                <a:arcTo wR="64939" hR="64939" stAng="0" swAng="5400000"/>
                <a:lnTo>
                  <a:pt x="64938" y="306144"/>
                </a:lnTo>
                <a:arcTo wR="64939" hR="64939" stAng="5400000" swAng="5400000"/>
                <a:close/>
              </a:path>
            </a:pathLst>
          </a:custGeom>
          <a:noFill/>
          <a:ln w="9525">
            <a:solidFill>
              <a:srgbClr val="15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00" rIns="91425" bIns="45700"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5" name="Shape450971566342"/>
          <p:cNvSpPr/>
          <p:nvPr/>
        </p:nvSpPr>
        <p:spPr>
          <a:xfrm>
            <a:off x="9065690" y="4818249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2" h="313072">
                <a:moveTo>
                  <a:pt x="0" y="66407"/>
                </a:moveTo>
                <a:arcTo wR="66408" hR="66408" stAng="10800000" swAng="5400000"/>
                <a:lnTo>
                  <a:pt x="246663" y="0"/>
                </a:lnTo>
                <a:arcTo wR="66408" hR="66408" stAng="16200000" swAng="5400000"/>
                <a:lnTo>
                  <a:pt x="313072" y="246662"/>
                </a:lnTo>
                <a:arcTo wR="66408" hR="66408" stAng="0" swAng="5400000"/>
                <a:lnTo>
                  <a:pt x="66409" y="313070"/>
                </a:lnTo>
                <a:arcTo wR="66408" hR="66408" stAng="5400000" swAng="5400000"/>
                <a:close/>
              </a:path>
            </a:pathLst>
          </a:custGeom>
          <a:solidFill>
            <a:srgbClr val="546E7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06" name="Shape455266533638"/>
          <p:cNvPicPr/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05057" y="4858993"/>
            <a:ext cx="231580" cy="231580"/>
          </a:xfrm>
          <a:custGeom>
            <a:avLst/>
            <a:gdLst/>
            <a:ahLst/>
            <a:cxnLst/>
            <a:rect l="l" t="t" r="r" b="b"/>
            <a:pathLst>
              <a:path w="231580" h="231580">
                <a:moveTo>
                  <a:pt x="0" y="0"/>
                </a:moveTo>
                <a:lnTo>
                  <a:pt x="231578" y="0"/>
                </a:lnTo>
                <a:lnTo>
                  <a:pt x="231578" y="231580"/>
                </a:lnTo>
                <a:lnTo>
                  <a:pt x="0" y="231580"/>
                </a:lnTo>
                <a:close/>
              </a:path>
            </a:pathLst>
          </a:custGeom>
        </p:spPr>
      </p:pic>
      <p:sp>
        <p:nvSpPr>
          <p:cNvPr id="107" name="Shape459561500934"/>
          <p:cNvSpPr/>
          <p:nvPr/>
        </p:nvSpPr>
        <p:spPr>
          <a:xfrm>
            <a:off x="9397670" y="4876202"/>
            <a:ext cx="2063663" cy="140928"/>
          </a:xfrm>
          <a:custGeom>
            <a:avLst/>
            <a:gdLst/>
            <a:ahLst/>
            <a:cxnLst/>
            <a:rect l="l" t="t" r="r" b="b"/>
            <a:pathLst>
              <a:path w="2063663" h="140928">
                <a:moveTo>
                  <a:pt x="0" y="0"/>
                </a:moveTo>
                <a:lnTo>
                  <a:pt x="2063663" y="0"/>
                </a:lnTo>
                <a:lnTo>
                  <a:pt x="2063663" y="140928"/>
                </a:lnTo>
                <a:lnTo>
                  <a:pt x="0" y="140928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800">
                <a:solidFill>
                  <a:srgbClr val="000000"/>
                </a:solidFill>
                <a:latin typeface="+mn-lt"/>
              </a:rPr>
              <a:t>27% نسبة المرتجعات: نسبة مرتفعة</a:t>
            </a:r>
          </a:p>
        </p:txBody>
      </p:sp>
      <p:sp>
        <p:nvSpPr>
          <p:cNvPr id="108" name="Shape463856468230"/>
          <p:cNvSpPr/>
          <p:nvPr/>
        </p:nvSpPr>
        <p:spPr>
          <a:xfrm>
            <a:off x="9025909" y="4928265"/>
            <a:ext cx="432000" cy="432000"/>
          </a:xfrm>
          <a:custGeom>
            <a:avLst/>
            <a:gdLst/>
            <a:ahLst/>
            <a:cxnLst/>
            <a:rect l="l" t="t" r="r" b="b"/>
            <a:pathLst>
              <a:path w="432000" h="432000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09" name="Shape468151435526"/>
          <p:cNvSpPr/>
          <p:nvPr/>
        </p:nvSpPr>
        <p:spPr>
          <a:xfrm>
            <a:off x="9111986" y="4966755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4" h="306144">
                <a:moveTo>
                  <a:pt x="0" y="64939"/>
                </a:moveTo>
                <a:arcTo wR="64939" hR="64939" stAng="10800000" swAng="5400000"/>
                <a:lnTo>
                  <a:pt x="241203" y="0"/>
                </a:lnTo>
                <a:arcTo wR="64939" hR="64939" stAng="16200000" swAng="5400000"/>
                <a:lnTo>
                  <a:pt x="306144" y="241203"/>
                </a:lnTo>
                <a:arcTo wR="64939" hR="64939" stAng="0" swAng="5400000"/>
                <a:lnTo>
                  <a:pt x="64938" y="306144"/>
                </a:lnTo>
                <a:arcTo wR="64939" hR="64939" stAng="5400000" swAng="5400000"/>
                <a:close/>
              </a:path>
            </a:pathLst>
          </a:custGeom>
          <a:noFill/>
          <a:ln w="9525">
            <a:solidFill>
              <a:srgbClr val="15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00" rIns="91425" bIns="45700"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0" name="Shape472446402822"/>
          <p:cNvSpPr/>
          <p:nvPr/>
        </p:nvSpPr>
        <p:spPr>
          <a:xfrm>
            <a:off x="9065690" y="5008704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2" h="313072">
                <a:moveTo>
                  <a:pt x="0" y="66407"/>
                </a:moveTo>
                <a:arcTo wR="66408" hR="66408" stAng="10800000" swAng="5400000"/>
                <a:lnTo>
                  <a:pt x="246663" y="0"/>
                </a:lnTo>
                <a:arcTo wR="66408" hR="66408" stAng="16200000" swAng="5400000"/>
                <a:lnTo>
                  <a:pt x="313072" y="246662"/>
                </a:lnTo>
                <a:arcTo wR="66408" hR="66408" stAng="0" swAng="5400000"/>
                <a:lnTo>
                  <a:pt x="66409" y="313070"/>
                </a:lnTo>
                <a:arcTo wR="66408" hR="66408" stAng="5400000" swAng="5400000"/>
                <a:close/>
              </a:path>
            </a:pathLst>
          </a:custGeom>
          <a:solidFill>
            <a:srgbClr val="151B1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11" name="Shape476741370118"/>
          <p:cNvPicPr/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12907" y="5049449"/>
            <a:ext cx="215881" cy="231581"/>
          </a:xfrm>
          <a:custGeom>
            <a:avLst/>
            <a:gdLst/>
            <a:ahLst/>
            <a:cxnLst/>
            <a:rect l="l" t="t" r="r" b="b"/>
            <a:pathLst>
              <a:path w="215880" h="231581">
                <a:moveTo>
                  <a:pt x="0" y="0"/>
                </a:moveTo>
                <a:lnTo>
                  <a:pt x="215880" y="0"/>
                </a:lnTo>
                <a:lnTo>
                  <a:pt x="215880" y="231580"/>
                </a:lnTo>
                <a:lnTo>
                  <a:pt x="0" y="231580"/>
                </a:lnTo>
                <a:close/>
              </a:path>
            </a:pathLst>
          </a:custGeom>
        </p:spPr>
      </p:pic>
      <p:sp>
        <p:nvSpPr>
          <p:cNvPr id="112" name="Shape481036337414"/>
          <p:cNvSpPr/>
          <p:nvPr/>
        </p:nvSpPr>
        <p:spPr>
          <a:xfrm>
            <a:off x="9397670" y="5066654"/>
            <a:ext cx="2063663" cy="433536"/>
          </a:xfrm>
          <a:custGeom>
            <a:avLst/>
            <a:gdLst/>
            <a:ahLst/>
            <a:cxnLst/>
            <a:rect l="l" t="t" r="r" b="b"/>
            <a:pathLst>
              <a:path w="2063663" h="433536">
                <a:moveTo>
                  <a:pt x="0" y="0"/>
                </a:moveTo>
                <a:lnTo>
                  <a:pt x="2063663" y="0"/>
                </a:lnTo>
                <a:lnTo>
                  <a:pt x="2063663" y="433536"/>
                </a:lnTo>
                <a:lnTo>
                  <a:pt x="0" y="433536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800" dirty="0" err="1">
                <a:solidFill>
                  <a:srgbClr val="000000"/>
                </a:solidFill>
                <a:latin typeface="+mn-lt"/>
              </a:rPr>
              <a:t>حدثت</a:t>
            </a:r>
            <a:r>
              <a:rPr sz="800" dirty="0">
                <a:solidFill>
                  <a:srgbClr val="000000"/>
                </a:solidFill>
                <a:latin typeface="+mn-lt"/>
              </a:rPr>
              <a:t> </a:t>
            </a:r>
            <a:r>
              <a:rPr sz="800" dirty="0" err="1">
                <a:solidFill>
                  <a:srgbClr val="000000"/>
                </a:solidFill>
                <a:latin typeface="+mn-lt"/>
              </a:rPr>
              <a:t>قفزة</a:t>
            </a:r>
            <a:r>
              <a:rPr sz="800" dirty="0">
                <a:solidFill>
                  <a:srgbClr val="000000"/>
                </a:solidFill>
                <a:latin typeface="+mn-lt"/>
              </a:rPr>
              <a:t> </a:t>
            </a:r>
            <a:r>
              <a:rPr sz="800" dirty="0" err="1">
                <a:solidFill>
                  <a:srgbClr val="000000"/>
                </a:solidFill>
                <a:latin typeface="+mn-lt"/>
              </a:rPr>
              <a:t>كبيرة</a:t>
            </a:r>
            <a:r>
              <a:rPr sz="800" dirty="0">
                <a:solidFill>
                  <a:srgbClr val="000000"/>
                </a:solidFill>
                <a:latin typeface="+mn-lt"/>
              </a:rPr>
              <a:t> </a:t>
            </a:r>
            <a:r>
              <a:rPr sz="800" dirty="0" err="1">
                <a:solidFill>
                  <a:srgbClr val="000000"/>
                </a:solidFill>
                <a:latin typeface="+mn-lt"/>
              </a:rPr>
              <a:t>في</a:t>
            </a:r>
            <a:r>
              <a:rPr sz="800" dirty="0">
                <a:solidFill>
                  <a:srgbClr val="000000"/>
                </a:solidFill>
                <a:latin typeface="+mn-lt"/>
              </a:rPr>
              <a:t> المبيعات </a:t>
            </a:r>
            <a:r>
              <a:rPr sz="800" dirty="0" err="1">
                <a:solidFill>
                  <a:srgbClr val="000000"/>
                </a:solidFill>
                <a:latin typeface="+mn-lt"/>
              </a:rPr>
              <a:t>والطلبات</a:t>
            </a:r>
            <a:r>
              <a:rPr sz="800" dirty="0">
                <a:solidFill>
                  <a:srgbClr val="000000"/>
                </a:solidFill>
                <a:latin typeface="+mn-lt"/>
              </a:rPr>
              <a:t> </a:t>
            </a:r>
            <a:r>
              <a:rPr sz="800" dirty="0" err="1">
                <a:solidFill>
                  <a:srgbClr val="000000"/>
                </a:solidFill>
                <a:latin typeface="+mn-lt"/>
              </a:rPr>
              <a:t>خلال</a:t>
            </a:r>
            <a:r>
              <a:rPr sz="800" dirty="0">
                <a:solidFill>
                  <a:srgbClr val="000000"/>
                </a:solidFill>
                <a:latin typeface="+mn-lt"/>
              </a:rPr>
              <a:t> </a:t>
            </a:r>
            <a:r>
              <a:rPr sz="800" dirty="0" err="1">
                <a:solidFill>
                  <a:srgbClr val="000000"/>
                </a:solidFill>
                <a:latin typeface="+mn-lt"/>
              </a:rPr>
              <a:t>شهري</a:t>
            </a:r>
            <a:r>
              <a:rPr sz="800" dirty="0">
                <a:solidFill>
                  <a:srgbClr val="000000"/>
                </a:solidFill>
                <a:latin typeface="+mn-lt"/>
              </a:rPr>
              <a:t> </a:t>
            </a:r>
            <a:r>
              <a:rPr sz="800" dirty="0" err="1">
                <a:solidFill>
                  <a:srgbClr val="000000"/>
                </a:solidFill>
                <a:latin typeface="+mn-lt"/>
              </a:rPr>
              <a:t>مارس</a:t>
            </a:r>
            <a:r>
              <a:rPr sz="800" dirty="0">
                <a:solidFill>
                  <a:srgbClr val="000000"/>
                </a:solidFill>
                <a:latin typeface="+mn-lt"/>
              </a:rPr>
              <a:t> </a:t>
            </a:r>
            <a:r>
              <a:rPr sz="800" dirty="0" err="1">
                <a:solidFill>
                  <a:srgbClr val="000000"/>
                </a:solidFill>
                <a:latin typeface="+mn-lt"/>
              </a:rPr>
              <a:t>وأبريل</a:t>
            </a:r>
            <a:r>
              <a:rPr sz="800" dirty="0">
                <a:solidFill>
                  <a:srgbClr val="000000"/>
                </a:solidFill>
                <a:latin typeface="+mn-lt"/>
              </a:rPr>
              <a:t>: </a:t>
            </a:r>
            <a:r>
              <a:rPr sz="800" dirty="0" err="1">
                <a:solidFill>
                  <a:srgbClr val="000000"/>
                </a:solidFill>
                <a:latin typeface="+mn-lt"/>
              </a:rPr>
              <a:t>ثم</a:t>
            </a:r>
            <a:r>
              <a:rPr sz="800" dirty="0">
                <a:solidFill>
                  <a:srgbClr val="000000"/>
                </a:solidFill>
                <a:latin typeface="+mn-lt"/>
              </a:rPr>
              <a:t> </a:t>
            </a:r>
            <a:r>
              <a:rPr sz="800" dirty="0" err="1">
                <a:solidFill>
                  <a:srgbClr val="000000"/>
                </a:solidFill>
                <a:latin typeface="+mn-lt"/>
              </a:rPr>
              <a:t>بدأت</a:t>
            </a:r>
            <a:r>
              <a:rPr sz="800" dirty="0">
                <a:solidFill>
                  <a:srgbClr val="000000"/>
                </a:solidFill>
                <a:latin typeface="+mn-lt"/>
              </a:rPr>
              <a:t> </a:t>
            </a:r>
            <a:r>
              <a:rPr sz="800" dirty="0" err="1">
                <a:solidFill>
                  <a:srgbClr val="000000"/>
                </a:solidFill>
                <a:latin typeface="+mn-lt"/>
              </a:rPr>
              <a:t>في</a:t>
            </a:r>
            <a:r>
              <a:rPr sz="800" dirty="0">
                <a:solidFill>
                  <a:srgbClr val="000000"/>
                </a:solidFill>
                <a:latin typeface="+mn-lt"/>
              </a:rPr>
              <a:t> </a:t>
            </a:r>
            <a:r>
              <a:rPr sz="800" dirty="0" err="1">
                <a:solidFill>
                  <a:srgbClr val="000000"/>
                </a:solidFill>
                <a:latin typeface="+mn-lt"/>
              </a:rPr>
              <a:t>الانخفاض</a:t>
            </a:r>
            <a:r>
              <a:rPr sz="800" dirty="0">
                <a:solidFill>
                  <a:srgbClr val="000000"/>
                </a:solidFill>
                <a:latin typeface="+mn-lt"/>
              </a:rPr>
              <a:t> </a:t>
            </a:r>
            <a:r>
              <a:rPr sz="800" dirty="0" err="1">
                <a:solidFill>
                  <a:srgbClr val="000000"/>
                </a:solidFill>
                <a:latin typeface="+mn-lt"/>
              </a:rPr>
              <a:t>تدريجيًا</a:t>
            </a:r>
            <a:endParaRPr sz="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3" name="Shape485331304710"/>
          <p:cNvSpPr/>
          <p:nvPr/>
        </p:nvSpPr>
        <p:spPr>
          <a:xfrm>
            <a:off x="6710028" y="3006399"/>
            <a:ext cx="2293595" cy="140928"/>
          </a:xfrm>
          <a:custGeom>
            <a:avLst/>
            <a:gdLst/>
            <a:ahLst/>
            <a:cxnLst/>
            <a:rect l="l" t="t" r="r" b="b"/>
            <a:pathLst>
              <a:path w="2293595" h="140928">
                <a:moveTo>
                  <a:pt x="0" y="0"/>
                </a:moveTo>
                <a:lnTo>
                  <a:pt x="2293595" y="0"/>
                </a:lnTo>
                <a:lnTo>
                  <a:pt x="2293595" y="140928"/>
                </a:lnTo>
                <a:lnTo>
                  <a:pt x="0" y="140928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800" b="1" dirty="0">
                <a:solidFill>
                  <a:srgbClr val="000000"/>
                </a:solidFill>
                <a:latin typeface="+mn-lt"/>
              </a:rPr>
              <a:t>الأداء </a:t>
            </a:r>
            <a:r>
              <a:rPr sz="800" b="1" dirty="0" err="1">
                <a:solidFill>
                  <a:srgbClr val="000000"/>
                </a:solidFill>
                <a:latin typeface="+mn-lt"/>
              </a:rPr>
              <a:t>العام</a:t>
            </a:r>
            <a:endParaRPr sz="8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4" name="Shape489626272006"/>
          <p:cNvSpPr/>
          <p:nvPr/>
        </p:nvSpPr>
        <p:spPr>
          <a:xfrm>
            <a:off x="6568195" y="3057053"/>
            <a:ext cx="432000" cy="432000"/>
          </a:xfrm>
          <a:custGeom>
            <a:avLst/>
            <a:gdLst/>
            <a:ahLst/>
            <a:cxnLst/>
            <a:rect l="l" t="t" r="r" b="b"/>
            <a:pathLst>
              <a:path w="432000" h="432000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5" name="Shape493921239302"/>
          <p:cNvSpPr/>
          <p:nvPr/>
        </p:nvSpPr>
        <p:spPr>
          <a:xfrm>
            <a:off x="6654272" y="3095543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4" h="306144">
                <a:moveTo>
                  <a:pt x="0" y="64939"/>
                </a:moveTo>
                <a:arcTo wR="64939" hR="64939" stAng="10800000" swAng="5400000"/>
                <a:lnTo>
                  <a:pt x="241203" y="0"/>
                </a:lnTo>
                <a:arcTo wR="64939" hR="64939" stAng="16200000" swAng="5400000"/>
                <a:lnTo>
                  <a:pt x="306144" y="241204"/>
                </a:lnTo>
                <a:arcTo wR="64939" hR="64939" stAng="0" swAng="5400000"/>
                <a:lnTo>
                  <a:pt x="64938" y="306143"/>
                </a:lnTo>
                <a:arcTo wR="64939" hR="64939" stAng="5400000" swAng="5400000"/>
                <a:close/>
              </a:path>
            </a:pathLst>
          </a:custGeom>
          <a:noFill/>
          <a:ln w="9525">
            <a:solidFill>
              <a:srgbClr val="546E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00" rIns="91425" bIns="45700"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6" name="Shape498216206598"/>
          <p:cNvSpPr/>
          <p:nvPr/>
        </p:nvSpPr>
        <p:spPr>
          <a:xfrm>
            <a:off x="6607977" y="3137491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2" h="313072">
                <a:moveTo>
                  <a:pt x="0" y="66407"/>
                </a:moveTo>
                <a:arcTo wR="66408" hR="66408" stAng="10800000" swAng="5400000"/>
                <a:lnTo>
                  <a:pt x="246663" y="0"/>
                </a:lnTo>
                <a:arcTo wR="66408" hR="66408" stAng="16200000" swAng="5400000"/>
                <a:lnTo>
                  <a:pt x="313072" y="246663"/>
                </a:lnTo>
                <a:arcTo wR="66408" hR="66408" stAng="0" swAng="5400000"/>
                <a:lnTo>
                  <a:pt x="66409" y="313072"/>
                </a:lnTo>
                <a:arcTo wR="66408" hR="66408" stAng="5400000" swAng="5400000"/>
                <a:close/>
              </a:path>
            </a:pathLst>
          </a:custGeom>
          <a:solidFill>
            <a:srgbClr val="546E7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17" name="Shape502511173894"/>
          <p:cNvPicPr/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47343" y="3178236"/>
            <a:ext cx="231580" cy="231580"/>
          </a:xfrm>
          <a:custGeom>
            <a:avLst/>
            <a:gdLst/>
            <a:ahLst/>
            <a:cxnLst/>
            <a:rect l="l" t="t" r="r" b="b"/>
            <a:pathLst>
              <a:path w="231580" h="231580">
                <a:moveTo>
                  <a:pt x="0" y="0"/>
                </a:moveTo>
                <a:lnTo>
                  <a:pt x="231578" y="0"/>
                </a:lnTo>
                <a:lnTo>
                  <a:pt x="231578" y="231579"/>
                </a:lnTo>
                <a:lnTo>
                  <a:pt x="0" y="231579"/>
                </a:lnTo>
                <a:close/>
              </a:path>
            </a:pathLst>
          </a:custGeom>
        </p:spPr>
      </p:pic>
      <p:sp>
        <p:nvSpPr>
          <p:cNvPr id="118" name="Shape506806141190"/>
          <p:cNvSpPr/>
          <p:nvPr/>
        </p:nvSpPr>
        <p:spPr>
          <a:xfrm>
            <a:off x="6939959" y="3195442"/>
            <a:ext cx="2063663" cy="287232"/>
          </a:xfrm>
          <a:custGeom>
            <a:avLst/>
            <a:gdLst/>
            <a:ahLst/>
            <a:cxnLst/>
            <a:rect l="l" t="t" r="r" b="b"/>
            <a:pathLst>
              <a:path w="2063663" h="287232">
                <a:moveTo>
                  <a:pt x="0" y="0"/>
                </a:moveTo>
                <a:lnTo>
                  <a:pt x="2063663" y="0"/>
                </a:lnTo>
                <a:lnTo>
                  <a:pt x="2063663" y="287232"/>
                </a:lnTo>
                <a:lnTo>
                  <a:pt x="0" y="287232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800">
                <a:solidFill>
                  <a:srgbClr val="000000"/>
                </a:solidFill>
                <a:latin typeface="+mn-lt"/>
              </a:rPr>
              <a:t>134 ألف طلب من 112.9 ألف عميل: يعكس نشاطًا تجاريًا قويًا</a:t>
            </a:r>
          </a:p>
        </p:txBody>
      </p:sp>
      <p:sp>
        <p:nvSpPr>
          <p:cNvPr id="119" name="Shape511101108486"/>
          <p:cNvSpPr/>
          <p:nvPr/>
        </p:nvSpPr>
        <p:spPr>
          <a:xfrm>
            <a:off x="6568195" y="3393053"/>
            <a:ext cx="432000" cy="432000"/>
          </a:xfrm>
          <a:custGeom>
            <a:avLst/>
            <a:gdLst/>
            <a:ahLst/>
            <a:cxnLst/>
            <a:rect l="l" t="t" r="r" b="b"/>
            <a:pathLst>
              <a:path w="432000" h="432000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0" name="Shape515396075782"/>
          <p:cNvSpPr/>
          <p:nvPr/>
        </p:nvSpPr>
        <p:spPr>
          <a:xfrm>
            <a:off x="6654272" y="3431543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4" h="306144">
                <a:moveTo>
                  <a:pt x="0" y="64939"/>
                </a:moveTo>
                <a:arcTo wR="64939" hR="64939" stAng="10800000" swAng="5400000"/>
                <a:lnTo>
                  <a:pt x="241203" y="0"/>
                </a:lnTo>
                <a:arcTo wR="64939" hR="64939" stAng="16200000" swAng="5400000"/>
                <a:lnTo>
                  <a:pt x="306144" y="241203"/>
                </a:lnTo>
                <a:arcTo wR="64939" hR="64939" stAng="0" swAng="5400000"/>
                <a:lnTo>
                  <a:pt x="64938" y="306144"/>
                </a:lnTo>
                <a:arcTo wR="64939" hR="64939" stAng="5400000" swAng="5400000"/>
                <a:close/>
              </a:path>
            </a:pathLst>
          </a:custGeom>
          <a:noFill/>
          <a:ln w="9525">
            <a:solidFill>
              <a:srgbClr val="15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00" rIns="91425" bIns="45700" rtlCol="0" anchor="ctr"/>
          <a:lstStyle/>
          <a:p>
            <a:pPr algn="ctr"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1" name="Shape519691043078"/>
          <p:cNvSpPr/>
          <p:nvPr/>
        </p:nvSpPr>
        <p:spPr>
          <a:xfrm>
            <a:off x="6607977" y="3473491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2" h="313072">
                <a:moveTo>
                  <a:pt x="0" y="66407"/>
                </a:moveTo>
                <a:arcTo wR="66408" hR="66408" stAng="10800000" swAng="5400000"/>
                <a:lnTo>
                  <a:pt x="246663" y="0"/>
                </a:lnTo>
                <a:arcTo wR="66408" hR="66408" stAng="16200000" swAng="5400000"/>
                <a:lnTo>
                  <a:pt x="313072" y="246662"/>
                </a:lnTo>
                <a:arcTo wR="66408" hR="66408" stAng="0" swAng="5400000"/>
                <a:lnTo>
                  <a:pt x="66409" y="313070"/>
                </a:lnTo>
                <a:arcTo wR="66408" hR="66408" stAng="5400000" swAng="5400000"/>
                <a:close/>
              </a:path>
            </a:pathLst>
          </a:custGeom>
          <a:solidFill>
            <a:srgbClr val="546E7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endParaRPr sz="180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22" name="Shape523986010374"/>
          <p:cNvPicPr/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647343" y="3514236"/>
            <a:ext cx="231580" cy="231580"/>
          </a:xfrm>
          <a:custGeom>
            <a:avLst/>
            <a:gdLst/>
            <a:ahLst/>
            <a:cxnLst/>
            <a:rect l="l" t="t" r="r" b="b"/>
            <a:pathLst>
              <a:path w="231580" h="231580">
                <a:moveTo>
                  <a:pt x="0" y="0"/>
                </a:moveTo>
                <a:lnTo>
                  <a:pt x="231578" y="0"/>
                </a:lnTo>
                <a:lnTo>
                  <a:pt x="231578" y="231580"/>
                </a:lnTo>
                <a:lnTo>
                  <a:pt x="0" y="231580"/>
                </a:lnTo>
                <a:close/>
              </a:path>
            </a:pathLst>
          </a:custGeom>
        </p:spPr>
      </p:pic>
      <p:sp>
        <p:nvSpPr>
          <p:cNvPr id="123" name="Shape528280977670"/>
          <p:cNvSpPr/>
          <p:nvPr/>
        </p:nvSpPr>
        <p:spPr>
          <a:xfrm>
            <a:off x="6939959" y="3531443"/>
            <a:ext cx="2063663" cy="287232"/>
          </a:xfrm>
          <a:custGeom>
            <a:avLst/>
            <a:gdLst/>
            <a:ahLst/>
            <a:cxnLst/>
            <a:rect l="l" t="t" r="r" b="b"/>
            <a:pathLst>
              <a:path w="2063663" h="287232">
                <a:moveTo>
                  <a:pt x="0" y="0"/>
                </a:moveTo>
                <a:lnTo>
                  <a:pt x="2063663" y="0"/>
                </a:lnTo>
                <a:lnTo>
                  <a:pt x="2063663" y="287232"/>
                </a:lnTo>
                <a:lnTo>
                  <a:pt x="0" y="287232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800">
                <a:solidFill>
                  <a:srgbClr val="000000"/>
                </a:solidFill>
                <a:latin typeface="+mn-lt"/>
              </a:rPr>
              <a:t>10 أيام متوسط وقت التوصيل: فترة طويلة يمكن العمل على تقليلها</a:t>
            </a:r>
          </a:p>
        </p:txBody>
      </p:sp>
      <p:sp>
        <p:nvSpPr>
          <p:cNvPr id="124" name="Shape532575944966"/>
          <p:cNvSpPr/>
          <p:nvPr/>
        </p:nvSpPr>
        <p:spPr>
          <a:xfrm>
            <a:off x="737024" y="3003233"/>
            <a:ext cx="4781045" cy="950831"/>
          </a:xfrm>
          <a:custGeom>
            <a:avLst/>
            <a:gdLst/>
            <a:ahLst/>
            <a:cxnLst/>
            <a:rect l="l" t="t" r="r" b="b"/>
            <a:pathLst>
              <a:path w="4781045" h="950830">
                <a:moveTo>
                  <a:pt x="0" y="0"/>
                </a:moveTo>
                <a:lnTo>
                  <a:pt x="4781045" y="0"/>
                </a:lnTo>
                <a:lnTo>
                  <a:pt x="4781045" y="950830"/>
                </a:lnTo>
                <a:lnTo>
                  <a:pt x="0" y="95083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3600" b="1">
                <a:solidFill>
                  <a:srgbClr val="151B1E"/>
                </a:solidFill>
                <a:latin typeface="+mn-lt"/>
              </a:rPr>
              <a:t>التحليل التفصيلي لأداء الأعمال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442381631753"/>
          <p:cNvSpPr/>
          <p:nvPr/>
        </p:nvSpPr>
        <p:spPr>
          <a:xfrm>
            <a:off x="4351445" y="2060575"/>
            <a:ext cx="566396" cy="520852"/>
          </a:xfrm>
          <a:custGeom>
            <a:avLst/>
            <a:gdLst/>
            <a:ahLst/>
            <a:cxnLst/>
            <a:rect l="l" t="t" r="r" b="b"/>
            <a:pathLst>
              <a:path w="566395" h="520851">
                <a:moveTo>
                  <a:pt x="0" y="151776"/>
                </a:moveTo>
                <a:cubicBezTo>
                  <a:pt x="0" y="67952"/>
                  <a:pt x="67952" y="0"/>
                  <a:pt x="151776" y="0"/>
                </a:cubicBezTo>
                <a:lnTo>
                  <a:pt x="414620" y="0"/>
                </a:lnTo>
                <a:cubicBezTo>
                  <a:pt x="498443" y="0"/>
                  <a:pt x="566396" y="67952"/>
                  <a:pt x="566396" y="151776"/>
                </a:cubicBezTo>
                <a:lnTo>
                  <a:pt x="566396" y="369075"/>
                </a:lnTo>
                <a:cubicBezTo>
                  <a:pt x="566396" y="452899"/>
                  <a:pt x="498443" y="520851"/>
                  <a:pt x="414620" y="520851"/>
                </a:cubicBezTo>
                <a:lnTo>
                  <a:pt x="151776" y="520851"/>
                </a:lnTo>
                <a:cubicBezTo>
                  <a:pt x="67952" y="520851"/>
                  <a:pt x="0" y="452899"/>
                  <a:pt x="0" y="369075"/>
                </a:cubicBezTo>
                <a:close/>
              </a:path>
            </a:pathLst>
          </a:custGeom>
          <a:solidFill>
            <a:srgbClr val="151B1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04" name="Shape446676599049"/>
          <p:cNvSpPr/>
          <p:nvPr/>
        </p:nvSpPr>
        <p:spPr>
          <a:xfrm>
            <a:off x="7230927" y="3389807"/>
            <a:ext cx="557350" cy="515416"/>
          </a:xfrm>
          <a:custGeom>
            <a:avLst/>
            <a:gdLst/>
            <a:ahLst/>
            <a:cxnLst/>
            <a:rect l="l" t="t" r="r" b="b"/>
            <a:pathLst>
              <a:path w="557349" h="515415">
                <a:moveTo>
                  <a:pt x="0" y="118833"/>
                </a:moveTo>
                <a:cubicBezTo>
                  <a:pt x="0" y="53203"/>
                  <a:pt x="53203" y="0"/>
                  <a:pt x="118833" y="0"/>
                </a:cubicBezTo>
                <a:lnTo>
                  <a:pt x="438515" y="0"/>
                </a:lnTo>
                <a:cubicBezTo>
                  <a:pt x="504145" y="0"/>
                  <a:pt x="557348" y="53203"/>
                  <a:pt x="557348" y="118833"/>
                </a:cubicBezTo>
                <a:lnTo>
                  <a:pt x="557348" y="396581"/>
                </a:lnTo>
                <a:cubicBezTo>
                  <a:pt x="557348" y="428097"/>
                  <a:pt x="544828" y="458323"/>
                  <a:pt x="522543" y="480609"/>
                </a:cubicBezTo>
                <a:cubicBezTo>
                  <a:pt x="500257" y="502894"/>
                  <a:pt x="470031" y="515415"/>
                  <a:pt x="438515" y="515415"/>
                </a:cubicBezTo>
                <a:lnTo>
                  <a:pt x="118833" y="515415"/>
                </a:lnTo>
                <a:cubicBezTo>
                  <a:pt x="53203" y="515415"/>
                  <a:pt x="0" y="462211"/>
                  <a:pt x="0" y="396581"/>
                </a:cubicBezTo>
                <a:close/>
              </a:path>
            </a:pathLst>
          </a:custGeom>
          <a:solidFill>
            <a:srgbClr val="151B1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05" name="Shape450971566345"/>
          <p:cNvSpPr/>
          <p:nvPr/>
        </p:nvSpPr>
        <p:spPr>
          <a:xfrm>
            <a:off x="8289131" y="4550377"/>
            <a:ext cx="3207544" cy="344424"/>
          </a:xfrm>
          <a:custGeom>
            <a:avLst/>
            <a:gdLst/>
            <a:ahLst/>
            <a:cxnLst/>
            <a:rect l="l" t="t" r="r" b="b"/>
            <a:pathLst>
              <a:path w="3207543" h="344424">
                <a:moveTo>
                  <a:pt x="0" y="0"/>
                </a:moveTo>
                <a:lnTo>
                  <a:pt x="3207543" y="0"/>
                </a:lnTo>
                <a:lnTo>
                  <a:pt x="3207543" y="344423"/>
                </a:lnTo>
                <a:lnTo>
                  <a:pt x="0" y="344423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200" b="0" i="0" u="none">
                <a:solidFill>
                  <a:srgbClr val="000000"/>
                </a:solidFill>
                <a:latin typeface="+mn-lt"/>
              </a:rPr>
              <a:t>استخدم البيانات المتاحة عن العملاء من الذكور والإناث لإنشاء حملات تسويقية مستهدفة</a:t>
            </a:r>
          </a:p>
        </p:txBody>
      </p:sp>
      <p:sp>
        <p:nvSpPr>
          <p:cNvPr id="106" name="Shape455266533641"/>
          <p:cNvSpPr/>
          <p:nvPr/>
        </p:nvSpPr>
        <p:spPr>
          <a:xfrm>
            <a:off x="7917372" y="4422508"/>
            <a:ext cx="431999" cy="431999"/>
          </a:xfrm>
          <a:custGeom>
            <a:avLst/>
            <a:gdLst/>
            <a:ahLst/>
            <a:cxnLst/>
            <a:rect l="l" t="t" r="r" b="b"/>
            <a:pathLst>
              <a:path w="431999" h="431999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07" name="Shape459561500937"/>
          <p:cNvSpPr/>
          <p:nvPr/>
        </p:nvSpPr>
        <p:spPr>
          <a:xfrm>
            <a:off x="8003447" y="4460997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3" h="306143">
                <a:moveTo>
                  <a:pt x="0" y="64939"/>
                </a:moveTo>
                <a:cubicBezTo>
                  <a:pt x="0" y="29074"/>
                  <a:pt x="29074" y="0"/>
                  <a:pt x="64938" y="0"/>
                </a:cubicBezTo>
                <a:lnTo>
                  <a:pt x="241203" y="0"/>
                </a:lnTo>
                <a:cubicBezTo>
                  <a:pt x="277069" y="0"/>
                  <a:pt x="306143" y="29074"/>
                  <a:pt x="306143" y="64939"/>
                </a:cubicBezTo>
                <a:lnTo>
                  <a:pt x="306144" y="241203"/>
                </a:lnTo>
                <a:cubicBezTo>
                  <a:pt x="306144" y="258426"/>
                  <a:pt x="299301" y="274944"/>
                  <a:pt x="287123" y="287122"/>
                </a:cubicBezTo>
                <a:cubicBezTo>
                  <a:pt x="274945" y="299301"/>
                  <a:pt x="258427" y="306142"/>
                  <a:pt x="241204" y="306142"/>
                </a:cubicBezTo>
                <a:lnTo>
                  <a:pt x="64938" y="306144"/>
                </a:lnTo>
                <a:cubicBezTo>
                  <a:pt x="29074" y="306144"/>
                  <a:pt x="0" y="277069"/>
                  <a:pt x="0" y="241205"/>
                </a:cubicBezTo>
                <a:close/>
              </a:path>
            </a:pathLst>
          </a:custGeom>
          <a:noFill/>
          <a:ln w="9525">
            <a:solidFill>
              <a:srgbClr val="15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08" name="Shape463856468233"/>
          <p:cNvSpPr/>
          <p:nvPr/>
        </p:nvSpPr>
        <p:spPr>
          <a:xfrm>
            <a:off x="7957154" y="4502945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1" h="313071">
                <a:moveTo>
                  <a:pt x="0" y="66407"/>
                </a:moveTo>
                <a:cubicBezTo>
                  <a:pt x="0" y="48795"/>
                  <a:pt x="6996" y="31904"/>
                  <a:pt x="19450" y="19450"/>
                </a:cubicBezTo>
                <a:cubicBezTo>
                  <a:pt x="31904" y="6996"/>
                  <a:pt x="48795" y="0"/>
                  <a:pt x="66408" y="0"/>
                </a:cubicBezTo>
                <a:lnTo>
                  <a:pt x="246663" y="0"/>
                </a:lnTo>
                <a:cubicBezTo>
                  <a:pt x="283339" y="0"/>
                  <a:pt x="313070" y="29731"/>
                  <a:pt x="313070" y="66407"/>
                </a:cubicBezTo>
                <a:lnTo>
                  <a:pt x="313072" y="246662"/>
                </a:lnTo>
                <a:cubicBezTo>
                  <a:pt x="313072" y="283339"/>
                  <a:pt x="283340" y="313070"/>
                  <a:pt x="246664" y="313070"/>
                </a:cubicBezTo>
                <a:lnTo>
                  <a:pt x="66409" y="313071"/>
                </a:lnTo>
                <a:cubicBezTo>
                  <a:pt x="48796" y="313071"/>
                  <a:pt x="31905" y="306074"/>
                  <a:pt x="19451" y="293620"/>
                </a:cubicBezTo>
                <a:cubicBezTo>
                  <a:pt x="6997" y="281166"/>
                  <a:pt x="0" y="264275"/>
                  <a:pt x="0" y="246662"/>
                </a:cubicBezTo>
                <a:close/>
              </a:path>
            </a:pathLst>
          </a:custGeom>
          <a:solidFill>
            <a:srgbClr val="151B1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pic>
        <p:nvPicPr>
          <p:cNvPr id="109" name="Shape468151435529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6565" y="4543737"/>
            <a:ext cx="231485" cy="231485"/>
          </a:xfrm>
          <a:custGeom>
            <a:avLst/>
            <a:gdLst/>
            <a:ahLst/>
            <a:cxnLst/>
            <a:rect l="l" t="t" r="r" b="b"/>
            <a:pathLst>
              <a:path w="231485" h="231485">
                <a:moveTo>
                  <a:pt x="0" y="0"/>
                </a:moveTo>
                <a:lnTo>
                  <a:pt x="231485" y="0"/>
                </a:lnTo>
                <a:lnTo>
                  <a:pt x="231485" y="231485"/>
                </a:lnTo>
                <a:lnTo>
                  <a:pt x="0" y="231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0" name="Shape472446402825"/>
          <p:cNvSpPr/>
          <p:nvPr/>
        </p:nvSpPr>
        <p:spPr>
          <a:xfrm>
            <a:off x="8289130" y="4977097"/>
            <a:ext cx="3207544" cy="344424"/>
          </a:xfrm>
          <a:custGeom>
            <a:avLst/>
            <a:gdLst/>
            <a:ahLst/>
            <a:cxnLst/>
            <a:rect l="l" t="t" r="r" b="b"/>
            <a:pathLst>
              <a:path w="3207543" h="344424">
                <a:moveTo>
                  <a:pt x="0" y="0"/>
                </a:moveTo>
                <a:lnTo>
                  <a:pt x="3207543" y="0"/>
                </a:lnTo>
                <a:lnTo>
                  <a:pt x="3207543" y="344423"/>
                </a:lnTo>
                <a:lnTo>
                  <a:pt x="0" y="344423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200" b="0" i="0" u="none">
                <a:solidFill>
                  <a:srgbClr val="000000"/>
                </a:solidFill>
                <a:latin typeface="+mn-lt"/>
              </a:rPr>
              <a:t>عمل حملات مخصصة للذكور بناءً على المنتجات التي يشترونها أكثر</a:t>
            </a:r>
          </a:p>
        </p:txBody>
      </p:sp>
      <p:sp>
        <p:nvSpPr>
          <p:cNvPr id="111" name="Shape476741370121"/>
          <p:cNvSpPr/>
          <p:nvPr/>
        </p:nvSpPr>
        <p:spPr>
          <a:xfrm>
            <a:off x="7917367" y="4849225"/>
            <a:ext cx="431999" cy="431999"/>
          </a:xfrm>
          <a:custGeom>
            <a:avLst/>
            <a:gdLst/>
            <a:ahLst/>
            <a:cxnLst/>
            <a:rect l="l" t="t" r="r" b="b"/>
            <a:pathLst>
              <a:path w="431999" h="431999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12" name="Shape481036337417"/>
          <p:cNvSpPr/>
          <p:nvPr/>
        </p:nvSpPr>
        <p:spPr>
          <a:xfrm>
            <a:off x="8003444" y="4887716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3" h="306143">
                <a:moveTo>
                  <a:pt x="0" y="64939"/>
                </a:moveTo>
                <a:cubicBezTo>
                  <a:pt x="0" y="29074"/>
                  <a:pt x="29074" y="0"/>
                  <a:pt x="64938" y="0"/>
                </a:cubicBezTo>
                <a:lnTo>
                  <a:pt x="241203" y="0"/>
                </a:lnTo>
                <a:cubicBezTo>
                  <a:pt x="277069" y="0"/>
                  <a:pt x="306143" y="29074"/>
                  <a:pt x="306143" y="64939"/>
                </a:cubicBezTo>
                <a:lnTo>
                  <a:pt x="306144" y="241203"/>
                </a:lnTo>
                <a:cubicBezTo>
                  <a:pt x="306144" y="258426"/>
                  <a:pt x="299301" y="274944"/>
                  <a:pt x="287123" y="287122"/>
                </a:cubicBezTo>
                <a:cubicBezTo>
                  <a:pt x="274945" y="299301"/>
                  <a:pt x="258427" y="306142"/>
                  <a:pt x="241204" y="306142"/>
                </a:cubicBezTo>
                <a:lnTo>
                  <a:pt x="64938" y="306144"/>
                </a:lnTo>
                <a:cubicBezTo>
                  <a:pt x="29074" y="306144"/>
                  <a:pt x="0" y="277069"/>
                  <a:pt x="0" y="241205"/>
                </a:cubicBezTo>
                <a:close/>
              </a:path>
            </a:pathLst>
          </a:custGeom>
          <a:noFill/>
          <a:ln w="9525">
            <a:solidFill>
              <a:srgbClr val="15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13" name="Shape485331304713"/>
          <p:cNvSpPr/>
          <p:nvPr/>
        </p:nvSpPr>
        <p:spPr>
          <a:xfrm>
            <a:off x="7957148" y="4929664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1" h="313071">
                <a:moveTo>
                  <a:pt x="0" y="66407"/>
                </a:moveTo>
                <a:cubicBezTo>
                  <a:pt x="0" y="48795"/>
                  <a:pt x="6996" y="31904"/>
                  <a:pt x="19450" y="19450"/>
                </a:cubicBezTo>
                <a:cubicBezTo>
                  <a:pt x="31904" y="6996"/>
                  <a:pt x="48795" y="0"/>
                  <a:pt x="66408" y="0"/>
                </a:cubicBezTo>
                <a:lnTo>
                  <a:pt x="246663" y="0"/>
                </a:lnTo>
                <a:cubicBezTo>
                  <a:pt x="283339" y="0"/>
                  <a:pt x="313070" y="29731"/>
                  <a:pt x="313070" y="66407"/>
                </a:cubicBezTo>
                <a:lnTo>
                  <a:pt x="313072" y="246662"/>
                </a:lnTo>
                <a:cubicBezTo>
                  <a:pt x="313072" y="283339"/>
                  <a:pt x="283340" y="313070"/>
                  <a:pt x="246664" y="313070"/>
                </a:cubicBezTo>
                <a:lnTo>
                  <a:pt x="66409" y="313070"/>
                </a:lnTo>
                <a:cubicBezTo>
                  <a:pt x="48796" y="313070"/>
                  <a:pt x="31905" y="306074"/>
                  <a:pt x="19451" y="293620"/>
                </a:cubicBezTo>
                <a:cubicBezTo>
                  <a:pt x="6997" y="281166"/>
                  <a:pt x="0" y="264275"/>
                  <a:pt x="0" y="246662"/>
                </a:cubicBezTo>
                <a:close/>
              </a:path>
            </a:pathLst>
          </a:custGeom>
          <a:solidFill>
            <a:srgbClr val="151B1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pic>
        <p:nvPicPr>
          <p:cNvPr id="114" name="Shape489626272009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6562" y="4970456"/>
            <a:ext cx="231485" cy="231485"/>
          </a:xfrm>
          <a:custGeom>
            <a:avLst/>
            <a:gdLst/>
            <a:ahLst/>
            <a:cxnLst/>
            <a:rect l="l" t="t" r="r" b="b"/>
            <a:pathLst>
              <a:path w="231485" h="231485">
                <a:moveTo>
                  <a:pt x="0" y="0"/>
                </a:moveTo>
                <a:lnTo>
                  <a:pt x="231485" y="0"/>
                </a:lnTo>
                <a:lnTo>
                  <a:pt x="231485" y="231485"/>
                </a:lnTo>
                <a:lnTo>
                  <a:pt x="0" y="231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5" name="Shape493921239305"/>
          <p:cNvSpPr/>
          <p:nvPr/>
        </p:nvSpPr>
        <p:spPr>
          <a:xfrm>
            <a:off x="4610028" y="4549664"/>
            <a:ext cx="3207544" cy="172212"/>
          </a:xfrm>
          <a:custGeom>
            <a:avLst/>
            <a:gdLst/>
            <a:ahLst/>
            <a:cxnLst/>
            <a:rect l="l" t="t" r="r" b="b"/>
            <a:pathLst>
              <a:path w="3207543" h="172212">
                <a:moveTo>
                  <a:pt x="0" y="0"/>
                </a:moveTo>
                <a:lnTo>
                  <a:pt x="3207543" y="0"/>
                </a:lnTo>
                <a:lnTo>
                  <a:pt x="3207543" y="172211"/>
                </a:lnTo>
                <a:lnTo>
                  <a:pt x="0" y="172211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200" b="0" i="0" u="none" dirty="0" err="1">
                <a:solidFill>
                  <a:srgbClr val="000000"/>
                </a:solidFill>
                <a:latin typeface="+mn-lt"/>
              </a:rPr>
              <a:t>ادرس</a:t>
            </a:r>
            <a:r>
              <a:rPr sz="1200" b="0" i="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+mn-lt"/>
              </a:rPr>
              <a:t>العوامل</a:t>
            </a:r>
            <a:r>
              <a:rPr sz="1200" b="0" i="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+mn-lt"/>
              </a:rPr>
              <a:t>التي</a:t>
            </a:r>
            <a:r>
              <a:rPr sz="1200" b="0" i="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+mn-lt"/>
              </a:rPr>
              <a:t>أثرت</a:t>
            </a:r>
            <a:r>
              <a:rPr sz="1200" b="0" i="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+mn-lt"/>
              </a:rPr>
              <a:t>على</a:t>
            </a:r>
            <a:r>
              <a:rPr sz="1200" b="0" i="0" u="none" dirty="0">
                <a:solidFill>
                  <a:srgbClr val="000000"/>
                </a:solidFill>
                <a:latin typeface="+mn-lt"/>
              </a:rPr>
              <a:t> المبيعات </a:t>
            </a:r>
            <a:r>
              <a:rPr sz="1200" b="0" i="0" u="none" dirty="0" err="1">
                <a:solidFill>
                  <a:srgbClr val="000000"/>
                </a:solidFill>
                <a:latin typeface="+mn-lt"/>
              </a:rPr>
              <a:t>بعد</a:t>
            </a:r>
            <a:r>
              <a:rPr sz="1200" b="0" i="0" u="none" dirty="0">
                <a:solidFill>
                  <a:srgbClr val="000000"/>
                </a:solidFill>
                <a:latin typeface="+mn-lt"/>
              </a:rPr>
              <a:t> </a:t>
            </a:r>
            <a:r>
              <a:rPr sz="1200" b="0" i="0" u="none" dirty="0" err="1">
                <a:solidFill>
                  <a:srgbClr val="000000"/>
                </a:solidFill>
                <a:latin typeface="+mn-lt"/>
              </a:rPr>
              <a:t>القفزة</a:t>
            </a:r>
            <a:endParaRPr sz="1200" b="0" i="0" u="none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6" name="Shape498216206601"/>
          <p:cNvSpPr/>
          <p:nvPr/>
        </p:nvSpPr>
        <p:spPr>
          <a:xfrm>
            <a:off x="4238263" y="4427126"/>
            <a:ext cx="431999" cy="431999"/>
          </a:xfrm>
          <a:custGeom>
            <a:avLst/>
            <a:gdLst/>
            <a:ahLst/>
            <a:cxnLst/>
            <a:rect l="l" t="t" r="r" b="b"/>
            <a:pathLst>
              <a:path w="431999" h="431999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17" name="Shape502511173897"/>
          <p:cNvSpPr/>
          <p:nvPr/>
        </p:nvSpPr>
        <p:spPr>
          <a:xfrm>
            <a:off x="4324341" y="4465615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3" h="306143">
                <a:moveTo>
                  <a:pt x="0" y="64939"/>
                </a:moveTo>
                <a:cubicBezTo>
                  <a:pt x="0" y="29074"/>
                  <a:pt x="29074" y="0"/>
                  <a:pt x="64939" y="0"/>
                </a:cubicBezTo>
                <a:lnTo>
                  <a:pt x="241203" y="0"/>
                </a:lnTo>
                <a:cubicBezTo>
                  <a:pt x="277068" y="0"/>
                  <a:pt x="306142" y="29074"/>
                  <a:pt x="306142" y="64939"/>
                </a:cubicBezTo>
                <a:lnTo>
                  <a:pt x="306144" y="241203"/>
                </a:lnTo>
                <a:cubicBezTo>
                  <a:pt x="306144" y="258426"/>
                  <a:pt x="299302" y="274944"/>
                  <a:pt x="287123" y="287122"/>
                </a:cubicBezTo>
                <a:cubicBezTo>
                  <a:pt x="274945" y="299301"/>
                  <a:pt x="258428" y="306142"/>
                  <a:pt x="241205" y="306142"/>
                </a:cubicBezTo>
                <a:lnTo>
                  <a:pt x="64939" y="306144"/>
                </a:lnTo>
                <a:cubicBezTo>
                  <a:pt x="29074" y="306144"/>
                  <a:pt x="0" y="277069"/>
                  <a:pt x="0" y="241205"/>
                </a:cubicBezTo>
                <a:close/>
              </a:path>
            </a:pathLst>
          </a:custGeom>
          <a:noFill/>
          <a:ln w="9525">
            <a:solidFill>
              <a:srgbClr val="15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18" name="Shape506806141193"/>
          <p:cNvSpPr/>
          <p:nvPr/>
        </p:nvSpPr>
        <p:spPr>
          <a:xfrm>
            <a:off x="4278047" y="4507564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1" h="313071">
                <a:moveTo>
                  <a:pt x="0" y="66407"/>
                </a:moveTo>
                <a:cubicBezTo>
                  <a:pt x="0" y="48795"/>
                  <a:pt x="6996" y="31904"/>
                  <a:pt x="19450" y="19450"/>
                </a:cubicBezTo>
                <a:cubicBezTo>
                  <a:pt x="31904" y="6996"/>
                  <a:pt x="48795" y="0"/>
                  <a:pt x="66407" y="0"/>
                </a:cubicBezTo>
                <a:lnTo>
                  <a:pt x="246662" y="0"/>
                </a:lnTo>
                <a:cubicBezTo>
                  <a:pt x="283339" y="0"/>
                  <a:pt x="313070" y="29731"/>
                  <a:pt x="313070" y="66407"/>
                </a:cubicBezTo>
                <a:lnTo>
                  <a:pt x="313070" y="246662"/>
                </a:lnTo>
                <a:cubicBezTo>
                  <a:pt x="313070" y="283339"/>
                  <a:pt x="283339" y="313070"/>
                  <a:pt x="246662" y="313070"/>
                </a:cubicBezTo>
                <a:lnTo>
                  <a:pt x="66407" y="313071"/>
                </a:lnTo>
                <a:cubicBezTo>
                  <a:pt x="48795" y="313071"/>
                  <a:pt x="31904" y="306074"/>
                  <a:pt x="19450" y="293620"/>
                </a:cubicBezTo>
                <a:cubicBezTo>
                  <a:pt x="6996" y="281166"/>
                  <a:pt x="0" y="264275"/>
                  <a:pt x="0" y="246662"/>
                </a:cubicBezTo>
                <a:close/>
              </a:path>
            </a:pathLst>
          </a:custGeom>
          <a:solidFill>
            <a:srgbClr val="151B1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pic>
        <p:nvPicPr>
          <p:cNvPr id="119" name="Shape511101108489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7460" y="4548356"/>
            <a:ext cx="231485" cy="231485"/>
          </a:xfrm>
          <a:custGeom>
            <a:avLst/>
            <a:gdLst/>
            <a:ahLst/>
            <a:cxnLst/>
            <a:rect l="l" t="t" r="r" b="b"/>
            <a:pathLst>
              <a:path w="231485" h="231485">
                <a:moveTo>
                  <a:pt x="0" y="0"/>
                </a:moveTo>
                <a:lnTo>
                  <a:pt x="231485" y="0"/>
                </a:lnTo>
                <a:lnTo>
                  <a:pt x="231485" y="231485"/>
                </a:lnTo>
                <a:lnTo>
                  <a:pt x="0" y="231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20" name="Shape515396075785"/>
          <p:cNvSpPr/>
          <p:nvPr/>
        </p:nvSpPr>
        <p:spPr>
          <a:xfrm>
            <a:off x="4610028" y="4804170"/>
            <a:ext cx="3207544" cy="344424"/>
          </a:xfrm>
          <a:custGeom>
            <a:avLst/>
            <a:gdLst/>
            <a:ahLst/>
            <a:cxnLst/>
            <a:rect l="l" t="t" r="r" b="b"/>
            <a:pathLst>
              <a:path w="3207543" h="344424">
                <a:moveTo>
                  <a:pt x="0" y="0"/>
                </a:moveTo>
                <a:lnTo>
                  <a:pt x="3207544" y="0"/>
                </a:lnTo>
                <a:lnTo>
                  <a:pt x="3207544" y="344423"/>
                </a:lnTo>
                <a:lnTo>
                  <a:pt x="0" y="344423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200" b="0" i="0" u="none">
                <a:solidFill>
                  <a:srgbClr val="000000"/>
                </a:solidFill>
                <a:latin typeface="+mn-lt"/>
              </a:rPr>
              <a:t>هل كانت هناك حملات تسويقية قوية أو عروض خاصة في تلك الفترة؟</a:t>
            </a:r>
          </a:p>
        </p:txBody>
      </p:sp>
      <p:sp>
        <p:nvSpPr>
          <p:cNvPr id="121" name="Shape519691043081"/>
          <p:cNvSpPr/>
          <p:nvPr/>
        </p:nvSpPr>
        <p:spPr>
          <a:xfrm>
            <a:off x="4238266" y="4676299"/>
            <a:ext cx="431999" cy="431999"/>
          </a:xfrm>
          <a:custGeom>
            <a:avLst/>
            <a:gdLst/>
            <a:ahLst/>
            <a:cxnLst/>
            <a:rect l="l" t="t" r="r" b="b"/>
            <a:pathLst>
              <a:path w="431999" h="431999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22" name="Shape523986010377"/>
          <p:cNvSpPr/>
          <p:nvPr/>
        </p:nvSpPr>
        <p:spPr>
          <a:xfrm>
            <a:off x="4324342" y="4714788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3" h="306143">
                <a:moveTo>
                  <a:pt x="0" y="64939"/>
                </a:moveTo>
                <a:cubicBezTo>
                  <a:pt x="0" y="29074"/>
                  <a:pt x="29074" y="0"/>
                  <a:pt x="64939" y="0"/>
                </a:cubicBezTo>
                <a:lnTo>
                  <a:pt x="241203" y="0"/>
                </a:lnTo>
                <a:cubicBezTo>
                  <a:pt x="277068" y="0"/>
                  <a:pt x="306142" y="29074"/>
                  <a:pt x="306142" y="64939"/>
                </a:cubicBezTo>
                <a:lnTo>
                  <a:pt x="306144" y="241203"/>
                </a:lnTo>
                <a:cubicBezTo>
                  <a:pt x="306144" y="258426"/>
                  <a:pt x="299302" y="274944"/>
                  <a:pt x="287123" y="287122"/>
                </a:cubicBezTo>
                <a:cubicBezTo>
                  <a:pt x="274945" y="299301"/>
                  <a:pt x="258428" y="306142"/>
                  <a:pt x="241205" y="306142"/>
                </a:cubicBezTo>
                <a:lnTo>
                  <a:pt x="64939" y="306144"/>
                </a:lnTo>
                <a:cubicBezTo>
                  <a:pt x="29074" y="306144"/>
                  <a:pt x="0" y="277069"/>
                  <a:pt x="0" y="241205"/>
                </a:cubicBezTo>
                <a:close/>
              </a:path>
            </a:pathLst>
          </a:custGeom>
          <a:noFill/>
          <a:ln w="9525">
            <a:solidFill>
              <a:srgbClr val="546E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23" name="Shape528280977673"/>
          <p:cNvSpPr/>
          <p:nvPr/>
        </p:nvSpPr>
        <p:spPr>
          <a:xfrm>
            <a:off x="4278047" y="4756737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1" h="313071">
                <a:moveTo>
                  <a:pt x="0" y="66407"/>
                </a:moveTo>
                <a:cubicBezTo>
                  <a:pt x="0" y="48795"/>
                  <a:pt x="6996" y="31904"/>
                  <a:pt x="19450" y="19450"/>
                </a:cubicBezTo>
                <a:cubicBezTo>
                  <a:pt x="31904" y="6996"/>
                  <a:pt x="48795" y="0"/>
                  <a:pt x="66407" y="0"/>
                </a:cubicBezTo>
                <a:lnTo>
                  <a:pt x="246662" y="0"/>
                </a:lnTo>
                <a:cubicBezTo>
                  <a:pt x="283339" y="0"/>
                  <a:pt x="313070" y="29731"/>
                  <a:pt x="313070" y="66407"/>
                </a:cubicBezTo>
                <a:lnTo>
                  <a:pt x="313070" y="246662"/>
                </a:lnTo>
                <a:cubicBezTo>
                  <a:pt x="313070" y="283339"/>
                  <a:pt x="283339" y="313070"/>
                  <a:pt x="246662" y="313070"/>
                </a:cubicBezTo>
                <a:lnTo>
                  <a:pt x="66407" y="313070"/>
                </a:lnTo>
                <a:cubicBezTo>
                  <a:pt x="48795" y="313070"/>
                  <a:pt x="31904" y="306074"/>
                  <a:pt x="19450" y="293620"/>
                </a:cubicBezTo>
                <a:cubicBezTo>
                  <a:pt x="6996" y="281166"/>
                  <a:pt x="0" y="264275"/>
                  <a:pt x="0" y="246662"/>
                </a:cubicBezTo>
                <a:close/>
              </a:path>
            </a:pathLst>
          </a:custGeom>
          <a:solidFill>
            <a:srgbClr val="546E7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pic>
        <p:nvPicPr>
          <p:cNvPr id="124" name="Shape532575944969"/>
          <p:cNvPicPr/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7460" y="4828500"/>
            <a:ext cx="231485" cy="169545"/>
          </a:xfrm>
          <a:custGeom>
            <a:avLst/>
            <a:gdLst/>
            <a:ahLst/>
            <a:cxnLst/>
            <a:rect l="l" t="t" r="r" b="b"/>
            <a:pathLst>
              <a:path w="231485" h="169545">
                <a:moveTo>
                  <a:pt x="0" y="0"/>
                </a:moveTo>
                <a:lnTo>
                  <a:pt x="231485" y="0"/>
                </a:lnTo>
                <a:lnTo>
                  <a:pt x="231485" y="169545"/>
                </a:lnTo>
                <a:lnTo>
                  <a:pt x="0" y="16954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25" name="Shape536870912265"/>
          <p:cNvSpPr/>
          <p:nvPr/>
        </p:nvSpPr>
        <p:spPr>
          <a:xfrm>
            <a:off x="4610028" y="5230890"/>
            <a:ext cx="3207544" cy="344424"/>
          </a:xfrm>
          <a:custGeom>
            <a:avLst/>
            <a:gdLst/>
            <a:ahLst/>
            <a:cxnLst/>
            <a:rect l="l" t="t" r="r" b="b"/>
            <a:pathLst>
              <a:path w="3207543" h="344424">
                <a:moveTo>
                  <a:pt x="0" y="0"/>
                </a:moveTo>
                <a:lnTo>
                  <a:pt x="3207544" y="0"/>
                </a:lnTo>
                <a:lnTo>
                  <a:pt x="3207544" y="344423"/>
                </a:lnTo>
                <a:lnTo>
                  <a:pt x="0" y="344423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200" b="0" i="0" u="none" dirty="0" err="1">
                <a:solidFill>
                  <a:srgbClr val="000000"/>
                </a:solidFill>
                <a:latin typeface="+mn-lt"/>
              </a:rPr>
              <a:t>كرر</a:t>
            </a:r>
            <a:r>
              <a:rPr sz="1200" b="0" i="0" u="none" dirty="0">
                <a:solidFill>
                  <a:srgbClr val="000000"/>
                </a:solidFill>
                <a:latin typeface="+mn-lt"/>
              </a:rPr>
              <a:t> </a:t>
            </a:r>
            <a:r>
              <a:rPr sz="1200" b="0" i="0" u="none" dirty="0" err="1">
                <a:solidFill>
                  <a:srgbClr val="000000"/>
                </a:solidFill>
                <a:latin typeface="+mn-lt"/>
              </a:rPr>
              <a:t>الاستراتيجيات</a:t>
            </a:r>
            <a:r>
              <a:rPr sz="1200" b="0" i="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+mn-lt"/>
              </a:rPr>
              <a:t>الناجحة</a:t>
            </a:r>
            <a:r>
              <a:rPr sz="1200" b="0" i="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+mn-lt"/>
              </a:rPr>
              <a:t>في</a:t>
            </a:r>
            <a:r>
              <a:rPr sz="1200" b="0" i="0" u="none" dirty="0">
                <a:solidFill>
                  <a:srgbClr val="000000"/>
                </a:solidFill>
                <a:latin typeface="+mn-lt"/>
              </a:rPr>
              <a:t> </a:t>
            </a:r>
            <a:r>
              <a:rPr sz="1200" b="0" i="0" u="none" dirty="0" err="1">
                <a:solidFill>
                  <a:srgbClr val="000000"/>
                </a:solidFill>
                <a:latin typeface="+mn-lt"/>
              </a:rPr>
              <a:t>مارس</a:t>
            </a:r>
            <a:r>
              <a:rPr sz="1200" b="0" i="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+mn-lt"/>
              </a:rPr>
              <a:t>وأبريل</a:t>
            </a:r>
            <a:r>
              <a:rPr sz="1200" b="0" i="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+mn-lt"/>
              </a:rPr>
              <a:t>لاستعادة</a:t>
            </a:r>
            <a:r>
              <a:rPr sz="1200" b="0" i="0" u="none" dirty="0">
                <a:solidFill>
                  <a:srgbClr val="000000"/>
                </a:solidFill>
                <a:latin typeface="+mn-lt"/>
              </a:rPr>
              <a:t> المبيعات </a:t>
            </a:r>
            <a:r>
              <a:rPr sz="1200" b="0" i="0" u="none" dirty="0" err="1">
                <a:solidFill>
                  <a:srgbClr val="000000"/>
                </a:solidFill>
                <a:latin typeface="+mn-lt"/>
              </a:rPr>
              <a:t>لمستوياتها</a:t>
            </a:r>
            <a:r>
              <a:rPr sz="1200" b="0" i="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sz="1200" b="0" i="0" u="none" dirty="0" err="1">
                <a:solidFill>
                  <a:srgbClr val="000000"/>
                </a:solidFill>
                <a:latin typeface="+mn-lt"/>
              </a:rPr>
              <a:t>العالية</a:t>
            </a:r>
            <a:endParaRPr sz="1200" b="0" i="0" u="none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6" name="Shape541165879561"/>
          <p:cNvSpPr/>
          <p:nvPr/>
        </p:nvSpPr>
        <p:spPr>
          <a:xfrm>
            <a:off x="4238266" y="5103019"/>
            <a:ext cx="431999" cy="431999"/>
          </a:xfrm>
          <a:custGeom>
            <a:avLst/>
            <a:gdLst/>
            <a:ahLst/>
            <a:cxnLst/>
            <a:rect l="l" t="t" r="r" b="b"/>
            <a:pathLst>
              <a:path w="431999" h="431999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27" name="Shape545460846857"/>
          <p:cNvSpPr/>
          <p:nvPr/>
        </p:nvSpPr>
        <p:spPr>
          <a:xfrm>
            <a:off x="4324342" y="5141508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3" h="306143">
                <a:moveTo>
                  <a:pt x="0" y="64939"/>
                </a:moveTo>
                <a:cubicBezTo>
                  <a:pt x="0" y="29074"/>
                  <a:pt x="29074" y="0"/>
                  <a:pt x="64939" y="0"/>
                </a:cubicBezTo>
                <a:lnTo>
                  <a:pt x="241203" y="0"/>
                </a:lnTo>
                <a:cubicBezTo>
                  <a:pt x="277068" y="0"/>
                  <a:pt x="306142" y="29074"/>
                  <a:pt x="306142" y="64939"/>
                </a:cubicBezTo>
                <a:lnTo>
                  <a:pt x="306144" y="241203"/>
                </a:lnTo>
                <a:cubicBezTo>
                  <a:pt x="306144" y="258426"/>
                  <a:pt x="299302" y="274944"/>
                  <a:pt x="287123" y="287122"/>
                </a:cubicBezTo>
                <a:cubicBezTo>
                  <a:pt x="274945" y="299301"/>
                  <a:pt x="258428" y="306142"/>
                  <a:pt x="241205" y="306142"/>
                </a:cubicBezTo>
                <a:lnTo>
                  <a:pt x="64939" y="306144"/>
                </a:lnTo>
                <a:cubicBezTo>
                  <a:pt x="29074" y="306144"/>
                  <a:pt x="0" y="277069"/>
                  <a:pt x="0" y="241205"/>
                </a:cubicBezTo>
                <a:close/>
              </a:path>
            </a:pathLst>
          </a:custGeom>
          <a:noFill/>
          <a:ln w="9525">
            <a:solidFill>
              <a:srgbClr val="15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28" name="Shape549755814153"/>
          <p:cNvSpPr/>
          <p:nvPr/>
        </p:nvSpPr>
        <p:spPr>
          <a:xfrm>
            <a:off x="4278047" y="5183457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1" h="313071">
                <a:moveTo>
                  <a:pt x="0" y="66407"/>
                </a:moveTo>
                <a:cubicBezTo>
                  <a:pt x="0" y="48795"/>
                  <a:pt x="6996" y="31904"/>
                  <a:pt x="19450" y="19450"/>
                </a:cubicBezTo>
                <a:cubicBezTo>
                  <a:pt x="31904" y="6996"/>
                  <a:pt x="48795" y="0"/>
                  <a:pt x="66407" y="0"/>
                </a:cubicBezTo>
                <a:lnTo>
                  <a:pt x="246662" y="0"/>
                </a:lnTo>
                <a:cubicBezTo>
                  <a:pt x="283339" y="0"/>
                  <a:pt x="313070" y="29731"/>
                  <a:pt x="313070" y="66407"/>
                </a:cubicBezTo>
                <a:lnTo>
                  <a:pt x="313070" y="246662"/>
                </a:lnTo>
                <a:cubicBezTo>
                  <a:pt x="313070" y="283339"/>
                  <a:pt x="283339" y="313070"/>
                  <a:pt x="246662" y="313070"/>
                </a:cubicBezTo>
                <a:lnTo>
                  <a:pt x="66407" y="313070"/>
                </a:lnTo>
                <a:cubicBezTo>
                  <a:pt x="48795" y="313070"/>
                  <a:pt x="31904" y="306074"/>
                  <a:pt x="19450" y="293620"/>
                </a:cubicBezTo>
                <a:cubicBezTo>
                  <a:pt x="6996" y="281166"/>
                  <a:pt x="0" y="264275"/>
                  <a:pt x="0" y="246662"/>
                </a:cubicBezTo>
                <a:close/>
              </a:path>
            </a:pathLst>
          </a:custGeom>
          <a:solidFill>
            <a:srgbClr val="151B1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pic>
        <p:nvPicPr>
          <p:cNvPr id="129" name="Shape554050781449"/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25259" y="5224249"/>
            <a:ext cx="215887" cy="231485"/>
          </a:xfrm>
          <a:custGeom>
            <a:avLst/>
            <a:gdLst/>
            <a:ahLst/>
            <a:cxnLst/>
            <a:rect l="l" t="t" r="r" b="b"/>
            <a:pathLst>
              <a:path w="215886" h="231485">
                <a:moveTo>
                  <a:pt x="0" y="0"/>
                </a:moveTo>
                <a:lnTo>
                  <a:pt x="215887" y="0"/>
                </a:lnTo>
                <a:lnTo>
                  <a:pt x="215887" y="231485"/>
                </a:lnTo>
                <a:lnTo>
                  <a:pt x="0" y="231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0" name="Shape558345748745"/>
          <p:cNvSpPr/>
          <p:nvPr/>
        </p:nvSpPr>
        <p:spPr>
          <a:xfrm>
            <a:off x="927240" y="4560329"/>
            <a:ext cx="3207544" cy="344424"/>
          </a:xfrm>
          <a:custGeom>
            <a:avLst/>
            <a:gdLst/>
            <a:ahLst/>
            <a:cxnLst/>
            <a:rect l="l" t="t" r="r" b="b"/>
            <a:pathLst>
              <a:path w="3207543" h="344424">
                <a:moveTo>
                  <a:pt x="0" y="0"/>
                </a:moveTo>
                <a:lnTo>
                  <a:pt x="3207543" y="0"/>
                </a:lnTo>
                <a:lnTo>
                  <a:pt x="3207543" y="344423"/>
                </a:lnTo>
                <a:lnTo>
                  <a:pt x="0" y="344423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200" b="0" i="0" u="none">
                <a:solidFill>
                  <a:srgbClr val="000000"/>
                </a:solidFill>
                <a:latin typeface="+mn-lt"/>
              </a:rPr>
              <a:t>حلل أسباب المرتجعات: هل السبب عيب في المنتج، وصف غير دقيق، أو تأخير في التوصيل؟</a:t>
            </a:r>
          </a:p>
        </p:txBody>
      </p:sp>
      <p:sp>
        <p:nvSpPr>
          <p:cNvPr id="131" name="Shape562640716041"/>
          <p:cNvSpPr/>
          <p:nvPr/>
        </p:nvSpPr>
        <p:spPr>
          <a:xfrm>
            <a:off x="555476" y="4432459"/>
            <a:ext cx="431999" cy="431999"/>
          </a:xfrm>
          <a:custGeom>
            <a:avLst/>
            <a:gdLst/>
            <a:ahLst/>
            <a:cxnLst/>
            <a:rect l="l" t="t" r="r" b="b"/>
            <a:pathLst>
              <a:path w="431999" h="431999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32" name="Shape566935683337"/>
          <p:cNvSpPr/>
          <p:nvPr/>
        </p:nvSpPr>
        <p:spPr>
          <a:xfrm>
            <a:off x="641553" y="4470948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3" h="306143">
                <a:moveTo>
                  <a:pt x="0" y="64939"/>
                </a:moveTo>
                <a:cubicBezTo>
                  <a:pt x="0" y="29074"/>
                  <a:pt x="29074" y="0"/>
                  <a:pt x="64939" y="0"/>
                </a:cubicBezTo>
                <a:lnTo>
                  <a:pt x="241203" y="0"/>
                </a:lnTo>
                <a:cubicBezTo>
                  <a:pt x="277068" y="0"/>
                  <a:pt x="306143" y="29074"/>
                  <a:pt x="306143" y="64939"/>
                </a:cubicBezTo>
                <a:lnTo>
                  <a:pt x="306144" y="241203"/>
                </a:lnTo>
                <a:cubicBezTo>
                  <a:pt x="306144" y="258426"/>
                  <a:pt x="299302" y="274944"/>
                  <a:pt x="287123" y="287122"/>
                </a:cubicBezTo>
                <a:cubicBezTo>
                  <a:pt x="274945" y="299301"/>
                  <a:pt x="258427" y="306142"/>
                  <a:pt x="241204" y="306142"/>
                </a:cubicBezTo>
                <a:lnTo>
                  <a:pt x="64939" y="306144"/>
                </a:lnTo>
                <a:cubicBezTo>
                  <a:pt x="29074" y="306144"/>
                  <a:pt x="0" y="277069"/>
                  <a:pt x="0" y="241205"/>
                </a:cubicBezTo>
                <a:close/>
              </a:path>
            </a:pathLst>
          </a:custGeom>
          <a:noFill/>
          <a:ln w="9525">
            <a:solidFill>
              <a:srgbClr val="15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33" name="Shape571230650633"/>
          <p:cNvSpPr/>
          <p:nvPr/>
        </p:nvSpPr>
        <p:spPr>
          <a:xfrm>
            <a:off x="595259" y="4512897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1" h="313071">
                <a:moveTo>
                  <a:pt x="0" y="66407"/>
                </a:moveTo>
                <a:cubicBezTo>
                  <a:pt x="0" y="48795"/>
                  <a:pt x="6996" y="31904"/>
                  <a:pt x="19450" y="19450"/>
                </a:cubicBezTo>
                <a:cubicBezTo>
                  <a:pt x="31904" y="6996"/>
                  <a:pt x="48795" y="0"/>
                  <a:pt x="66408" y="0"/>
                </a:cubicBezTo>
                <a:lnTo>
                  <a:pt x="246662" y="0"/>
                </a:lnTo>
                <a:cubicBezTo>
                  <a:pt x="283339" y="0"/>
                  <a:pt x="313071" y="29731"/>
                  <a:pt x="313071" y="66407"/>
                </a:cubicBezTo>
                <a:lnTo>
                  <a:pt x="313071" y="246662"/>
                </a:lnTo>
                <a:cubicBezTo>
                  <a:pt x="313071" y="283339"/>
                  <a:pt x="283339" y="313070"/>
                  <a:pt x="246662" y="313070"/>
                </a:cubicBezTo>
                <a:lnTo>
                  <a:pt x="66408" y="313070"/>
                </a:lnTo>
                <a:cubicBezTo>
                  <a:pt x="48795" y="313070"/>
                  <a:pt x="31904" y="306074"/>
                  <a:pt x="19450" y="293620"/>
                </a:cubicBezTo>
                <a:cubicBezTo>
                  <a:pt x="6996" y="281166"/>
                  <a:pt x="0" y="264275"/>
                  <a:pt x="0" y="246662"/>
                </a:cubicBezTo>
                <a:close/>
              </a:path>
            </a:pathLst>
          </a:custGeom>
          <a:solidFill>
            <a:srgbClr val="151B1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pic>
        <p:nvPicPr>
          <p:cNvPr id="134" name="Shape575525617929"/>
          <p:cNvPicPr/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4671" y="4553689"/>
            <a:ext cx="231485" cy="231485"/>
          </a:xfrm>
          <a:custGeom>
            <a:avLst/>
            <a:gdLst/>
            <a:ahLst/>
            <a:cxnLst/>
            <a:rect l="l" t="t" r="r" b="b"/>
            <a:pathLst>
              <a:path w="231485" h="231485">
                <a:moveTo>
                  <a:pt x="0" y="0"/>
                </a:moveTo>
                <a:lnTo>
                  <a:pt x="231485" y="0"/>
                </a:lnTo>
                <a:lnTo>
                  <a:pt x="231485" y="231485"/>
                </a:lnTo>
                <a:lnTo>
                  <a:pt x="0" y="231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5" name="Shape579820585225"/>
          <p:cNvSpPr/>
          <p:nvPr/>
        </p:nvSpPr>
        <p:spPr>
          <a:xfrm>
            <a:off x="927240" y="5093302"/>
            <a:ext cx="3207544" cy="172212"/>
          </a:xfrm>
          <a:custGeom>
            <a:avLst/>
            <a:gdLst/>
            <a:ahLst/>
            <a:cxnLst/>
            <a:rect l="l" t="t" r="r" b="b"/>
            <a:pathLst>
              <a:path w="3207543" h="172212">
                <a:moveTo>
                  <a:pt x="0" y="0"/>
                </a:moveTo>
                <a:lnTo>
                  <a:pt x="3207543" y="0"/>
                </a:lnTo>
                <a:lnTo>
                  <a:pt x="3207543" y="172211"/>
                </a:lnTo>
                <a:lnTo>
                  <a:pt x="0" y="172211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200" b="0" i="0" u="none">
                <a:solidFill>
                  <a:srgbClr val="000000"/>
                </a:solidFill>
                <a:latin typeface="+mn-lt"/>
              </a:rPr>
              <a:t>حسن العمليات: بناءً على الأسباب، قم بتحسين جودة المنتجات</a:t>
            </a:r>
          </a:p>
        </p:txBody>
      </p:sp>
      <p:sp>
        <p:nvSpPr>
          <p:cNvPr id="136" name="Shape584115552521"/>
          <p:cNvSpPr/>
          <p:nvPr/>
        </p:nvSpPr>
        <p:spPr>
          <a:xfrm>
            <a:off x="555476" y="4879326"/>
            <a:ext cx="431999" cy="431999"/>
          </a:xfrm>
          <a:custGeom>
            <a:avLst/>
            <a:gdLst/>
            <a:ahLst/>
            <a:cxnLst/>
            <a:rect l="l" t="t" r="r" b="b"/>
            <a:pathLst>
              <a:path w="431999" h="431999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37" name="Shape588410519817"/>
          <p:cNvSpPr/>
          <p:nvPr/>
        </p:nvSpPr>
        <p:spPr>
          <a:xfrm>
            <a:off x="641552" y="4917815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3" h="306143">
                <a:moveTo>
                  <a:pt x="0" y="64939"/>
                </a:moveTo>
                <a:cubicBezTo>
                  <a:pt x="0" y="29074"/>
                  <a:pt x="29074" y="0"/>
                  <a:pt x="64939" y="0"/>
                </a:cubicBezTo>
                <a:lnTo>
                  <a:pt x="241203" y="0"/>
                </a:lnTo>
                <a:cubicBezTo>
                  <a:pt x="277068" y="0"/>
                  <a:pt x="306142" y="29074"/>
                  <a:pt x="306142" y="64939"/>
                </a:cubicBezTo>
                <a:lnTo>
                  <a:pt x="306144" y="241203"/>
                </a:lnTo>
                <a:cubicBezTo>
                  <a:pt x="306144" y="258426"/>
                  <a:pt x="299302" y="274944"/>
                  <a:pt x="287123" y="287122"/>
                </a:cubicBezTo>
                <a:cubicBezTo>
                  <a:pt x="274945" y="299301"/>
                  <a:pt x="258427" y="306142"/>
                  <a:pt x="241205" y="306142"/>
                </a:cubicBezTo>
                <a:lnTo>
                  <a:pt x="64939" y="306144"/>
                </a:lnTo>
                <a:cubicBezTo>
                  <a:pt x="29074" y="306144"/>
                  <a:pt x="0" y="277069"/>
                  <a:pt x="0" y="241205"/>
                </a:cubicBezTo>
                <a:close/>
              </a:path>
            </a:pathLst>
          </a:custGeom>
          <a:noFill/>
          <a:ln w="9525">
            <a:solidFill>
              <a:srgbClr val="15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38" name="Shape592705487113"/>
          <p:cNvSpPr/>
          <p:nvPr/>
        </p:nvSpPr>
        <p:spPr>
          <a:xfrm>
            <a:off x="595259" y="4959765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1" h="313071">
                <a:moveTo>
                  <a:pt x="0" y="66407"/>
                </a:moveTo>
                <a:cubicBezTo>
                  <a:pt x="0" y="48795"/>
                  <a:pt x="6996" y="31904"/>
                  <a:pt x="19450" y="19450"/>
                </a:cubicBezTo>
                <a:cubicBezTo>
                  <a:pt x="31904" y="6996"/>
                  <a:pt x="48795" y="0"/>
                  <a:pt x="66408" y="0"/>
                </a:cubicBezTo>
                <a:lnTo>
                  <a:pt x="246662" y="0"/>
                </a:lnTo>
                <a:cubicBezTo>
                  <a:pt x="283339" y="0"/>
                  <a:pt x="313071" y="29731"/>
                  <a:pt x="313071" y="66407"/>
                </a:cubicBezTo>
                <a:lnTo>
                  <a:pt x="313071" y="246662"/>
                </a:lnTo>
                <a:cubicBezTo>
                  <a:pt x="313071" y="283339"/>
                  <a:pt x="283339" y="313070"/>
                  <a:pt x="246662" y="313070"/>
                </a:cubicBezTo>
                <a:lnTo>
                  <a:pt x="66408" y="313071"/>
                </a:lnTo>
                <a:cubicBezTo>
                  <a:pt x="48795" y="313071"/>
                  <a:pt x="31904" y="306074"/>
                  <a:pt x="19450" y="293620"/>
                </a:cubicBezTo>
                <a:cubicBezTo>
                  <a:pt x="6996" y="281166"/>
                  <a:pt x="0" y="264275"/>
                  <a:pt x="0" y="246662"/>
                </a:cubicBezTo>
                <a:close/>
              </a:path>
            </a:pathLst>
          </a:custGeom>
          <a:solidFill>
            <a:srgbClr val="151B1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pic>
        <p:nvPicPr>
          <p:cNvPr id="139" name="Shape597000454409"/>
          <p:cNvPicPr/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4671" y="5000556"/>
            <a:ext cx="231485" cy="231485"/>
          </a:xfrm>
          <a:custGeom>
            <a:avLst/>
            <a:gdLst/>
            <a:ahLst/>
            <a:cxnLst/>
            <a:rect l="l" t="t" r="r" b="b"/>
            <a:pathLst>
              <a:path w="231485" h="231485">
                <a:moveTo>
                  <a:pt x="0" y="0"/>
                </a:moveTo>
                <a:lnTo>
                  <a:pt x="231485" y="0"/>
                </a:lnTo>
                <a:lnTo>
                  <a:pt x="231485" y="231485"/>
                </a:lnTo>
                <a:lnTo>
                  <a:pt x="0" y="231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0" name="Shape601295421705"/>
          <p:cNvSpPr/>
          <p:nvPr/>
        </p:nvSpPr>
        <p:spPr>
          <a:xfrm>
            <a:off x="927240" y="5403103"/>
            <a:ext cx="3207544" cy="172212"/>
          </a:xfrm>
          <a:custGeom>
            <a:avLst/>
            <a:gdLst/>
            <a:ahLst/>
            <a:cxnLst/>
            <a:rect l="l" t="t" r="r" b="b"/>
            <a:pathLst>
              <a:path w="3207543" h="172212">
                <a:moveTo>
                  <a:pt x="0" y="0"/>
                </a:moveTo>
                <a:lnTo>
                  <a:pt x="3207543" y="0"/>
                </a:lnTo>
                <a:lnTo>
                  <a:pt x="3207543" y="172211"/>
                </a:lnTo>
                <a:lnTo>
                  <a:pt x="0" y="172211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200" b="0" i="0" u="none">
                <a:solidFill>
                  <a:srgbClr val="000000"/>
                </a:solidFill>
                <a:latin typeface="+mn-lt"/>
              </a:rPr>
              <a:t>عدّل الأوصاف لتكون أوضح للعملاء</a:t>
            </a:r>
          </a:p>
        </p:txBody>
      </p:sp>
      <p:sp>
        <p:nvSpPr>
          <p:cNvPr id="141" name="Shape605590389001"/>
          <p:cNvSpPr/>
          <p:nvPr/>
        </p:nvSpPr>
        <p:spPr>
          <a:xfrm>
            <a:off x="555477" y="5280565"/>
            <a:ext cx="431999" cy="431999"/>
          </a:xfrm>
          <a:custGeom>
            <a:avLst/>
            <a:gdLst/>
            <a:ahLst/>
            <a:cxnLst/>
            <a:rect l="l" t="t" r="r" b="b"/>
            <a:pathLst>
              <a:path w="431999" h="431999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42" name="Shape609885356297"/>
          <p:cNvSpPr/>
          <p:nvPr/>
        </p:nvSpPr>
        <p:spPr>
          <a:xfrm>
            <a:off x="641553" y="5319054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3" h="306143">
                <a:moveTo>
                  <a:pt x="0" y="64939"/>
                </a:moveTo>
                <a:cubicBezTo>
                  <a:pt x="0" y="29074"/>
                  <a:pt x="29074" y="0"/>
                  <a:pt x="64939" y="0"/>
                </a:cubicBezTo>
                <a:lnTo>
                  <a:pt x="241203" y="0"/>
                </a:lnTo>
                <a:cubicBezTo>
                  <a:pt x="277068" y="0"/>
                  <a:pt x="306143" y="29074"/>
                  <a:pt x="306143" y="64939"/>
                </a:cubicBezTo>
                <a:lnTo>
                  <a:pt x="306144" y="241203"/>
                </a:lnTo>
                <a:cubicBezTo>
                  <a:pt x="306144" y="258426"/>
                  <a:pt x="299302" y="274944"/>
                  <a:pt x="287123" y="287122"/>
                </a:cubicBezTo>
                <a:cubicBezTo>
                  <a:pt x="274945" y="299301"/>
                  <a:pt x="258427" y="306142"/>
                  <a:pt x="241204" y="306142"/>
                </a:cubicBezTo>
                <a:lnTo>
                  <a:pt x="64939" y="306144"/>
                </a:lnTo>
                <a:cubicBezTo>
                  <a:pt x="29074" y="306144"/>
                  <a:pt x="0" y="277069"/>
                  <a:pt x="0" y="241205"/>
                </a:cubicBezTo>
                <a:close/>
              </a:path>
            </a:pathLst>
          </a:custGeom>
          <a:noFill/>
          <a:ln w="9525">
            <a:solidFill>
              <a:srgbClr val="15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43" name="Shape614180323593"/>
          <p:cNvSpPr/>
          <p:nvPr/>
        </p:nvSpPr>
        <p:spPr>
          <a:xfrm>
            <a:off x="595259" y="5361003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1" h="313071">
                <a:moveTo>
                  <a:pt x="0" y="66407"/>
                </a:moveTo>
                <a:cubicBezTo>
                  <a:pt x="0" y="48795"/>
                  <a:pt x="6996" y="31904"/>
                  <a:pt x="19450" y="19450"/>
                </a:cubicBezTo>
                <a:cubicBezTo>
                  <a:pt x="31904" y="6996"/>
                  <a:pt x="48795" y="0"/>
                  <a:pt x="66408" y="0"/>
                </a:cubicBezTo>
                <a:lnTo>
                  <a:pt x="246662" y="0"/>
                </a:lnTo>
                <a:cubicBezTo>
                  <a:pt x="283339" y="0"/>
                  <a:pt x="313071" y="29731"/>
                  <a:pt x="313071" y="66407"/>
                </a:cubicBezTo>
                <a:lnTo>
                  <a:pt x="313071" y="246662"/>
                </a:lnTo>
                <a:cubicBezTo>
                  <a:pt x="313071" y="283339"/>
                  <a:pt x="283339" y="313070"/>
                  <a:pt x="246662" y="313070"/>
                </a:cubicBezTo>
                <a:lnTo>
                  <a:pt x="66408" y="313071"/>
                </a:lnTo>
                <a:cubicBezTo>
                  <a:pt x="48795" y="313071"/>
                  <a:pt x="31904" y="306074"/>
                  <a:pt x="19450" y="293620"/>
                </a:cubicBezTo>
                <a:cubicBezTo>
                  <a:pt x="6996" y="281166"/>
                  <a:pt x="0" y="264275"/>
                  <a:pt x="0" y="246662"/>
                </a:cubicBezTo>
                <a:close/>
              </a:path>
            </a:pathLst>
          </a:custGeom>
          <a:solidFill>
            <a:srgbClr val="151B1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pic>
        <p:nvPicPr>
          <p:cNvPr id="144" name="Shape618475290889"/>
          <p:cNvPicPr/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4672" y="5401795"/>
            <a:ext cx="231485" cy="231485"/>
          </a:xfrm>
          <a:custGeom>
            <a:avLst/>
            <a:gdLst/>
            <a:ahLst/>
            <a:cxnLst/>
            <a:rect l="l" t="t" r="r" b="b"/>
            <a:pathLst>
              <a:path w="231485" h="231485">
                <a:moveTo>
                  <a:pt x="0" y="0"/>
                </a:moveTo>
                <a:lnTo>
                  <a:pt x="231485" y="0"/>
                </a:lnTo>
                <a:lnTo>
                  <a:pt x="231485" y="231485"/>
                </a:lnTo>
                <a:lnTo>
                  <a:pt x="0" y="231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5" name="Shape622770258185"/>
          <p:cNvSpPr/>
          <p:nvPr/>
        </p:nvSpPr>
        <p:spPr>
          <a:xfrm>
            <a:off x="927240" y="5646942"/>
            <a:ext cx="3207544" cy="172212"/>
          </a:xfrm>
          <a:custGeom>
            <a:avLst/>
            <a:gdLst/>
            <a:ahLst/>
            <a:cxnLst/>
            <a:rect l="l" t="t" r="r" b="b"/>
            <a:pathLst>
              <a:path w="3207543" h="172212">
                <a:moveTo>
                  <a:pt x="0" y="0"/>
                </a:moveTo>
                <a:lnTo>
                  <a:pt x="3207543" y="0"/>
                </a:lnTo>
                <a:lnTo>
                  <a:pt x="3207543" y="172211"/>
                </a:lnTo>
                <a:lnTo>
                  <a:pt x="0" y="172211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200" b="0" i="0" u="none">
                <a:solidFill>
                  <a:srgbClr val="000000"/>
                </a:solidFill>
                <a:latin typeface="+mn-lt"/>
              </a:rPr>
              <a:t>سرّع عملية التوصيل</a:t>
            </a:r>
          </a:p>
        </p:txBody>
      </p:sp>
      <p:sp>
        <p:nvSpPr>
          <p:cNvPr id="146" name="Shape627065225481"/>
          <p:cNvSpPr/>
          <p:nvPr/>
        </p:nvSpPr>
        <p:spPr>
          <a:xfrm>
            <a:off x="555477" y="5524405"/>
            <a:ext cx="431999" cy="431999"/>
          </a:xfrm>
          <a:custGeom>
            <a:avLst/>
            <a:gdLst/>
            <a:ahLst/>
            <a:cxnLst/>
            <a:rect l="l" t="t" r="r" b="b"/>
            <a:pathLst>
              <a:path w="431999" h="431999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47" name="Shape631360192777"/>
          <p:cNvSpPr/>
          <p:nvPr/>
        </p:nvSpPr>
        <p:spPr>
          <a:xfrm>
            <a:off x="641553" y="5562894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3" h="306143">
                <a:moveTo>
                  <a:pt x="0" y="64939"/>
                </a:moveTo>
                <a:cubicBezTo>
                  <a:pt x="0" y="29074"/>
                  <a:pt x="29074" y="0"/>
                  <a:pt x="64939" y="0"/>
                </a:cubicBezTo>
                <a:lnTo>
                  <a:pt x="241203" y="0"/>
                </a:lnTo>
                <a:cubicBezTo>
                  <a:pt x="277068" y="0"/>
                  <a:pt x="306143" y="29074"/>
                  <a:pt x="306143" y="64939"/>
                </a:cubicBezTo>
                <a:lnTo>
                  <a:pt x="306144" y="241203"/>
                </a:lnTo>
                <a:cubicBezTo>
                  <a:pt x="306144" y="258426"/>
                  <a:pt x="299302" y="274944"/>
                  <a:pt x="287123" y="287122"/>
                </a:cubicBezTo>
                <a:cubicBezTo>
                  <a:pt x="274945" y="299301"/>
                  <a:pt x="258427" y="306142"/>
                  <a:pt x="241204" y="306142"/>
                </a:cubicBezTo>
                <a:lnTo>
                  <a:pt x="64939" y="306144"/>
                </a:lnTo>
                <a:cubicBezTo>
                  <a:pt x="29074" y="306144"/>
                  <a:pt x="0" y="277069"/>
                  <a:pt x="0" y="241205"/>
                </a:cubicBezTo>
                <a:close/>
              </a:path>
            </a:pathLst>
          </a:custGeom>
          <a:noFill/>
          <a:ln w="9525">
            <a:solidFill>
              <a:srgbClr val="546E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48" name="Shape635655160073"/>
          <p:cNvSpPr/>
          <p:nvPr/>
        </p:nvSpPr>
        <p:spPr>
          <a:xfrm>
            <a:off x="595259" y="5604843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1" h="313071">
                <a:moveTo>
                  <a:pt x="0" y="66407"/>
                </a:moveTo>
                <a:cubicBezTo>
                  <a:pt x="0" y="48795"/>
                  <a:pt x="6996" y="31904"/>
                  <a:pt x="19450" y="19450"/>
                </a:cubicBezTo>
                <a:cubicBezTo>
                  <a:pt x="31904" y="6996"/>
                  <a:pt x="48795" y="0"/>
                  <a:pt x="66408" y="0"/>
                </a:cubicBezTo>
                <a:lnTo>
                  <a:pt x="246662" y="0"/>
                </a:lnTo>
                <a:cubicBezTo>
                  <a:pt x="283339" y="0"/>
                  <a:pt x="313071" y="29731"/>
                  <a:pt x="313071" y="66407"/>
                </a:cubicBezTo>
                <a:lnTo>
                  <a:pt x="313071" y="246662"/>
                </a:lnTo>
                <a:cubicBezTo>
                  <a:pt x="313071" y="283339"/>
                  <a:pt x="283339" y="313070"/>
                  <a:pt x="246662" y="313070"/>
                </a:cubicBezTo>
                <a:lnTo>
                  <a:pt x="66408" y="313071"/>
                </a:lnTo>
                <a:cubicBezTo>
                  <a:pt x="48795" y="313071"/>
                  <a:pt x="31904" y="306074"/>
                  <a:pt x="19450" y="293620"/>
                </a:cubicBezTo>
                <a:cubicBezTo>
                  <a:pt x="6996" y="281166"/>
                  <a:pt x="0" y="264275"/>
                  <a:pt x="0" y="246662"/>
                </a:cubicBezTo>
                <a:close/>
              </a:path>
            </a:pathLst>
          </a:custGeom>
          <a:solidFill>
            <a:srgbClr val="151B1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pic>
        <p:nvPicPr>
          <p:cNvPr id="149" name="Shape639950127369"/>
          <p:cNvPicPr/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4672" y="5647558"/>
            <a:ext cx="231485" cy="227642"/>
          </a:xfrm>
          <a:custGeom>
            <a:avLst/>
            <a:gdLst/>
            <a:ahLst/>
            <a:cxnLst/>
            <a:rect l="l" t="t" r="r" b="b"/>
            <a:pathLst>
              <a:path w="231485" h="227641">
                <a:moveTo>
                  <a:pt x="0" y="0"/>
                </a:moveTo>
                <a:lnTo>
                  <a:pt x="231485" y="0"/>
                </a:lnTo>
                <a:lnTo>
                  <a:pt x="231485" y="227642"/>
                </a:lnTo>
                <a:lnTo>
                  <a:pt x="0" y="227642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50" name="Shape644245094665"/>
          <p:cNvSpPr/>
          <p:nvPr/>
        </p:nvSpPr>
        <p:spPr>
          <a:xfrm>
            <a:off x="1048904" y="2326081"/>
            <a:ext cx="3207544" cy="172212"/>
          </a:xfrm>
          <a:custGeom>
            <a:avLst/>
            <a:gdLst/>
            <a:ahLst/>
            <a:cxnLst/>
            <a:rect l="l" t="t" r="r" b="b"/>
            <a:pathLst>
              <a:path w="3207543" h="172212">
                <a:moveTo>
                  <a:pt x="0" y="0"/>
                </a:moveTo>
                <a:lnTo>
                  <a:pt x="3207543" y="0"/>
                </a:lnTo>
                <a:lnTo>
                  <a:pt x="3207543" y="172211"/>
                </a:lnTo>
                <a:lnTo>
                  <a:pt x="0" y="172211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200" b="0" i="0" u="none">
                <a:solidFill>
                  <a:srgbClr val="000000"/>
                </a:solidFill>
                <a:latin typeface="+mn-lt"/>
              </a:rPr>
              <a:t>استثمر أكثر في فئة 'الصحة والجمال' لأنها الأفضل أداءً</a:t>
            </a:r>
          </a:p>
        </p:txBody>
      </p:sp>
      <p:sp>
        <p:nvSpPr>
          <p:cNvPr id="151" name="Shape648540061961"/>
          <p:cNvSpPr/>
          <p:nvPr/>
        </p:nvSpPr>
        <p:spPr>
          <a:xfrm>
            <a:off x="553495" y="2200806"/>
            <a:ext cx="431999" cy="431999"/>
          </a:xfrm>
          <a:custGeom>
            <a:avLst/>
            <a:gdLst/>
            <a:ahLst/>
            <a:cxnLst/>
            <a:rect l="l" t="t" r="r" b="b"/>
            <a:pathLst>
              <a:path w="431999" h="431999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52" name="Shape652835029257"/>
          <p:cNvSpPr/>
          <p:nvPr/>
        </p:nvSpPr>
        <p:spPr>
          <a:xfrm>
            <a:off x="639569" y="2239297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3" h="306143">
                <a:moveTo>
                  <a:pt x="0" y="64939"/>
                </a:moveTo>
                <a:cubicBezTo>
                  <a:pt x="0" y="29074"/>
                  <a:pt x="29074" y="0"/>
                  <a:pt x="64939" y="0"/>
                </a:cubicBezTo>
                <a:lnTo>
                  <a:pt x="241203" y="0"/>
                </a:lnTo>
                <a:cubicBezTo>
                  <a:pt x="277068" y="0"/>
                  <a:pt x="306143" y="29074"/>
                  <a:pt x="306143" y="64939"/>
                </a:cubicBezTo>
                <a:lnTo>
                  <a:pt x="306144" y="241204"/>
                </a:lnTo>
                <a:cubicBezTo>
                  <a:pt x="306144" y="258426"/>
                  <a:pt x="299302" y="274944"/>
                  <a:pt x="287123" y="287122"/>
                </a:cubicBezTo>
                <a:cubicBezTo>
                  <a:pt x="274945" y="299301"/>
                  <a:pt x="258427" y="306142"/>
                  <a:pt x="241204" y="306142"/>
                </a:cubicBezTo>
                <a:lnTo>
                  <a:pt x="64939" y="306144"/>
                </a:lnTo>
                <a:cubicBezTo>
                  <a:pt x="29074" y="306144"/>
                  <a:pt x="0" y="277069"/>
                  <a:pt x="0" y="241205"/>
                </a:cubicBezTo>
                <a:close/>
              </a:path>
            </a:pathLst>
          </a:custGeom>
          <a:noFill/>
          <a:ln w="9525">
            <a:solidFill>
              <a:srgbClr val="15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53" name="Shape657129996553"/>
          <p:cNvSpPr/>
          <p:nvPr/>
        </p:nvSpPr>
        <p:spPr>
          <a:xfrm>
            <a:off x="593275" y="2281246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1" h="313071">
                <a:moveTo>
                  <a:pt x="0" y="66407"/>
                </a:moveTo>
                <a:cubicBezTo>
                  <a:pt x="0" y="48795"/>
                  <a:pt x="6996" y="31904"/>
                  <a:pt x="19450" y="19450"/>
                </a:cubicBezTo>
                <a:cubicBezTo>
                  <a:pt x="31904" y="6996"/>
                  <a:pt x="48795" y="0"/>
                  <a:pt x="66408" y="0"/>
                </a:cubicBezTo>
                <a:lnTo>
                  <a:pt x="246663" y="0"/>
                </a:lnTo>
                <a:cubicBezTo>
                  <a:pt x="283339" y="0"/>
                  <a:pt x="313070" y="29731"/>
                  <a:pt x="313070" y="66407"/>
                </a:cubicBezTo>
                <a:lnTo>
                  <a:pt x="313071" y="246663"/>
                </a:lnTo>
                <a:cubicBezTo>
                  <a:pt x="313071" y="283339"/>
                  <a:pt x="283339" y="313071"/>
                  <a:pt x="246663" y="313071"/>
                </a:cubicBezTo>
                <a:lnTo>
                  <a:pt x="66408" y="313071"/>
                </a:lnTo>
                <a:cubicBezTo>
                  <a:pt x="48795" y="313071"/>
                  <a:pt x="31904" y="306074"/>
                  <a:pt x="19450" y="293620"/>
                </a:cubicBezTo>
                <a:cubicBezTo>
                  <a:pt x="6996" y="281166"/>
                  <a:pt x="0" y="264275"/>
                  <a:pt x="0" y="246663"/>
                </a:cubicBezTo>
                <a:close/>
              </a:path>
            </a:pathLst>
          </a:custGeom>
          <a:solidFill>
            <a:srgbClr val="151B1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pic>
        <p:nvPicPr>
          <p:cNvPr id="154" name="Shape661424963849"/>
          <p:cNvPicPr/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2689" y="2322037"/>
            <a:ext cx="231485" cy="231485"/>
          </a:xfrm>
          <a:custGeom>
            <a:avLst/>
            <a:gdLst/>
            <a:ahLst/>
            <a:cxnLst/>
            <a:rect l="l" t="t" r="r" b="b"/>
            <a:pathLst>
              <a:path w="231485" h="231485">
                <a:moveTo>
                  <a:pt x="0" y="0"/>
                </a:moveTo>
                <a:lnTo>
                  <a:pt x="231485" y="0"/>
                </a:lnTo>
                <a:lnTo>
                  <a:pt x="231485" y="231485"/>
                </a:lnTo>
                <a:lnTo>
                  <a:pt x="0" y="231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55" name="Shape665719931145"/>
          <p:cNvSpPr/>
          <p:nvPr/>
        </p:nvSpPr>
        <p:spPr>
          <a:xfrm>
            <a:off x="1048904" y="2780161"/>
            <a:ext cx="3207544" cy="172212"/>
          </a:xfrm>
          <a:custGeom>
            <a:avLst/>
            <a:gdLst/>
            <a:ahLst/>
            <a:cxnLst/>
            <a:rect l="l" t="t" r="r" b="b"/>
            <a:pathLst>
              <a:path w="3207543" h="172212">
                <a:moveTo>
                  <a:pt x="0" y="0"/>
                </a:moveTo>
                <a:lnTo>
                  <a:pt x="3207543" y="0"/>
                </a:lnTo>
                <a:lnTo>
                  <a:pt x="3207543" y="172211"/>
                </a:lnTo>
                <a:lnTo>
                  <a:pt x="0" y="172211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200" b="0" i="0" u="none">
                <a:solidFill>
                  <a:srgbClr val="000000"/>
                </a:solidFill>
                <a:latin typeface="+mn-lt"/>
              </a:rPr>
              <a:t>إضافة منتجات جديدة أو عمل عروض عليها</a:t>
            </a:r>
          </a:p>
        </p:txBody>
      </p:sp>
      <p:sp>
        <p:nvSpPr>
          <p:cNvPr id="156" name="Shape670014898441"/>
          <p:cNvSpPr/>
          <p:nvPr/>
        </p:nvSpPr>
        <p:spPr>
          <a:xfrm>
            <a:off x="553495" y="2602045"/>
            <a:ext cx="431999" cy="431999"/>
          </a:xfrm>
          <a:custGeom>
            <a:avLst/>
            <a:gdLst/>
            <a:ahLst/>
            <a:cxnLst/>
            <a:rect l="l" t="t" r="r" b="b"/>
            <a:pathLst>
              <a:path w="431999" h="431999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57" name="Shape674309865737"/>
          <p:cNvSpPr/>
          <p:nvPr/>
        </p:nvSpPr>
        <p:spPr>
          <a:xfrm>
            <a:off x="639569" y="2640534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3" h="306143">
                <a:moveTo>
                  <a:pt x="0" y="64939"/>
                </a:moveTo>
                <a:cubicBezTo>
                  <a:pt x="0" y="29074"/>
                  <a:pt x="29074" y="0"/>
                  <a:pt x="64939" y="0"/>
                </a:cubicBezTo>
                <a:lnTo>
                  <a:pt x="241203" y="0"/>
                </a:lnTo>
                <a:cubicBezTo>
                  <a:pt x="277068" y="0"/>
                  <a:pt x="306143" y="29074"/>
                  <a:pt x="306143" y="64939"/>
                </a:cubicBezTo>
                <a:lnTo>
                  <a:pt x="306144" y="241204"/>
                </a:lnTo>
                <a:cubicBezTo>
                  <a:pt x="306144" y="258426"/>
                  <a:pt x="299302" y="274944"/>
                  <a:pt x="287123" y="287122"/>
                </a:cubicBezTo>
                <a:cubicBezTo>
                  <a:pt x="274945" y="299301"/>
                  <a:pt x="258427" y="306142"/>
                  <a:pt x="241204" y="306142"/>
                </a:cubicBezTo>
                <a:lnTo>
                  <a:pt x="64939" y="306144"/>
                </a:lnTo>
                <a:cubicBezTo>
                  <a:pt x="29074" y="306144"/>
                  <a:pt x="0" y="277069"/>
                  <a:pt x="0" y="241205"/>
                </a:cubicBezTo>
                <a:close/>
              </a:path>
            </a:pathLst>
          </a:custGeom>
          <a:noFill/>
          <a:ln w="9525">
            <a:solidFill>
              <a:srgbClr val="15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58" name="Shape678604833033"/>
          <p:cNvSpPr/>
          <p:nvPr/>
        </p:nvSpPr>
        <p:spPr>
          <a:xfrm>
            <a:off x="593275" y="2682483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1" h="313071">
                <a:moveTo>
                  <a:pt x="0" y="66407"/>
                </a:moveTo>
                <a:cubicBezTo>
                  <a:pt x="0" y="48795"/>
                  <a:pt x="6996" y="31904"/>
                  <a:pt x="19450" y="19450"/>
                </a:cubicBezTo>
                <a:cubicBezTo>
                  <a:pt x="31904" y="6996"/>
                  <a:pt x="48795" y="0"/>
                  <a:pt x="66408" y="0"/>
                </a:cubicBezTo>
                <a:lnTo>
                  <a:pt x="246663" y="0"/>
                </a:lnTo>
                <a:cubicBezTo>
                  <a:pt x="283339" y="0"/>
                  <a:pt x="313070" y="29731"/>
                  <a:pt x="313070" y="66407"/>
                </a:cubicBezTo>
                <a:lnTo>
                  <a:pt x="313071" y="246663"/>
                </a:lnTo>
                <a:cubicBezTo>
                  <a:pt x="313071" y="283339"/>
                  <a:pt x="283339" y="313071"/>
                  <a:pt x="246663" y="313071"/>
                </a:cubicBezTo>
                <a:lnTo>
                  <a:pt x="66408" y="313071"/>
                </a:lnTo>
                <a:cubicBezTo>
                  <a:pt x="48795" y="313071"/>
                  <a:pt x="31904" y="306074"/>
                  <a:pt x="19450" y="293620"/>
                </a:cubicBezTo>
                <a:cubicBezTo>
                  <a:pt x="6996" y="281166"/>
                  <a:pt x="0" y="264275"/>
                  <a:pt x="0" y="246663"/>
                </a:cubicBezTo>
                <a:close/>
              </a:path>
            </a:pathLst>
          </a:custGeom>
          <a:solidFill>
            <a:srgbClr val="151B1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pic>
        <p:nvPicPr>
          <p:cNvPr id="159" name="Shape682899800329"/>
          <p:cNvPicPr/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32689" y="2723276"/>
            <a:ext cx="231485" cy="231485"/>
          </a:xfrm>
          <a:custGeom>
            <a:avLst/>
            <a:gdLst/>
            <a:ahLst/>
            <a:cxnLst/>
            <a:rect l="l" t="t" r="r" b="b"/>
            <a:pathLst>
              <a:path w="231485" h="231485">
                <a:moveTo>
                  <a:pt x="0" y="0"/>
                </a:moveTo>
                <a:lnTo>
                  <a:pt x="231485" y="0"/>
                </a:lnTo>
                <a:lnTo>
                  <a:pt x="231485" y="231485"/>
                </a:lnTo>
                <a:lnTo>
                  <a:pt x="0" y="231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60" name="Shape687194767625"/>
          <p:cNvSpPr/>
          <p:nvPr/>
        </p:nvSpPr>
        <p:spPr>
          <a:xfrm>
            <a:off x="1004621" y="3019296"/>
            <a:ext cx="3207544" cy="172212"/>
          </a:xfrm>
          <a:custGeom>
            <a:avLst/>
            <a:gdLst/>
            <a:ahLst/>
            <a:cxnLst/>
            <a:rect l="l" t="t" r="r" b="b"/>
            <a:pathLst>
              <a:path w="3207543" h="172212">
                <a:moveTo>
                  <a:pt x="0" y="0"/>
                </a:moveTo>
                <a:lnTo>
                  <a:pt x="3207544" y="0"/>
                </a:lnTo>
                <a:lnTo>
                  <a:pt x="3207544" y="172211"/>
                </a:lnTo>
                <a:lnTo>
                  <a:pt x="0" y="172211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200" b="0" i="0" u="none">
                <a:solidFill>
                  <a:srgbClr val="000000"/>
                </a:solidFill>
                <a:latin typeface="+mn-lt"/>
              </a:rPr>
              <a:t>الأولوية للتسويق والعروض الترويجية في 'Zone 4'</a:t>
            </a:r>
          </a:p>
        </p:txBody>
      </p:sp>
      <p:sp>
        <p:nvSpPr>
          <p:cNvPr id="161" name="Shape691489734921"/>
          <p:cNvSpPr/>
          <p:nvPr/>
        </p:nvSpPr>
        <p:spPr>
          <a:xfrm>
            <a:off x="553495" y="2845884"/>
            <a:ext cx="431999" cy="431999"/>
          </a:xfrm>
          <a:custGeom>
            <a:avLst/>
            <a:gdLst/>
            <a:ahLst/>
            <a:cxnLst/>
            <a:rect l="l" t="t" r="r" b="b"/>
            <a:pathLst>
              <a:path w="431999" h="431999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62" name="Shape695784702217"/>
          <p:cNvSpPr/>
          <p:nvPr/>
        </p:nvSpPr>
        <p:spPr>
          <a:xfrm>
            <a:off x="639569" y="2884375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3" h="306143">
                <a:moveTo>
                  <a:pt x="0" y="64939"/>
                </a:moveTo>
                <a:cubicBezTo>
                  <a:pt x="0" y="29074"/>
                  <a:pt x="29074" y="0"/>
                  <a:pt x="64939" y="0"/>
                </a:cubicBezTo>
                <a:lnTo>
                  <a:pt x="241203" y="0"/>
                </a:lnTo>
                <a:cubicBezTo>
                  <a:pt x="277068" y="0"/>
                  <a:pt x="306143" y="29074"/>
                  <a:pt x="306143" y="64939"/>
                </a:cubicBezTo>
                <a:lnTo>
                  <a:pt x="306144" y="241204"/>
                </a:lnTo>
                <a:cubicBezTo>
                  <a:pt x="306144" y="258426"/>
                  <a:pt x="299302" y="274944"/>
                  <a:pt x="287123" y="287122"/>
                </a:cubicBezTo>
                <a:cubicBezTo>
                  <a:pt x="274945" y="299301"/>
                  <a:pt x="258427" y="306142"/>
                  <a:pt x="241204" y="306142"/>
                </a:cubicBezTo>
                <a:lnTo>
                  <a:pt x="64939" y="306144"/>
                </a:lnTo>
                <a:cubicBezTo>
                  <a:pt x="29074" y="306144"/>
                  <a:pt x="0" y="277069"/>
                  <a:pt x="0" y="241205"/>
                </a:cubicBezTo>
                <a:close/>
              </a:path>
            </a:pathLst>
          </a:custGeom>
          <a:noFill/>
          <a:ln w="9525">
            <a:solidFill>
              <a:srgbClr val="546E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63" name="Shape700079669513"/>
          <p:cNvSpPr/>
          <p:nvPr/>
        </p:nvSpPr>
        <p:spPr>
          <a:xfrm>
            <a:off x="593275" y="2926323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1" h="313071">
                <a:moveTo>
                  <a:pt x="0" y="66407"/>
                </a:moveTo>
                <a:cubicBezTo>
                  <a:pt x="0" y="48795"/>
                  <a:pt x="6996" y="31904"/>
                  <a:pt x="19450" y="19450"/>
                </a:cubicBezTo>
                <a:cubicBezTo>
                  <a:pt x="31904" y="6996"/>
                  <a:pt x="48795" y="0"/>
                  <a:pt x="66408" y="0"/>
                </a:cubicBezTo>
                <a:lnTo>
                  <a:pt x="246663" y="0"/>
                </a:lnTo>
                <a:cubicBezTo>
                  <a:pt x="283339" y="0"/>
                  <a:pt x="313070" y="29731"/>
                  <a:pt x="313070" y="66407"/>
                </a:cubicBezTo>
                <a:lnTo>
                  <a:pt x="313071" y="246663"/>
                </a:lnTo>
                <a:cubicBezTo>
                  <a:pt x="313071" y="283339"/>
                  <a:pt x="283339" y="313071"/>
                  <a:pt x="246663" y="313071"/>
                </a:cubicBezTo>
                <a:lnTo>
                  <a:pt x="66408" y="313071"/>
                </a:lnTo>
                <a:cubicBezTo>
                  <a:pt x="48795" y="313071"/>
                  <a:pt x="31904" y="306074"/>
                  <a:pt x="19450" y="293620"/>
                </a:cubicBezTo>
                <a:cubicBezTo>
                  <a:pt x="6996" y="281166"/>
                  <a:pt x="0" y="264275"/>
                  <a:pt x="0" y="246663"/>
                </a:cubicBezTo>
                <a:close/>
              </a:path>
            </a:pathLst>
          </a:custGeom>
          <a:solidFill>
            <a:srgbClr val="546E7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pic>
        <p:nvPicPr>
          <p:cNvPr id="164" name="Shape704374636809"/>
          <p:cNvPicPr/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32689" y="2967116"/>
            <a:ext cx="231485" cy="231485"/>
          </a:xfrm>
          <a:custGeom>
            <a:avLst/>
            <a:gdLst/>
            <a:ahLst/>
            <a:cxnLst/>
            <a:rect l="l" t="t" r="r" b="b"/>
            <a:pathLst>
              <a:path w="231485" h="231485">
                <a:moveTo>
                  <a:pt x="0" y="0"/>
                </a:moveTo>
                <a:lnTo>
                  <a:pt x="231485" y="0"/>
                </a:lnTo>
                <a:lnTo>
                  <a:pt x="231485" y="231485"/>
                </a:lnTo>
                <a:lnTo>
                  <a:pt x="0" y="231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65" name="Shape708669604105"/>
          <p:cNvSpPr/>
          <p:nvPr/>
        </p:nvSpPr>
        <p:spPr>
          <a:xfrm>
            <a:off x="925257" y="3380471"/>
            <a:ext cx="3207544" cy="344424"/>
          </a:xfrm>
          <a:custGeom>
            <a:avLst/>
            <a:gdLst/>
            <a:ahLst/>
            <a:cxnLst/>
            <a:rect l="l" t="t" r="r" b="b"/>
            <a:pathLst>
              <a:path w="3207543" h="344424">
                <a:moveTo>
                  <a:pt x="0" y="0"/>
                </a:moveTo>
                <a:lnTo>
                  <a:pt x="3207543" y="0"/>
                </a:lnTo>
                <a:lnTo>
                  <a:pt x="3207543" y="344423"/>
                </a:lnTo>
                <a:lnTo>
                  <a:pt x="0" y="344423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200" b="0" i="0" u="none">
                <a:solidFill>
                  <a:srgbClr val="000000"/>
                </a:solidFill>
                <a:latin typeface="+mn-lt"/>
              </a:rPr>
              <a:t>دراسة أسباب نجاحها لتطبيق نفس الاستراتيجيات في المناطق الأخرى</a:t>
            </a:r>
          </a:p>
        </p:txBody>
      </p:sp>
      <p:sp>
        <p:nvSpPr>
          <p:cNvPr id="166" name="Shape712964571401"/>
          <p:cNvSpPr/>
          <p:nvPr/>
        </p:nvSpPr>
        <p:spPr>
          <a:xfrm>
            <a:off x="553495" y="3252601"/>
            <a:ext cx="431999" cy="431999"/>
          </a:xfrm>
          <a:custGeom>
            <a:avLst/>
            <a:gdLst/>
            <a:ahLst/>
            <a:cxnLst/>
            <a:rect l="l" t="t" r="r" b="b"/>
            <a:pathLst>
              <a:path w="431999" h="431999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67" name="Shape717259538697"/>
          <p:cNvSpPr/>
          <p:nvPr/>
        </p:nvSpPr>
        <p:spPr>
          <a:xfrm>
            <a:off x="639569" y="3291092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3" h="306143">
                <a:moveTo>
                  <a:pt x="0" y="64939"/>
                </a:moveTo>
                <a:cubicBezTo>
                  <a:pt x="0" y="29074"/>
                  <a:pt x="29074" y="0"/>
                  <a:pt x="64939" y="0"/>
                </a:cubicBezTo>
                <a:lnTo>
                  <a:pt x="241203" y="0"/>
                </a:lnTo>
                <a:cubicBezTo>
                  <a:pt x="277068" y="0"/>
                  <a:pt x="306143" y="29074"/>
                  <a:pt x="306143" y="64939"/>
                </a:cubicBezTo>
                <a:lnTo>
                  <a:pt x="306144" y="241203"/>
                </a:lnTo>
                <a:cubicBezTo>
                  <a:pt x="306144" y="258426"/>
                  <a:pt x="299302" y="274944"/>
                  <a:pt x="287123" y="287122"/>
                </a:cubicBezTo>
                <a:cubicBezTo>
                  <a:pt x="274945" y="299301"/>
                  <a:pt x="258427" y="306142"/>
                  <a:pt x="241204" y="306142"/>
                </a:cubicBezTo>
                <a:lnTo>
                  <a:pt x="64939" y="306144"/>
                </a:lnTo>
                <a:cubicBezTo>
                  <a:pt x="29074" y="306144"/>
                  <a:pt x="0" y="277069"/>
                  <a:pt x="0" y="241205"/>
                </a:cubicBezTo>
                <a:close/>
              </a:path>
            </a:pathLst>
          </a:custGeom>
          <a:noFill/>
          <a:ln w="9525">
            <a:solidFill>
              <a:srgbClr val="15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68" name="Shape721554505993"/>
          <p:cNvSpPr/>
          <p:nvPr/>
        </p:nvSpPr>
        <p:spPr>
          <a:xfrm>
            <a:off x="593275" y="3333040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1" h="313071">
                <a:moveTo>
                  <a:pt x="0" y="66407"/>
                </a:moveTo>
                <a:cubicBezTo>
                  <a:pt x="0" y="48795"/>
                  <a:pt x="6996" y="31904"/>
                  <a:pt x="19450" y="19450"/>
                </a:cubicBezTo>
                <a:cubicBezTo>
                  <a:pt x="31904" y="6996"/>
                  <a:pt x="48795" y="0"/>
                  <a:pt x="66408" y="0"/>
                </a:cubicBezTo>
                <a:lnTo>
                  <a:pt x="246663" y="0"/>
                </a:lnTo>
                <a:cubicBezTo>
                  <a:pt x="283339" y="0"/>
                  <a:pt x="313070" y="29731"/>
                  <a:pt x="313070" y="66407"/>
                </a:cubicBezTo>
                <a:lnTo>
                  <a:pt x="313071" y="246662"/>
                </a:lnTo>
                <a:cubicBezTo>
                  <a:pt x="313071" y="283339"/>
                  <a:pt x="283339" y="313070"/>
                  <a:pt x="246663" y="313070"/>
                </a:cubicBezTo>
                <a:lnTo>
                  <a:pt x="66408" y="313071"/>
                </a:lnTo>
                <a:cubicBezTo>
                  <a:pt x="48795" y="313071"/>
                  <a:pt x="31904" y="306075"/>
                  <a:pt x="19450" y="293621"/>
                </a:cubicBezTo>
                <a:cubicBezTo>
                  <a:pt x="6996" y="281167"/>
                  <a:pt x="0" y="264276"/>
                  <a:pt x="0" y="246664"/>
                </a:cubicBezTo>
                <a:close/>
              </a:path>
            </a:pathLst>
          </a:custGeom>
          <a:solidFill>
            <a:srgbClr val="151B1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pic>
        <p:nvPicPr>
          <p:cNvPr id="169" name="Shape725849473289"/>
          <p:cNvPicPr/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32689" y="3373832"/>
            <a:ext cx="231485" cy="231485"/>
          </a:xfrm>
          <a:custGeom>
            <a:avLst/>
            <a:gdLst/>
            <a:ahLst/>
            <a:cxnLst/>
            <a:rect l="l" t="t" r="r" b="b"/>
            <a:pathLst>
              <a:path w="231485" h="231485">
                <a:moveTo>
                  <a:pt x="0" y="0"/>
                </a:moveTo>
                <a:lnTo>
                  <a:pt x="231485" y="0"/>
                </a:lnTo>
                <a:lnTo>
                  <a:pt x="231485" y="231485"/>
                </a:lnTo>
                <a:lnTo>
                  <a:pt x="0" y="231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70" name="Shape730144440585"/>
          <p:cNvSpPr/>
          <p:nvPr/>
        </p:nvSpPr>
        <p:spPr>
          <a:xfrm>
            <a:off x="8289127" y="2435737"/>
            <a:ext cx="3207544" cy="344424"/>
          </a:xfrm>
          <a:custGeom>
            <a:avLst/>
            <a:gdLst/>
            <a:ahLst/>
            <a:cxnLst/>
            <a:rect l="l" t="t" r="r" b="b"/>
            <a:pathLst>
              <a:path w="3207543" h="344424">
                <a:moveTo>
                  <a:pt x="0" y="0"/>
                </a:moveTo>
                <a:lnTo>
                  <a:pt x="3207543" y="0"/>
                </a:lnTo>
                <a:lnTo>
                  <a:pt x="3207543" y="344423"/>
                </a:lnTo>
                <a:lnTo>
                  <a:pt x="0" y="344423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200" b="0" i="0" u="none">
                <a:solidFill>
                  <a:srgbClr val="000000"/>
                </a:solidFill>
                <a:latin typeface="+mn-lt"/>
              </a:rPr>
              <a:t>قلل متوسط وقت التوصيل من 10 أيام، حيث أن تقليلها سيحسن رضا العملاء ويزيد من تكرار الشراء</a:t>
            </a:r>
          </a:p>
        </p:txBody>
      </p:sp>
      <p:sp>
        <p:nvSpPr>
          <p:cNvPr id="171" name="Shape734439407881"/>
          <p:cNvSpPr/>
          <p:nvPr/>
        </p:nvSpPr>
        <p:spPr>
          <a:xfrm>
            <a:off x="7917369" y="2216425"/>
            <a:ext cx="431999" cy="431999"/>
          </a:xfrm>
          <a:custGeom>
            <a:avLst/>
            <a:gdLst/>
            <a:ahLst/>
            <a:cxnLst/>
            <a:rect l="l" t="t" r="r" b="b"/>
            <a:pathLst>
              <a:path w="431999" h="431999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72" name="Shape738734375177"/>
          <p:cNvSpPr/>
          <p:nvPr/>
        </p:nvSpPr>
        <p:spPr>
          <a:xfrm>
            <a:off x="8003447" y="2254915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3" h="306143">
                <a:moveTo>
                  <a:pt x="0" y="64939"/>
                </a:moveTo>
                <a:cubicBezTo>
                  <a:pt x="0" y="29074"/>
                  <a:pt x="29074" y="0"/>
                  <a:pt x="64938" y="0"/>
                </a:cubicBezTo>
                <a:lnTo>
                  <a:pt x="241203" y="0"/>
                </a:lnTo>
                <a:cubicBezTo>
                  <a:pt x="277069" y="0"/>
                  <a:pt x="306143" y="29074"/>
                  <a:pt x="306143" y="64939"/>
                </a:cubicBezTo>
                <a:lnTo>
                  <a:pt x="306144" y="241204"/>
                </a:lnTo>
                <a:cubicBezTo>
                  <a:pt x="306144" y="258426"/>
                  <a:pt x="299301" y="274944"/>
                  <a:pt x="287123" y="287122"/>
                </a:cubicBezTo>
                <a:cubicBezTo>
                  <a:pt x="274945" y="299301"/>
                  <a:pt x="258427" y="306142"/>
                  <a:pt x="241204" y="306142"/>
                </a:cubicBezTo>
                <a:lnTo>
                  <a:pt x="64938" y="306144"/>
                </a:lnTo>
                <a:cubicBezTo>
                  <a:pt x="29074" y="306144"/>
                  <a:pt x="0" y="277069"/>
                  <a:pt x="0" y="241205"/>
                </a:cubicBezTo>
                <a:close/>
              </a:path>
            </a:pathLst>
          </a:custGeom>
          <a:noFill/>
          <a:ln w="9525">
            <a:solidFill>
              <a:srgbClr val="15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73" name="Shape743029342473"/>
          <p:cNvSpPr/>
          <p:nvPr/>
        </p:nvSpPr>
        <p:spPr>
          <a:xfrm>
            <a:off x="7957149" y="2296864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1" h="313071">
                <a:moveTo>
                  <a:pt x="0" y="66407"/>
                </a:moveTo>
                <a:cubicBezTo>
                  <a:pt x="0" y="48795"/>
                  <a:pt x="6996" y="31904"/>
                  <a:pt x="19450" y="19450"/>
                </a:cubicBezTo>
                <a:cubicBezTo>
                  <a:pt x="31904" y="6996"/>
                  <a:pt x="48795" y="0"/>
                  <a:pt x="66408" y="0"/>
                </a:cubicBezTo>
                <a:lnTo>
                  <a:pt x="246663" y="0"/>
                </a:lnTo>
                <a:cubicBezTo>
                  <a:pt x="283339" y="0"/>
                  <a:pt x="313070" y="29731"/>
                  <a:pt x="313070" y="66407"/>
                </a:cubicBezTo>
                <a:lnTo>
                  <a:pt x="313072" y="246663"/>
                </a:lnTo>
                <a:cubicBezTo>
                  <a:pt x="313072" y="283339"/>
                  <a:pt x="283340" y="313071"/>
                  <a:pt x="246664" y="313071"/>
                </a:cubicBezTo>
                <a:lnTo>
                  <a:pt x="66409" y="313071"/>
                </a:lnTo>
                <a:cubicBezTo>
                  <a:pt x="48796" y="313071"/>
                  <a:pt x="31905" y="306074"/>
                  <a:pt x="19451" y="293620"/>
                </a:cubicBezTo>
                <a:cubicBezTo>
                  <a:pt x="6997" y="281166"/>
                  <a:pt x="0" y="264275"/>
                  <a:pt x="0" y="246663"/>
                </a:cubicBezTo>
                <a:close/>
              </a:path>
            </a:pathLst>
          </a:custGeom>
          <a:solidFill>
            <a:srgbClr val="151B1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pic>
        <p:nvPicPr>
          <p:cNvPr id="174" name="Shape747324309769"/>
          <p:cNvPicPr/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996564" y="2337656"/>
            <a:ext cx="231485" cy="231485"/>
          </a:xfrm>
          <a:custGeom>
            <a:avLst/>
            <a:gdLst/>
            <a:ahLst/>
            <a:cxnLst/>
            <a:rect l="l" t="t" r="r" b="b"/>
            <a:pathLst>
              <a:path w="231485" h="231485">
                <a:moveTo>
                  <a:pt x="0" y="0"/>
                </a:moveTo>
                <a:lnTo>
                  <a:pt x="231485" y="0"/>
                </a:lnTo>
                <a:lnTo>
                  <a:pt x="231485" y="231485"/>
                </a:lnTo>
                <a:lnTo>
                  <a:pt x="0" y="231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75" name="Shape751619277065"/>
          <p:cNvSpPr/>
          <p:nvPr/>
        </p:nvSpPr>
        <p:spPr>
          <a:xfrm>
            <a:off x="8289127" y="2908177"/>
            <a:ext cx="3207544" cy="344424"/>
          </a:xfrm>
          <a:custGeom>
            <a:avLst/>
            <a:gdLst/>
            <a:ahLst/>
            <a:cxnLst/>
            <a:rect l="l" t="t" r="r" b="b"/>
            <a:pathLst>
              <a:path w="3207543" h="344424">
                <a:moveTo>
                  <a:pt x="0" y="0"/>
                </a:moveTo>
                <a:lnTo>
                  <a:pt x="3207543" y="0"/>
                </a:lnTo>
                <a:lnTo>
                  <a:pt x="3207543" y="344423"/>
                </a:lnTo>
                <a:lnTo>
                  <a:pt x="0" y="344423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200" b="0" i="0" u="none">
                <a:solidFill>
                  <a:srgbClr val="000000"/>
                </a:solidFill>
                <a:latin typeface="+mn-lt"/>
              </a:rPr>
              <a:t>فكر في تقديم 'شحن سريع' كخيار إضافي، خاصة للمنتجات الأكثر مبيعًا</a:t>
            </a:r>
          </a:p>
        </p:txBody>
      </p:sp>
      <p:sp>
        <p:nvSpPr>
          <p:cNvPr id="176" name="Shape755914244361"/>
          <p:cNvSpPr/>
          <p:nvPr/>
        </p:nvSpPr>
        <p:spPr>
          <a:xfrm>
            <a:off x="7917369" y="2780305"/>
            <a:ext cx="431999" cy="431999"/>
          </a:xfrm>
          <a:custGeom>
            <a:avLst/>
            <a:gdLst/>
            <a:ahLst/>
            <a:cxnLst/>
            <a:rect l="l" t="t" r="r" b="b"/>
            <a:pathLst>
              <a:path w="431999" h="431999">
                <a:moveTo>
                  <a:pt x="0" y="0"/>
                </a:moveTo>
                <a:lnTo>
                  <a:pt x="432000" y="0"/>
                </a:lnTo>
                <a:lnTo>
                  <a:pt x="432000" y="432000"/>
                </a:lnTo>
                <a:lnTo>
                  <a:pt x="0" y="43200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77" name="Shape760209211657"/>
          <p:cNvSpPr/>
          <p:nvPr/>
        </p:nvSpPr>
        <p:spPr>
          <a:xfrm>
            <a:off x="8003447" y="2818795"/>
            <a:ext cx="306144" cy="306144"/>
          </a:xfrm>
          <a:custGeom>
            <a:avLst/>
            <a:gdLst/>
            <a:ahLst/>
            <a:cxnLst/>
            <a:rect l="l" t="t" r="r" b="b"/>
            <a:pathLst>
              <a:path w="306143" h="306143">
                <a:moveTo>
                  <a:pt x="0" y="64939"/>
                </a:moveTo>
                <a:cubicBezTo>
                  <a:pt x="0" y="29074"/>
                  <a:pt x="29074" y="0"/>
                  <a:pt x="64938" y="0"/>
                </a:cubicBezTo>
                <a:lnTo>
                  <a:pt x="241203" y="0"/>
                </a:lnTo>
                <a:cubicBezTo>
                  <a:pt x="277069" y="0"/>
                  <a:pt x="306143" y="29074"/>
                  <a:pt x="306143" y="64939"/>
                </a:cubicBezTo>
                <a:lnTo>
                  <a:pt x="306144" y="241204"/>
                </a:lnTo>
                <a:cubicBezTo>
                  <a:pt x="306144" y="258426"/>
                  <a:pt x="299301" y="274944"/>
                  <a:pt x="287123" y="287122"/>
                </a:cubicBezTo>
                <a:cubicBezTo>
                  <a:pt x="274945" y="299301"/>
                  <a:pt x="258427" y="306142"/>
                  <a:pt x="241204" y="306142"/>
                </a:cubicBezTo>
                <a:lnTo>
                  <a:pt x="64938" y="306144"/>
                </a:lnTo>
                <a:cubicBezTo>
                  <a:pt x="29074" y="306144"/>
                  <a:pt x="0" y="277069"/>
                  <a:pt x="0" y="241205"/>
                </a:cubicBezTo>
                <a:close/>
              </a:path>
            </a:pathLst>
          </a:custGeom>
          <a:noFill/>
          <a:ln w="9525">
            <a:solidFill>
              <a:srgbClr val="151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sp>
        <p:nvSpPr>
          <p:cNvPr id="178" name="Shape764504178953"/>
          <p:cNvSpPr/>
          <p:nvPr/>
        </p:nvSpPr>
        <p:spPr>
          <a:xfrm>
            <a:off x="7957149" y="2860743"/>
            <a:ext cx="313072" cy="313072"/>
          </a:xfrm>
          <a:custGeom>
            <a:avLst/>
            <a:gdLst/>
            <a:ahLst/>
            <a:cxnLst/>
            <a:rect l="l" t="t" r="r" b="b"/>
            <a:pathLst>
              <a:path w="313071" h="313071">
                <a:moveTo>
                  <a:pt x="0" y="66407"/>
                </a:moveTo>
                <a:cubicBezTo>
                  <a:pt x="0" y="48795"/>
                  <a:pt x="6996" y="31904"/>
                  <a:pt x="19450" y="19450"/>
                </a:cubicBezTo>
                <a:cubicBezTo>
                  <a:pt x="31904" y="6996"/>
                  <a:pt x="48795" y="0"/>
                  <a:pt x="66408" y="0"/>
                </a:cubicBezTo>
                <a:lnTo>
                  <a:pt x="246663" y="0"/>
                </a:lnTo>
                <a:cubicBezTo>
                  <a:pt x="283339" y="0"/>
                  <a:pt x="313070" y="29731"/>
                  <a:pt x="313070" y="66407"/>
                </a:cubicBezTo>
                <a:lnTo>
                  <a:pt x="313072" y="246663"/>
                </a:lnTo>
                <a:cubicBezTo>
                  <a:pt x="313072" y="283339"/>
                  <a:pt x="283340" y="313071"/>
                  <a:pt x="246664" y="313071"/>
                </a:cubicBezTo>
                <a:lnTo>
                  <a:pt x="66409" y="313071"/>
                </a:lnTo>
                <a:cubicBezTo>
                  <a:pt x="48796" y="313071"/>
                  <a:pt x="31905" y="306074"/>
                  <a:pt x="19451" y="293620"/>
                </a:cubicBezTo>
                <a:cubicBezTo>
                  <a:pt x="6997" y="281166"/>
                  <a:pt x="0" y="264275"/>
                  <a:pt x="0" y="246663"/>
                </a:cubicBezTo>
                <a:close/>
              </a:path>
            </a:pathLst>
          </a:custGeom>
          <a:solidFill>
            <a:srgbClr val="151B1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>
              <a:defRPr>
                <a:latin typeface="+mn-lt"/>
              </a:defRPr>
            </a:pPr>
            <a:endParaRPr sz="100">
              <a:noFill/>
              <a:latin typeface="+mn-lt"/>
            </a:endParaRPr>
          </a:p>
        </p:txBody>
      </p:sp>
      <p:pic>
        <p:nvPicPr>
          <p:cNvPr id="179" name="Shape768799146249"/>
          <p:cNvPicPr/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996564" y="2901536"/>
            <a:ext cx="231485" cy="231485"/>
          </a:xfrm>
          <a:custGeom>
            <a:avLst/>
            <a:gdLst/>
            <a:ahLst/>
            <a:cxnLst/>
            <a:rect l="l" t="t" r="r" b="b"/>
            <a:pathLst>
              <a:path w="231485" h="231485">
                <a:moveTo>
                  <a:pt x="0" y="0"/>
                </a:moveTo>
                <a:lnTo>
                  <a:pt x="231485" y="0"/>
                </a:lnTo>
                <a:lnTo>
                  <a:pt x="231485" y="231485"/>
                </a:lnTo>
                <a:lnTo>
                  <a:pt x="0" y="23148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80" name="Shape773094113545"/>
          <p:cNvSpPr/>
          <p:nvPr/>
        </p:nvSpPr>
        <p:spPr>
          <a:xfrm>
            <a:off x="695325" y="753982"/>
            <a:ext cx="7122247" cy="574040"/>
          </a:xfrm>
          <a:custGeom>
            <a:avLst/>
            <a:gdLst/>
            <a:ahLst/>
            <a:cxnLst/>
            <a:rect l="l" t="t" r="r" b="b"/>
            <a:pathLst>
              <a:path w="7122245" h="574040">
                <a:moveTo>
                  <a:pt x="0" y="0"/>
                </a:moveTo>
                <a:lnTo>
                  <a:pt x="7122246" y="0"/>
                </a:lnTo>
                <a:lnTo>
                  <a:pt x="7122246" y="574039"/>
                </a:lnTo>
                <a:lnTo>
                  <a:pt x="0" y="574039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4000" b="1" i="0" u="none">
                <a:solidFill>
                  <a:srgbClr val="151B1E"/>
                </a:solidFill>
                <a:latin typeface="+mn-lt"/>
              </a:rPr>
              <a:t>توصيات للخطوات المستقبلية</a:t>
            </a:r>
          </a:p>
        </p:txBody>
      </p:sp>
      <p:sp>
        <p:nvSpPr>
          <p:cNvPr id="181" name="Shape777389080841"/>
          <p:cNvSpPr/>
          <p:nvPr/>
        </p:nvSpPr>
        <p:spPr>
          <a:xfrm>
            <a:off x="8059199" y="4317712"/>
            <a:ext cx="3437476" cy="172212"/>
          </a:xfrm>
          <a:custGeom>
            <a:avLst/>
            <a:gdLst/>
            <a:ahLst/>
            <a:cxnLst/>
            <a:rect l="l" t="t" r="r" b="b"/>
            <a:pathLst>
              <a:path w="3437475" h="172212">
                <a:moveTo>
                  <a:pt x="0" y="0"/>
                </a:moveTo>
                <a:lnTo>
                  <a:pt x="3437476" y="0"/>
                </a:lnTo>
                <a:lnTo>
                  <a:pt x="3437476" y="172211"/>
                </a:lnTo>
                <a:lnTo>
                  <a:pt x="0" y="172211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200" b="1" i="0" u="none">
                <a:solidFill>
                  <a:srgbClr val="000000"/>
                </a:solidFill>
                <a:latin typeface="+mn-lt"/>
              </a:rPr>
              <a:t>فهم سلوك العملاء</a:t>
            </a:r>
          </a:p>
        </p:txBody>
      </p:sp>
      <p:sp>
        <p:nvSpPr>
          <p:cNvPr id="182" name="Shape781684048137"/>
          <p:cNvSpPr/>
          <p:nvPr/>
        </p:nvSpPr>
        <p:spPr>
          <a:xfrm>
            <a:off x="4380092" y="4327662"/>
            <a:ext cx="3437476" cy="172212"/>
          </a:xfrm>
          <a:custGeom>
            <a:avLst/>
            <a:gdLst/>
            <a:ahLst/>
            <a:cxnLst/>
            <a:rect l="l" t="t" r="r" b="b"/>
            <a:pathLst>
              <a:path w="3437475" h="172212">
                <a:moveTo>
                  <a:pt x="0" y="0"/>
                </a:moveTo>
                <a:lnTo>
                  <a:pt x="3437476" y="0"/>
                </a:lnTo>
                <a:lnTo>
                  <a:pt x="3437476" y="172211"/>
                </a:lnTo>
                <a:lnTo>
                  <a:pt x="0" y="172211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200" b="1" i="0" u="none" dirty="0">
                <a:solidFill>
                  <a:srgbClr val="000000"/>
                </a:solidFill>
                <a:latin typeface="+mn-lt"/>
              </a:rPr>
              <a:t>تحليل </a:t>
            </a:r>
            <a:r>
              <a:rPr sz="1200" b="1" i="0" u="none" dirty="0" err="1">
                <a:solidFill>
                  <a:srgbClr val="000000"/>
                </a:solidFill>
                <a:latin typeface="+mn-lt"/>
              </a:rPr>
              <a:t>سبب</a:t>
            </a:r>
            <a:r>
              <a:rPr sz="1200" b="1" i="0" u="none" dirty="0">
                <a:solidFill>
                  <a:srgbClr val="000000"/>
                </a:solidFill>
                <a:latin typeface="+mn-lt"/>
              </a:rPr>
              <a:t> </a:t>
            </a:r>
            <a:r>
              <a:rPr sz="1200" b="1" i="0" u="none" dirty="0" err="1">
                <a:solidFill>
                  <a:srgbClr val="000000"/>
                </a:solidFill>
                <a:latin typeface="+mn-lt"/>
              </a:rPr>
              <a:t>انخفاض</a:t>
            </a:r>
            <a:r>
              <a:rPr sz="1200" b="1" i="0" u="none" dirty="0">
                <a:solidFill>
                  <a:srgbClr val="000000"/>
                </a:solidFill>
                <a:latin typeface="+mn-lt"/>
              </a:rPr>
              <a:t> المبيعات </a:t>
            </a:r>
            <a:r>
              <a:rPr sz="1200" b="1" i="0" u="none" dirty="0" err="1">
                <a:solidFill>
                  <a:srgbClr val="000000"/>
                </a:solidFill>
                <a:latin typeface="+mn-lt"/>
              </a:rPr>
              <a:t>بعد</a:t>
            </a:r>
            <a:r>
              <a:rPr sz="1200" b="1" i="0" u="none" dirty="0">
                <a:solidFill>
                  <a:srgbClr val="000000"/>
                </a:solidFill>
                <a:latin typeface="+mn-lt"/>
              </a:rPr>
              <a:t> </a:t>
            </a:r>
            <a:r>
              <a:rPr sz="1200" b="1" i="0" u="none" dirty="0" err="1">
                <a:solidFill>
                  <a:srgbClr val="000000"/>
                </a:solidFill>
                <a:latin typeface="+mn-lt"/>
              </a:rPr>
              <a:t>أبريل</a:t>
            </a:r>
            <a:endParaRPr sz="1200" b="1" i="0" u="none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83" name="Shape785979015433"/>
          <p:cNvSpPr/>
          <p:nvPr/>
        </p:nvSpPr>
        <p:spPr>
          <a:xfrm>
            <a:off x="697307" y="4327662"/>
            <a:ext cx="3437476" cy="172212"/>
          </a:xfrm>
          <a:custGeom>
            <a:avLst/>
            <a:gdLst/>
            <a:ahLst/>
            <a:cxnLst/>
            <a:rect l="l" t="t" r="r" b="b"/>
            <a:pathLst>
              <a:path w="3437475" h="172212">
                <a:moveTo>
                  <a:pt x="0" y="0"/>
                </a:moveTo>
                <a:lnTo>
                  <a:pt x="3437475" y="0"/>
                </a:lnTo>
                <a:lnTo>
                  <a:pt x="3437475" y="172211"/>
                </a:lnTo>
                <a:lnTo>
                  <a:pt x="0" y="172211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200" b="1" i="0" u="none">
                <a:solidFill>
                  <a:srgbClr val="000000"/>
                </a:solidFill>
                <a:latin typeface="+mn-lt"/>
              </a:rPr>
              <a:t>معالجة نسبة المرتجعات العالية وتحليل أسبابها</a:t>
            </a:r>
          </a:p>
        </p:txBody>
      </p:sp>
      <p:sp>
        <p:nvSpPr>
          <p:cNvPr id="184" name="Shape790273982729"/>
          <p:cNvSpPr/>
          <p:nvPr/>
        </p:nvSpPr>
        <p:spPr>
          <a:xfrm>
            <a:off x="695325" y="2075861"/>
            <a:ext cx="3437476" cy="172212"/>
          </a:xfrm>
          <a:custGeom>
            <a:avLst/>
            <a:gdLst/>
            <a:ahLst/>
            <a:cxnLst/>
            <a:rect l="l" t="t" r="r" b="b"/>
            <a:pathLst>
              <a:path w="3437475" h="172212">
                <a:moveTo>
                  <a:pt x="0" y="0"/>
                </a:moveTo>
                <a:lnTo>
                  <a:pt x="3437475" y="0"/>
                </a:lnTo>
                <a:lnTo>
                  <a:pt x="3437475" y="172211"/>
                </a:lnTo>
                <a:lnTo>
                  <a:pt x="0" y="172211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200" b="1" i="0" u="none">
                <a:solidFill>
                  <a:srgbClr val="000000"/>
                </a:solidFill>
                <a:latin typeface="+mn-lt"/>
              </a:rPr>
              <a:t>التركيز على المنتجات والمناطق الأكثر طلبًا</a:t>
            </a:r>
          </a:p>
        </p:txBody>
      </p:sp>
      <p:sp>
        <p:nvSpPr>
          <p:cNvPr id="185" name="Shape794568950025"/>
          <p:cNvSpPr/>
          <p:nvPr/>
        </p:nvSpPr>
        <p:spPr>
          <a:xfrm>
            <a:off x="8059199" y="2065909"/>
            <a:ext cx="3437476" cy="172212"/>
          </a:xfrm>
          <a:custGeom>
            <a:avLst/>
            <a:gdLst/>
            <a:ahLst/>
            <a:cxnLst/>
            <a:rect l="l" t="t" r="r" b="b"/>
            <a:pathLst>
              <a:path w="3437475" h="172212">
                <a:moveTo>
                  <a:pt x="0" y="0"/>
                </a:moveTo>
                <a:lnTo>
                  <a:pt x="3437476" y="0"/>
                </a:lnTo>
                <a:lnTo>
                  <a:pt x="3437476" y="172211"/>
                </a:lnTo>
                <a:lnTo>
                  <a:pt x="0" y="172211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200" b="1" i="0" u="none">
                <a:solidFill>
                  <a:srgbClr val="000000"/>
                </a:solidFill>
                <a:latin typeface="+mn-lt"/>
              </a:rPr>
              <a:t>تحسين تجربة العميل (UX)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249108103427">
            <a:extLst>
              <a:ext uri="{FF2B5EF4-FFF2-40B4-BE49-F238E27FC236}">
                <a16:creationId xmlns:a16="http://schemas.microsoft.com/office/drawing/2014/main" id="{BBADA0DC-B793-C43F-53CA-A2E9A8BF0D98}"/>
              </a:ext>
            </a:extLst>
          </p:cNvPr>
          <p:cNvSpPr/>
          <p:nvPr/>
        </p:nvSpPr>
        <p:spPr>
          <a:xfrm flipH="1">
            <a:off x="6107630" y="-333"/>
            <a:ext cx="7013940" cy="6858000"/>
          </a:xfrm>
          <a:custGeom>
            <a:avLst/>
            <a:gdLst/>
            <a:ahLst/>
            <a:cxnLst/>
            <a:rect l="l" t="t" r="r" b="b"/>
            <a:pathLst>
              <a:path w="7013940" h="6858000">
                <a:moveTo>
                  <a:pt x="0" y="575729"/>
                </a:moveTo>
                <a:arcTo wR="575729" hR="575729" stAng="10800000" swAng="5400000"/>
                <a:lnTo>
                  <a:pt x="6438211" y="0"/>
                </a:lnTo>
                <a:arcTo wR="575729" hR="575729" stAng="16200000" swAng="5400000"/>
                <a:lnTo>
                  <a:pt x="7013941" y="6282271"/>
                </a:lnTo>
                <a:arcTo wR="575729" hR="575729" stAng="0" swAng="5400000"/>
                <a:lnTo>
                  <a:pt x="575728" y="6858000"/>
                </a:lnTo>
                <a:arcTo wR="575729" hR="575729" stAng="5400000" swAng="5400000"/>
                <a:close/>
              </a:path>
            </a:pathLst>
          </a:custGeom>
          <a:solidFill>
            <a:srgbClr val="546E7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>
                <a:latin typeface="+mn-lt"/>
              </a:defRPr>
            </a:pPr>
            <a:endParaRPr sz="32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Shape257698038019">
            <a:extLst>
              <a:ext uri="{FF2B5EF4-FFF2-40B4-BE49-F238E27FC236}">
                <a16:creationId xmlns:a16="http://schemas.microsoft.com/office/drawing/2014/main" id="{27FADAAC-5993-4FAD-9D3E-35BB45E49E3B}"/>
              </a:ext>
            </a:extLst>
          </p:cNvPr>
          <p:cNvSpPr/>
          <p:nvPr/>
        </p:nvSpPr>
        <p:spPr>
          <a:xfrm>
            <a:off x="9167740" y="944561"/>
            <a:ext cx="2293595" cy="213360"/>
          </a:xfrm>
          <a:custGeom>
            <a:avLst/>
            <a:gdLst/>
            <a:ahLst/>
            <a:cxnLst/>
            <a:rect l="l" t="t" r="r" b="b"/>
            <a:pathLst>
              <a:path w="2293595" h="213360">
                <a:moveTo>
                  <a:pt x="0" y="0"/>
                </a:moveTo>
                <a:lnTo>
                  <a:pt x="2293595" y="0"/>
                </a:lnTo>
                <a:lnTo>
                  <a:pt x="2293595" y="213360"/>
                </a:lnTo>
                <a:lnTo>
                  <a:pt x="0" y="21336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400" b="1" dirty="0">
                <a:solidFill>
                  <a:srgbClr val="FFFFFF"/>
                </a:solidFill>
                <a:latin typeface="+mn-lt"/>
              </a:rPr>
              <a:t>تحليل الأداء والتوصيات</a:t>
            </a:r>
          </a:p>
        </p:txBody>
      </p:sp>
      <p:sp>
        <p:nvSpPr>
          <p:cNvPr id="5" name="Shape279172874499">
            <a:extLst>
              <a:ext uri="{FF2B5EF4-FFF2-40B4-BE49-F238E27FC236}">
                <a16:creationId xmlns:a16="http://schemas.microsoft.com/office/drawing/2014/main" id="{33DCEE18-8F31-477B-735C-9BDB13453FB6}"/>
              </a:ext>
            </a:extLst>
          </p:cNvPr>
          <p:cNvSpPr/>
          <p:nvPr/>
        </p:nvSpPr>
        <p:spPr>
          <a:xfrm>
            <a:off x="9397670" y="1191810"/>
            <a:ext cx="2063663" cy="640080"/>
          </a:xfrm>
          <a:custGeom>
            <a:avLst/>
            <a:gdLst/>
            <a:ahLst/>
            <a:cxnLst/>
            <a:rect l="l" t="t" r="r" b="b"/>
            <a:pathLst>
              <a:path w="2063663" h="640080">
                <a:moveTo>
                  <a:pt x="0" y="0"/>
                </a:moveTo>
                <a:lnTo>
                  <a:pt x="2063663" y="0"/>
                </a:lnTo>
                <a:lnTo>
                  <a:pt x="2063663" y="640080"/>
                </a:lnTo>
                <a:lnTo>
                  <a:pt x="0" y="64008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400">
                <a:solidFill>
                  <a:srgbClr val="FFFFFF"/>
                </a:solidFill>
                <a:latin typeface="+mn-lt"/>
              </a:rPr>
              <a:t>إدارة تكاليف الشحن: ابحث عن طرق لتقليل رسوم الشحن البالغة 2 مليون</a:t>
            </a:r>
          </a:p>
        </p:txBody>
      </p:sp>
      <p:sp>
        <p:nvSpPr>
          <p:cNvPr id="7" name="Shape300647710979">
            <a:extLst>
              <a:ext uri="{FF2B5EF4-FFF2-40B4-BE49-F238E27FC236}">
                <a16:creationId xmlns:a16="http://schemas.microsoft.com/office/drawing/2014/main" id="{81317165-DE77-ACC3-1210-DA4EBC36BD5C}"/>
              </a:ext>
            </a:extLst>
          </p:cNvPr>
          <p:cNvSpPr/>
          <p:nvPr/>
        </p:nvSpPr>
        <p:spPr>
          <a:xfrm>
            <a:off x="9397671" y="1903010"/>
            <a:ext cx="2063663" cy="1066800"/>
          </a:xfrm>
          <a:custGeom>
            <a:avLst/>
            <a:gdLst/>
            <a:ahLst/>
            <a:cxnLst/>
            <a:rect l="l" t="t" r="r" b="b"/>
            <a:pathLst>
              <a:path w="2063663" h="1066800">
                <a:moveTo>
                  <a:pt x="0" y="0"/>
                </a:moveTo>
                <a:lnTo>
                  <a:pt x="2063663" y="0"/>
                </a:lnTo>
                <a:lnTo>
                  <a:pt x="2063663" y="1066800"/>
                </a:lnTo>
                <a:lnTo>
                  <a:pt x="0" y="106680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400">
                <a:solidFill>
                  <a:srgbClr val="FFFFFF"/>
                </a:solidFill>
                <a:latin typeface="+mn-lt"/>
              </a:rPr>
              <a:t>التفاوض مع شركات شحن مختلفة، أو تقديم عروض شحن مجاني للطلبات الكبيرة لتشجيع العملاء على الشراء أكثر</a:t>
            </a:r>
          </a:p>
        </p:txBody>
      </p:sp>
      <p:sp>
        <p:nvSpPr>
          <p:cNvPr id="9" name="Shape322122547459">
            <a:extLst>
              <a:ext uri="{FF2B5EF4-FFF2-40B4-BE49-F238E27FC236}">
                <a16:creationId xmlns:a16="http://schemas.microsoft.com/office/drawing/2014/main" id="{61BBC3FA-F58B-E206-5462-558AA930A981}"/>
              </a:ext>
            </a:extLst>
          </p:cNvPr>
          <p:cNvSpPr/>
          <p:nvPr/>
        </p:nvSpPr>
        <p:spPr>
          <a:xfrm>
            <a:off x="9397671" y="3040930"/>
            <a:ext cx="2063663" cy="426720"/>
          </a:xfrm>
          <a:custGeom>
            <a:avLst/>
            <a:gdLst/>
            <a:ahLst/>
            <a:cxnLst/>
            <a:rect l="l" t="t" r="r" b="b"/>
            <a:pathLst>
              <a:path w="2063663" h="426720">
                <a:moveTo>
                  <a:pt x="0" y="0"/>
                </a:moveTo>
                <a:lnTo>
                  <a:pt x="2063663" y="0"/>
                </a:lnTo>
                <a:lnTo>
                  <a:pt x="2063663" y="426719"/>
                </a:lnTo>
                <a:lnTo>
                  <a:pt x="0" y="426719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400">
                <a:solidFill>
                  <a:srgbClr val="FFFFFF"/>
                </a:solidFill>
                <a:latin typeface="+mn-lt"/>
              </a:rPr>
              <a:t>26 موقعًا في 4 مناطق مختلفة: عدد المواقع</a:t>
            </a:r>
          </a:p>
        </p:txBody>
      </p:sp>
      <p:sp>
        <p:nvSpPr>
          <p:cNvPr id="10" name="Shape343597383939">
            <a:extLst>
              <a:ext uri="{FF2B5EF4-FFF2-40B4-BE49-F238E27FC236}">
                <a16:creationId xmlns:a16="http://schemas.microsoft.com/office/drawing/2014/main" id="{6C09385A-EBA6-F1FB-DC96-01D8A60808E6}"/>
              </a:ext>
            </a:extLst>
          </p:cNvPr>
          <p:cNvSpPr/>
          <p:nvPr/>
        </p:nvSpPr>
        <p:spPr>
          <a:xfrm>
            <a:off x="9397671" y="3538771"/>
            <a:ext cx="2063663" cy="426720"/>
          </a:xfrm>
          <a:custGeom>
            <a:avLst/>
            <a:gdLst/>
            <a:ahLst/>
            <a:cxnLst/>
            <a:rect l="l" t="t" r="r" b="b"/>
            <a:pathLst>
              <a:path w="2063663" h="426720">
                <a:moveTo>
                  <a:pt x="0" y="0"/>
                </a:moveTo>
                <a:lnTo>
                  <a:pt x="2063663" y="0"/>
                </a:lnTo>
                <a:lnTo>
                  <a:pt x="2063663" y="426720"/>
                </a:lnTo>
                <a:lnTo>
                  <a:pt x="0" y="42672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400">
                <a:solidFill>
                  <a:srgbClr val="FFFFFF"/>
                </a:solidFill>
                <a:latin typeface="+mn-lt"/>
              </a:rPr>
              <a:t>44 منتجًا: عدد المنتجات التي تقدمها المواقع</a:t>
            </a:r>
          </a:p>
        </p:txBody>
      </p:sp>
      <p:sp>
        <p:nvSpPr>
          <p:cNvPr id="12" name="Shape365072220419">
            <a:extLst>
              <a:ext uri="{FF2B5EF4-FFF2-40B4-BE49-F238E27FC236}">
                <a16:creationId xmlns:a16="http://schemas.microsoft.com/office/drawing/2014/main" id="{D6A6700F-23E1-A0EC-9BB1-194E1633A12C}"/>
              </a:ext>
            </a:extLst>
          </p:cNvPr>
          <p:cNvSpPr/>
          <p:nvPr/>
        </p:nvSpPr>
        <p:spPr>
          <a:xfrm>
            <a:off x="9397671" y="4036612"/>
            <a:ext cx="2063663" cy="640080"/>
          </a:xfrm>
          <a:custGeom>
            <a:avLst/>
            <a:gdLst/>
            <a:ahLst/>
            <a:cxnLst/>
            <a:rect l="l" t="t" r="r" b="b"/>
            <a:pathLst>
              <a:path w="2063663" h="640080">
                <a:moveTo>
                  <a:pt x="0" y="0"/>
                </a:moveTo>
                <a:lnTo>
                  <a:pt x="2063663" y="0"/>
                </a:lnTo>
                <a:lnTo>
                  <a:pt x="2063663" y="640079"/>
                </a:lnTo>
                <a:lnTo>
                  <a:pt x="0" y="640079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ar-EG" sz="1400" dirty="0">
                <a:solidFill>
                  <a:srgbClr val="FFFFFF"/>
                </a:solidFill>
              </a:rPr>
              <a:t>3 من 5: متوسط التقييم العام، وهو ما يشير إلى وجود مساحة للتحسين</a:t>
            </a:r>
          </a:p>
        </p:txBody>
      </p:sp>
      <p:sp>
        <p:nvSpPr>
          <p:cNvPr id="13" name="Shape369367187715">
            <a:extLst>
              <a:ext uri="{FF2B5EF4-FFF2-40B4-BE49-F238E27FC236}">
                <a16:creationId xmlns:a16="http://schemas.microsoft.com/office/drawing/2014/main" id="{4355E2A1-3CED-4281-2660-39D501B4F53A}"/>
              </a:ext>
            </a:extLst>
          </p:cNvPr>
          <p:cNvSpPr/>
          <p:nvPr/>
        </p:nvSpPr>
        <p:spPr>
          <a:xfrm>
            <a:off x="6710031" y="944563"/>
            <a:ext cx="2293595" cy="213360"/>
          </a:xfrm>
          <a:custGeom>
            <a:avLst/>
            <a:gdLst/>
            <a:ahLst/>
            <a:cxnLst/>
            <a:rect l="l" t="t" r="r" b="b"/>
            <a:pathLst>
              <a:path w="2293595" h="213360">
                <a:moveTo>
                  <a:pt x="0" y="0"/>
                </a:moveTo>
                <a:lnTo>
                  <a:pt x="2293595" y="0"/>
                </a:lnTo>
                <a:lnTo>
                  <a:pt x="2293595" y="213360"/>
                </a:lnTo>
                <a:lnTo>
                  <a:pt x="0" y="21336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400" b="1" dirty="0">
                <a:solidFill>
                  <a:srgbClr val="FFFFFF"/>
                </a:solidFill>
                <a:latin typeface="+mn-lt"/>
              </a:rPr>
              <a:t>الأداء المالي</a:t>
            </a:r>
          </a:p>
        </p:txBody>
      </p:sp>
      <p:sp>
        <p:nvSpPr>
          <p:cNvPr id="14" name="Shape373662155011">
            <a:extLst>
              <a:ext uri="{FF2B5EF4-FFF2-40B4-BE49-F238E27FC236}">
                <a16:creationId xmlns:a16="http://schemas.microsoft.com/office/drawing/2014/main" id="{2C286111-EE48-C7EE-CDC5-FCA66A4D61C8}"/>
              </a:ext>
            </a:extLst>
          </p:cNvPr>
          <p:cNvSpPr/>
          <p:nvPr/>
        </p:nvSpPr>
        <p:spPr>
          <a:xfrm>
            <a:off x="6166667" y="1744663"/>
            <a:ext cx="865437" cy="213361"/>
          </a:xfrm>
          <a:custGeom>
            <a:avLst/>
            <a:gdLst/>
            <a:ahLst/>
            <a:cxnLst/>
            <a:rect l="l" t="t" r="r" b="b"/>
            <a:pathLst>
              <a:path w="410464" h="330194">
                <a:moveTo>
                  <a:pt x="0" y="0"/>
                </a:moveTo>
                <a:lnTo>
                  <a:pt x="410464" y="0"/>
                </a:lnTo>
                <a:lnTo>
                  <a:pt x="410464" y="330194"/>
                </a:lnTo>
                <a:lnTo>
                  <a:pt x="0" y="330194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70000"/>
              </a:lnSpc>
              <a:defRPr>
                <a:latin typeface="+mn-lt"/>
              </a:defRPr>
            </a:pPr>
            <a:r>
              <a:rPr sz="2800" b="1" dirty="0">
                <a:solidFill>
                  <a:srgbClr val="FFFFFF"/>
                </a:solidFill>
                <a:latin typeface="+mn-lt"/>
              </a:rPr>
              <a:t>30</a:t>
            </a:r>
            <a:r>
              <a:rPr lang="en-US" sz="2800" b="1" dirty="0">
                <a:solidFill>
                  <a:srgbClr val="FFFFFF"/>
                </a:solidFill>
                <a:latin typeface="+mn-lt"/>
              </a:rPr>
              <a:t>m</a:t>
            </a:r>
            <a:endParaRPr sz="28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5" name="Shape377957122307">
            <a:extLst>
              <a:ext uri="{FF2B5EF4-FFF2-40B4-BE49-F238E27FC236}">
                <a16:creationId xmlns:a16="http://schemas.microsoft.com/office/drawing/2014/main" id="{F46C4C9D-F4EB-1832-AD04-2439A766C330}"/>
              </a:ext>
            </a:extLst>
          </p:cNvPr>
          <p:cNvSpPr/>
          <p:nvPr/>
        </p:nvSpPr>
        <p:spPr>
          <a:xfrm>
            <a:off x="7100076" y="1360582"/>
            <a:ext cx="710295" cy="224061"/>
          </a:xfrm>
          <a:custGeom>
            <a:avLst/>
            <a:gdLst/>
            <a:ahLst/>
            <a:cxnLst/>
            <a:rect l="l" t="t" r="r" b="b"/>
            <a:pathLst>
              <a:path w="710295" h="224060">
                <a:moveTo>
                  <a:pt x="0" y="0"/>
                </a:moveTo>
                <a:lnTo>
                  <a:pt x="710295" y="0"/>
                </a:lnTo>
                <a:lnTo>
                  <a:pt x="710295" y="224060"/>
                </a:lnTo>
                <a:lnTo>
                  <a:pt x="0" y="22406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70000"/>
              </a:lnSpc>
              <a:defRPr>
                <a:latin typeface="+mn-lt"/>
              </a:defRPr>
            </a:pPr>
            <a:endParaRPr sz="19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hape382252089603">
            <a:extLst>
              <a:ext uri="{FF2B5EF4-FFF2-40B4-BE49-F238E27FC236}">
                <a16:creationId xmlns:a16="http://schemas.microsoft.com/office/drawing/2014/main" id="{2F429291-8321-A4E3-969D-05202393EE0E}"/>
              </a:ext>
            </a:extLst>
          </p:cNvPr>
          <p:cNvSpPr/>
          <p:nvPr/>
        </p:nvSpPr>
        <p:spPr>
          <a:xfrm>
            <a:off x="7032104" y="1740169"/>
            <a:ext cx="2293595" cy="213360"/>
          </a:xfrm>
          <a:custGeom>
            <a:avLst/>
            <a:gdLst/>
            <a:ahLst/>
            <a:cxnLst/>
            <a:rect l="l" t="t" r="r" b="b"/>
            <a:pathLst>
              <a:path w="2293595" h="213360">
                <a:moveTo>
                  <a:pt x="0" y="0"/>
                </a:moveTo>
                <a:lnTo>
                  <a:pt x="2293595" y="0"/>
                </a:lnTo>
                <a:lnTo>
                  <a:pt x="2293595" y="213360"/>
                </a:lnTo>
                <a:lnTo>
                  <a:pt x="0" y="21336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400" dirty="0">
                <a:solidFill>
                  <a:srgbClr val="FFFFFF"/>
                </a:solidFill>
                <a:latin typeface="+mn-lt"/>
              </a:rPr>
              <a:t>: إجمالي المبيعات</a:t>
            </a:r>
          </a:p>
        </p:txBody>
      </p:sp>
      <p:sp>
        <p:nvSpPr>
          <p:cNvPr id="17" name="Shape386547056899">
            <a:extLst>
              <a:ext uri="{FF2B5EF4-FFF2-40B4-BE49-F238E27FC236}">
                <a16:creationId xmlns:a16="http://schemas.microsoft.com/office/drawing/2014/main" id="{99FE825B-86E5-57C9-E4E6-50427DD9E450}"/>
              </a:ext>
            </a:extLst>
          </p:cNvPr>
          <p:cNvSpPr/>
          <p:nvPr/>
        </p:nvSpPr>
        <p:spPr>
          <a:xfrm>
            <a:off x="6298956" y="2991793"/>
            <a:ext cx="1100347" cy="330194"/>
          </a:xfrm>
          <a:custGeom>
            <a:avLst/>
            <a:gdLst/>
            <a:ahLst/>
            <a:cxnLst/>
            <a:rect l="l" t="t" r="r" b="b"/>
            <a:pathLst>
              <a:path w="410464" h="330194">
                <a:moveTo>
                  <a:pt x="0" y="0"/>
                </a:moveTo>
                <a:lnTo>
                  <a:pt x="410464" y="0"/>
                </a:lnTo>
                <a:lnTo>
                  <a:pt x="410464" y="330194"/>
                </a:lnTo>
                <a:lnTo>
                  <a:pt x="0" y="330194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70000"/>
              </a:lnSpc>
              <a:defRPr>
                <a:latin typeface="+mn-lt"/>
              </a:defRPr>
            </a:pPr>
            <a:r>
              <a:rPr sz="2800" b="1" dirty="0">
                <a:solidFill>
                  <a:srgbClr val="FFFFFF"/>
                </a:solidFill>
                <a:latin typeface="+mn-lt"/>
              </a:rPr>
              <a:t>15</a:t>
            </a:r>
            <a:r>
              <a:rPr lang="en-US" sz="2800" b="1" dirty="0">
                <a:solidFill>
                  <a:srgbClr val="FFFFFF"/>
                </a:solidFill>
                <a:latin typeface="+mn-lt"/>
              </a:rPr>
              <a:t>m</a:t>
            </a:r>
            <a:endParaRPr sz="28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9" name="Shape395136991491">
            <a:extLst>
              <a:ext uri="{FF2B5EF4-FFF2-40B4-BE49-F238E27FC236}">
                <a16:creationId xmlns:a16="http://schemas.microsoft.com/office/drawing/2014/main" id="{874482D4-7C5F-DB42-EE99-74983DF2D517}"/>
              </a:ext>
            </a:extLst>
          </p:cNvPr>
          <p:cNvSpPr/>
          <p:nvPr/>
        </p:nvSpPr>
        <p:spPr>
          <a:xfrm>
            <a:off x="6710026" y="2458393"/>
            <a:ext cx="2293595" cy="426720"/>
          </a:xfrm>
          <a:custGeom>
            <a:avLst/>
            <a:gdLst/>
            <a:ahLst/>
            <a:cxnLst/>
            <a:rect l="l" t="t" r="r" b="b"/>
            <a:pathLst>
              <a:path w="2293595" h="426720">
                <a:moveTo>
                  <a:pt x="0" y="0"/>
                </a:moveTo>
                <a:lnTo>
                  <a:pt x="2293595" y="0"/>
                </a:lnTo>
                <a:lnTo>
                  <a:pt x="2293595" y="426720"/>
                </a:lnTo>
                <a:lnTo>
                  <a:pt x="0" y="42672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ar-EG" sz="1400" dirty="0">
                <a:solidFill>
                  <a:srgbClr val="FFFFFF"/>
                </a:solidFill>
              </a:rPr>
              <a:t>: إجمالي الأرباح، وهو ما يشير إلى هامش ربح جيد جدًا</a:t>
            </a:r>
          </a:p>
        </p:txBody>
      </p:sp>
      <p:sp>
        <p:nvSpPr>
          <p:cNvPr id="20" name="Shape399431958787">
            <a:extLst>
              <a:ext uri="{FF2B5EF4-FFF2-40B4-BE49-F238E27FC236}">
                <a16:creationId xmlns:a16="http://schemas.microsoft.com/office/drawing/2014/main" id="{9DF928AD-271E-2592-9C36-A8929EF6D188}"/>
              </a:ext>
            </a:extLst>
          </p:cNvPr>
          <p:cNvSpPr/>
          <p:nvPr/>
        </p:nvSpPr>
        <p:spPr>
          <a:xfrm>
            <a:off x="6110227" y="3414712"/>
            <a:ext cx="1069451" cy="330195"/>
          </a:xfrm>
          <a:custGeom>
            <a:avLst/>
            <a:gdLst/>
            <a:ahLst/>
            <a:cxnLst/>
            <a:rect l="l" t="t" r="r" b="b"/>
            <a:pathLst>
              <a:path w="1069451" h="330194">
                <a:moveTo>
                  <a:pt x="0" y="0"/>
                </a:moveTo>
                <a:lnTo>
                  <a:pt x="1069451" y="0"/>
                </a:lnTo>
                <a:lnTo>
                  <a:pt x="1069451" y="330194"/>
                </a:lnTo>
                <a:lnTo>
                  <a:pt x="0" y="330194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70000"/>
              </a:lnSpc>
              <a:defRPr>
                <a:latin typeface="+mn-lt"/>
              </a:defRPr>
            </a:pPr>
            <a:r>
              <a:rPr sz="2800" b="1" dirty="0">
                <a:solidFill>
                  <a:srgbClr val="FFFFFF"/>
                </a:solidFill>
                <a:latin typeface="+mn-lt"/>
              </a:rPr>
              <a:t>2 м</a:t>
            </a:r>
          </a:p>
        </p:txBody>
      </p:sp>
      <p:sp>
        <p:nvSpPr>
          <p:cNvPr id="21" name="Shape403726926083">
            <a:extLst>
              <a:ext uri="{FF2B5EF4-FFF2-40B4-BE49-F238E27FC236}">
                <a16:creationId xmlns:a16="http://schemas.microsoft.com/office/drawing/2014/main" id="{FEE659B9-C20B-82FE-DB66-19882A06DEBE}"/>
              </a:ext>
            </a:extLst>
          </p:cNvPr>
          <p:cNvSpPr/>
          <p:nvPr/>
        </p:nvSpPr>
        <p:spPr>
          <a:xfrm>
            <a:off x="6710028" y="3428667"/>
            <a:ext cx="2293595" cy="426720"/>
          </a:xfrm>
          <a:custGeom>
            <a:avLst/>
            <a:gdLst/>
            <a:ahLst/>
            <a:cxnLst/>
            <a:rect l="l" t="t" r="r" b="b"/>
            <a:pathLst>
              <a:path w="2293595" h="426720">
                <a:moveTo>
                  <a:pt x="0" y="0"/>
                </a:moveTo>
                <a:lnTo>
                  <a:pt x="2293595" y="0"/>
                </a:lnTo>
                <a:lnTo>
                  <a:pt x="2293595" y="426720"/>
                </a:lnTo>
                <a:lnTo>
                  <a:pt x="0" y="426720"/>
                </a:lnTo>
                <a:close/>
              </a:path>
            </a:pathLst>
          </a:cu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sz="1400">
                <a:solidFill>
                  <a:srgbClr val="FFFFFF"/>
                </a:solidFill>
                <a:latin typeface="+mn-lt"/>
              </a:rPr>
              <a:t>: رسوم الشحن، وهي نسبة كبيرة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65A397-B9CB-FC82-BB7C-4383713A5505}"/>
              </a:ext>
            </a:extLst>
          </p:cNvPr>
          <p:cNvSpPr txBox="1"/>
          <p:nvPr/>
        </p:nvSpPr>
        <p:spPr>
          <a:xfrm>
            <a:off x="1078265" y="518038"/>
            <a:ext cx="6559420" cy="510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>
                <a:latin typeface="+mn-lt"/>
              </a:defRPr>
            </a:pPr>
            <a:r>
              <a:rPr lang="ar-EG" sz="3200" b="1" dirty="0">
                <a:solidFill>
                  <a:srgbClr val="151B1E"/>
                </a:solidFill>
                <a:latin typeface="+mn-lt"/>
              </a:rPr>
              <a:t>الوضع المالي وأداء المبيعات</a:t>
            </a:r>
          </a:p>
        </p:txBody>
      </p:sp>
    </p:spTree>
    <p:extLst>
      <p:ext uri="{BB962C8B-B14F-4D97-AF65-F5344CB8AC3E}">
        <p14:creationId xmlns:p14="http://schemas.microsoft.com/office/powerpoint/2010/main" val="418594735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EEFD38-CEF9-E6E6-217F-3601739F9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9" y="613969"/>
            <a:ext cx="11622122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6777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5.15.0.138"/>
  <p:tag name="AS_RELEASE_DATE" val="2022.12.31"/>
  <p:tag name="AS_TITLE" val="Aspose.Slides for Java"/>
  <p:tag name="AS_VERSION" val="22.1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46E7A"/>
      </a:accent1>
      <a:accent2>
        <a:srgbClr val="698998"/>
      </a:accent2>
      <a:accent3>
        <a:srgbClr val="87A1AC"/>
      </a:accent3>
      <a:accent4>
        <a:srgbClr val="A5B8C1"/>
      </a:accent4>
      <a:accent5>
        <a:srgbClr val="C3D0D6"/>
      </a:accent5>
      <a:accent6>
        <a:srgbClr val="E1E7EA"/>
      </a:accent6>
      <a:hlink>
        <a:srgbClr val="0000FF"/>
      </a:hlink>
      <a:folHlink>
        <a:srgbClr val="800080"/>
      </a:folHlink>
    </a:clrScheme>
    <a:fontScheme name="Office">
      <a:majorFont>
        <a:latin typeface="Play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lay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482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osama wael</cp:lastModifiedBy>
  <cp:revision>2</cp:revision>
  <cp:lastPrinted>2025-09-15T03:17:29Z</cp:lastPrinted>
  <dcterms:created xsi:type="dcterms:W3CDTF">2025-09-15T03:17:29Z</dcterms:created>
  <dcterms:modified xsi:type="dcterms:W3CDTF">2025-09-15T03:27:04Z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103079215366">
    <vt:lpwstr>{"text_id":"","defined_color":""}</vt:lpwstr>
  </property>
  <property fmtid="{D5CDD505-2E9C-101B-9397-08002B2CF9AE}" pid="3" name="107374182659">
    <vt:lpwstr>{"text_id":"","defined_color":""}</vt:lpwstr>
  </property>
  <property fmtid="{D5CDD505-2E9C-101B-9397-08002B2CF9AE}" pid="4" name="107374182662">
    <vt:lpwstr>{"text_id":"","defined_color":""}</vt:lpwstr>
  </property>
  <property fmtid="{D5CDD505-2E9C-101B-9397-08002B2CF9AE}" pid="5" name="107374182665">
    <vt:lpwstr>{"text_id":"5a655479-403c-4e32-9bab-16791c109c38","defined_color":""}</vt:lpwstr>
  </property>
  <property fmtid="{D5CDD505-2E9C-101B-9397-08002B2CF9AE}" pid="6" name="111669149955">
    <vt:lpwstr>{"text_id":"","defined_color":""}</vt:lpwstr>
  </property>
  <property fmtid="{D5CDD505-2E9C-101B-9397-08002B2CF9AE}" pid="7" name="111669149958">
    <vt:lpwstr>{"text_id":"","defined_color":""}</vt:lpwstr>
  </property>
  <property fmtid="{D5CDD505-2E9C-101B-9397-08002B2CF9AE}" pid="8" name="111669149961">
    <vt:lpwstr>{"text_id":"","defined_color":""}</vt:lpwstr>
  </property>
  <property fmtid="{D5CDD505-2E9C-101B-9397-08002B2CF9AE}" pid="9" name="115964117251">
    <vt:lpwstr>{"text_id":"","defined_color":""}</vt:lpwstr>
  </property>
  <property fmtid="{D5CDD505-2E9C-101B-9397-08002B2CF9AE}" pid="10" name="115964117254">
    <vt:lpwstr>{"color":"white","src":"icons/Marketing &amp; SEO/8ca2d5bb-b70d-496e-9dc9-21502e7f04e0.svg","media_type":"icon","source_type":"ASSET"}</vt:lpwstr>
  </property>
  <property fmtid="{D5CDD505-2E9C-101B-9397-08002B2CF9AE}" pid="11" name="115964117257">
    <vt:lpwstr>{"text_id":"","defined_color":""}</vt:lpwstr>
  </property>
  <property fmtid="{D5CDD505-2E9C-101B-9397-08002B2CF9AE}" pid="12" name="120259084547">
    <vt:lpwstr>{"color":"white","src":"icons/Organisation/1b39316d-abad-4923-9f31-d14751d18524.svg","media_type":"icon","source_type":"ASSET"}</vt:lpwstr>
  </property>
  <property fmtid="{D5CDD505-2E9C-101B-9397-08002B2CF9AE}" pid="13" name="120259084550">
    <vt:lpwstr>{"text_id":"864751e2-bd81-4682-be5e-d59806e664ff","defined_color":""}</vt:lpwstr>
  </property>
  <property fmtid="{D5CDD505-2E9C-101B-9397-08002B2CF9AE}" pid="14" name="120259084553">
    <vt:lpwstr>{"text_id":"","defined_color":""}</vt:lpwstr>
  </property>
  <property fmtid="{D5CDD505-2E9C-101B-9397-08002B2CF9AE}" pid="15" name="124554051843">
    <vt:lpwstr>{"text_id":"65e17778-ad39-45f2-95f9-70fa38b3266a","defined_color":""}</vt:lpwstr>
  </property>
  <property fmtid="{D5CDD505-2E9C-101B-9397-08002B2CF9AE}" pid="16" name="124554051849">
    <vt:lpwstr>{"color":"white","src":"icons/Marketing &amp; SEO/9decc433-ca64-4309-a36b-ba99edc59ad2.svg","media_type":"icon","source_type":"ASSET"}</vt:lpwstr>
  </property>
  <property fmtid="{D5CDD505-2E9C-101B-9397-08002B2CF9AE}" pid="17" name="12884902147">
    <vt:lpwstr>{"text_id":"","defined_color":""}</vt:lpwstr>
  </property>
  <property fmtid="{D5CDD505-2E9C-101B-9397-08002B2CF9AE}" pid="18" name="12884902150">
    <vt:lpwstr>{"text_id":"","defined_color":""}</vt:lpwstr>
  </property>
  <property fmtid="{D5CDD505-2E9C-101B-9397-08002B2CF9AE}" pid="19" name="12884902153">
    <vt:lpwstr>{"text_id":"","defined_color":""}</vt:lpwstr>
  </property>
  <property fmtid="{D5CDD505-2E9C-101B-9397-08002B2CF9AE}" pid="20" name="133143986438">
    <vt:lpwstr>{"text_id":"","defined_color":""}</vt:lpwstr>
  </property>
  <property fmtid="{D5CDD505-2E9C-101B-9397-08002B2CF9AE}" pid="21" name="133143986441">
    <vt:lpwstr>{"text_id":"f9719ada-ac78-4f5b-8694-4d1c802e38ce","defined_color":""}</vt:lpwstr>
  </property>
  <property fmtid="{D5CDD505-2E9C-101B-9397-08002B2CF9AE}" pid="22" name="137438953731">
    <vt:lpwstr>{"text_id":"","defined_color":""}</vt:lpwstr>
  </property>
  <property fmtid="{D5CDD505-2E9C-101B-9397-08002B2CF9AE}" pid="23" name="137438953734">
    <vt:lpwstr>{"text_id":"","defined_color":""}</vt:lpwstr>
  </property>
  <property fmtid="{D5CDD505-2E9C-101B-9397-08002B2CF9AE}" pid="24" name="137438953737">
    <vt:lpwstr>{"text_id":"","defined_color":""}</vt:lpwstr>
  </property>
  <property fmtid="{D5CDD505-2E9C-101B-9397-08002B2CF9AE}" pid="25" name="141733921027">
    <vt:lpwstr>{"text_id":"","defined_color":""}</vt:lpwstr>
  </property>
  <property fmtid="{D5CDD505-2E9C-101B-9397-08002B2CF9AE}" pid="26" name="141733921030">
    <vt:lpwstr>{"text_id":"","defined_color":""}</vt:lpwstr>
  </property>
  <property fmtid="{D5CDD505-2E9C-101B-9397-08002B2CF9AE}" pid="27" name="141733921033">
    <vt:lpwstr>{"text_id":"","defined_color":""}</vt:lpwstr>
  </property>
  <property fmtid="{D5CDD505-2E9C-101B-9397-08002B2CF9AE}" pid="28" name="146028888323">
    <vt:lpwstr>{"text_id":"","defined_color":""}</vt:lpwstr>
  </property>
  <property fmtid="{D5CDD505-2E9C-101B-9397-08002B2CF9AE}" pid="29" name="146028888326">
    <vt:lpwstr>{"color":"white","src":"icons/Business &amp; Finance/3144916e-4306-4244-90f2-f521b279daa4.svg","media_type":"icon","source_type":"ASSET"}</vt:lpwstr>
  </property>
  <property fmtid="{D5CDD505-2E9C-101B-9397-08002B2CF9AE}" pid="30" name="146028888329">
    <vt:lpwstr>{"text_id":"","defined_color":""}</vt:lpwstr>
  </property>
  <property fmtid="{D5CDD505-2E9C-101B-9397-08002B2CF9AE}" pid="31" name="150323855619">
    <vt:lpwstr>{"color":"white","src":"icons/Marketing &amp; SEO/8c4bfd86-a06e-4692-94ca-f057657fbbbe.svg","media_type":"icon","source_type":"ASSET"}</vt:lpwstr>
  </property>
  <property fmtid="{D5CDD505-2E9C-101B-9397-08002B2CF9AE}" pid="32" name="150323855622">
    <vt:lpwstr>{"text_id":"54376bb0-2c3f-4ae8-b361-cae462da0525","defined_color":""}</vt:lpwstr>
  </property>
  <property fmtid="{D5CDD505-2E9C-101B-9397-08002B2CF9AE}" pid="33" name="150323855625">
    <vt:lpwstr>{"color":"white","src":"icons/Marketing &amp; SEO/52d8230e-5af3-4512-a5b4-b0499d173092.svg","media_type":"icon","source_type":"ASSET"}</vt:lpwstr>
  </property>
  <property fmtid="{D5CDD505-2E9C-101B-9397-08002B2CF9AE}" pid="34" name="154618822915">
    <vt:lpwstr>{"text_id":"c2fb30b3-13ea-4733-bc2d-dc8785f31af8","defined_color":""}</vt:lpwstr>
  </property>
  <property fmtid="{D5CDD505-2E9C-101B-9397-08002B2CF9AE}" pid="35" name="158913790217">
    <vt:lpwstr>{"text_id":"88a652f8-d5dd-4427-ac33-7d6826a6e3a4","defined_color":""}</vt:lpwstr>
  </property>
  <property fmtid="{D5CDD505-2E9C-101B-9397-08002B2CF9AE}" pid="36" name="163208757510">
    <vt:lpwstr>{"text_id":"","defined_color":""}</vt:lpwstr>
  </property>
  <property fmtid="{D5CDD505-2E9C-101B-9397-08002B2CF9AE}" pid="37" name="163208757513">
    <vt:lpwstr>{"text_id":"","defined_color":""}</vt:lpwstr>
  </property>
  <property fmtid="{D5CDD505-2E9C-101B-9397-08002B2CF9AE}" pid="38" name="167503724803">
    <vt:lpwstr>{"text_id":"","defined_color":""}</vt:lpwstr>
  </property>
  <property fmtid="{D5CDD505-2E9C-101B-9397-08002B2CF9AE}" pid="39" name="167503724806">
    <vt:lpwstr>{"text_id":"","defined_color":""}</vt:lpwstr>
  </property>
  <property fmtid="{D5CDD505-2E9C-101B-9397-08002B2CF9AE}" pid="40" name="167503724809">
    <vt:lpwstr>{"text_id":"","defined_color":""}</vt:lpwstr>
  </property>
  <property fmtid="{D5CDD505-2E9C-101B-9397-08002B2CF9AE}" pid="41" name="171798692099">
    <vt:lpwstr>{"text_id":"","defined_color":""}</vt:lpwstr>
  </property>
  <property fmtid="{D5CDD505-2E9C-101B-9397-08002B2CF9AE}" pid="42" name="171798692102">
    <vt:lpwstr>{"text_id":"","defined_color":""}</vt:lpwstr>
  </property>
  <property fmtid="{D5CDD505-2E9C-101B-9397-08002B2CF9AE}" pid="43" name="171798692105">
    <vt:lpwstr>{"text_id":"","defined_color":""}</vt:lpwstr>
  </property>
  <property fmtid="{D5CDD505-2E9C-101B-9397-08002B2CF9AE}" pid="44" name="17179869443">
    <vt:lpwstr>{"text_id":"","defined_color":""}</vt:lpwstr>
  </property>
  <property fmtid="{D5CDD505-2E9C-101B-9397-08002B2CF9AE}" pid="45" name="17179869446">
    <vt:lpwstr>{"text_id":"","defined_color":""}</vt:lpwstr>
  </property>
  <property fmtid="{D5CDD505-2E9C-101B-9397-08002B2CF9AE}" pid="46" name="17179869449">
    <vt:lpwstr>{"text_id":"","defined_color":""}</vt:lpwstr>
  </property>
  <property fmtid="{D5CDD505-2E9C-101B-9397-08002B2CF9AE}" pid="47" name="176093659395">
    <vt:lpwstr>{"text_id":"","defined_color":""}</vt:lpwstr>
  </property>
  <property fmtid="{D5CDD505-2E9C-101B-9397-08002B2CF9AE}" pid="48" name="176093659398">
    <vt:lpwstr>{"color":"white","src":"icons/Marketing &amp; SEO/306692b1-3937-4721-a184-d94617d322f0.svg","media_type":"icon","source_type":"ASSET"}</vt:lpwstr>
  </property>
  <property fmtid="{D5CDD505-2E9C-101B-9397-08002B2CF9AE}" pid="49" name="176093659401">
    <vt:lpwstr>{"color":"white","src":"icons/Marketing &amp; SEO/d5915d67-8f30-49d3-97b6-19b79928be3b.svg","media_type":"icon","source_type":"ASSET"}</vt:lpwstr>
  </property>
  <property fmtid="{D5CDD505-2E9C-101B-9397-08002B2CF9AE}" pid="50" name="180388626691">
    <vt:lpwstr>{"color":"white","src":"icons/Education &amp; E-Learning/108df8f3-8a01-4097-8b3b-4600aaa029a4.svg","media_type":"icon","source_type":"ASSET"}</vt:lpwstr>
  </property>
  <property fmtid="{D5CDD505-2E9C-101B-9397-08002B2CF9AE}" pid="51" name="180388626694">
    <vt:lpwstr>{"text_id":"681d242d-a42d-4e9d-9aab-da19fe211a9a","defined_color":""}</vt:lpwstr>
  </property>
  <property fmtid="{D5CDD505-2E9C-101B-9397-08002B2CF9AE}" pid="52" name="184683593987">
    <vt:lpwstr>{"text_id":"812e49a3-f5b7-47ea-8c31-80fa0f102261","defined_color":""}</vt:lpwstr>
  </property>
  <property fmtid="{D5CDD505-2E9C-101B-9397-08002B2CF9AE}" pid="53" name="184683593993">
    <vt:lpwstr>{"text_id":"7ca0637f-98eb-4136-9dcc-5de3bac8c540","defined_color":""}</vt:lpwstr>
  </property>
  <property fmtid="{D5CDD505-2E9C-101B-9397-08002B2CF9AE}" pid="54" name="188978561289">
    <vt:lpwstr>{"text_id":"","defined_color":""}</vt:lpwstr>
  </property>
  <property fmtid="{D5CDD505-2E9C-101B-9397-08002B2CF9AE}" pid="55" name="193273528582">
    <vt:lpwstr>{"text_id":"","defined_color":""}</vt:lpwstr>
  </property>
  <property fmtid="{D5CDD505-2E9C-101B-9397-08002B2CF9AE}" pid="56" name="193273528585">
    <vt:lpwstr>{"text_id":"","defined_color":""}</vt:lpwstr>
  </property>
  <property fmtid="{D5CDD505-2E9C-101B-9397-08002B2CF9AE}" pid="57" name="197568495875">
    <vt:lpwstr>{"text_id":"","defined_color":""}</vt:lpwstr>
  </property>
  <property fmtid="{D5CDD505-2E9C-101B-9397-08002B2CF9AE}" pid="58" name="197568495878">
    <vt:lpwstr>{"text_id":"","defined_color":""}</vt:lpwstr>
  </property>
  <property fmtid="{D5CDD505-2E9C-101B-9397-08002B2CF9AE}" pid="59" name="197568495881">
    <vt:lpwstr>{"text_id":"","defined_color":""}</vt:lpwstr>
  </property>
  <property fmtid="{D5CDD505-2E9C-101B-9397-08002B2CF9AE}" pid="60" name="201863463171">
    <vt:lpwstr>{"text_id":"","defined_color":""}</vt:lpwstr>
  </property>
  <property fmtid="{D5CDD505-2E9C-101B-9397-08002B2CF9AE}" pid="61" name="201863463174">
    <vt:lpwstr>{"text_id":"","defined_color":""}</vt:lpwstr>
  </property>
  <property fmtid="{D5CDD505-2E9C-101B-9397-08002B2CF9AE}" pid="62" name="201863463177">
    <vt:lpwstr>{"color":"white","src":"icons/Marketing &amp; SEO/8e499e03-48e8-4c0f-b254-ac06e5dd3de9.svg","media_type":"icon","source_type":"ASSET"}</vt:lpwstr>
  </property>
  <property fmtid="{D5CDD505-2E9C-101B-9397-08002B2CF9AE}" pid="63" name="206158430467">
    <vt:lpwstr>{"text_id":"","defined_color":""}</vt:lpwstr>
  </property>
  <property fmtid="{D5CDD505-2E9C-101B-9397-08002B2CF9AE}" pid="64" name="206158430470">
    <vt:lpwstr>{"color":"white","src":"icons/Marketing &amp; SEO/bd84e62c-f2c0-4dac-966d-7e2e95b4ec1a.svg","media_type":"icon","source_type":"ASSET"}</vt:lpwstr>
  </property>
  <property fmtid="{D5CDD505-2E9C-101B-9397-08002B2CF9AE}" pid="65" name="210453397763">
    <vt:lpwstr>{"color":"white","src":"icons/Business &amp; Finance/0c87e1e7-4f02-46a0-bbcc-36ada8ebca84.svg","media_type":"icon","source_type":"ASSET"}</vt:lpwstr>
  </property>
  <property fmtid="{D5CDD505-2E9C-101B-9397-08002B2CF9AE}" pid="66" name="210453397766">
    <vt:lpwstr>{"text_id":"fd34cb4c-b2f1-415d-abd7-912ceab66848","defined_color":""}</vt:lpwstr>
  </property>
  <property fmtid="{D5CDD505-2E9C-101B-9397-08002B2CF9AE}" pid="67" name="210453397769">
    <vt:lpwstr>{"text_id":"3bcd9c9b-d6c2-4ae1-b965-041555cf45a9","defined_color":""}</vt:lpwstr>
  </property>
  <property fmtid="{D5CDD505-2E9C-101B-9397-08002B2CF9AE}" pid="68" name="214748365059">
    <vt:lpwstr>{"text_id":"97b4ee0c-55e1-43a5-a505-214af34f1a41","defined_color":""}</vt:lpwstr>
  </property>
  <property fmtid="{D5CDD505-2E9C-101B-9397-08002B2CF9AE}" pid="69" name="214748365065">
    <vt:lpwstr>{"text_id":"","defined_color":""}</vt:lpwstr>
  </property>
  <property fmtid="{D5CDD505-2E9C-101B-9397-08002B2CF9AE}" pid="70" name="21474836739">
    <vt:lpwstr>{"text_id":"","defined_color":""}</vt:lpwstr>
  </property>
  <property fmtid="{D5CDD505-2E9C-101B-9397-08002B2CF9AE}" pid="71" name="219043332361">
    <vt:lpwstr>{"text_id":"","defined_color":""}</vt:lpwstr>
  </property>
  <property fmtid="{D5CDD505-2E9C-101B-9397-08002B2CF9AE}" pid="72" name="223338299654">
    <vt:lpwstr>{"text_id":"","defined_color":""}</vt:lpwstr>
  </property>
  <property fmtid="{D5CDD505-2E9C-101B-9397-08002B2CF9AE}" pid="73" name="223338299657">
    <vt:lpwstr>{"text_id":"","defined_color":""}</vt:lpwstr>
  </property>
  <property fmtid="{D5CDD505-2E9C-101B-9397-08002B2CF9AE}" pid="74" name="227633266947">
    <vt:lpwstr>{"text_id":"","defined_color":""}</vt:lpwstr>
  </property>
  <property fmtid="{D5CDD505-2E9C-101B-9397-08002B2CF9AE}" pid="75" name="227633266950">
    <vt:lpwstr>{"text_id":"","defined_color":""}</vt:lpwstr>
  </property>
  <property fmtid="{D5CDD505-2E9C-101B-9397-08002B2CF9AE}" pid="76" name="227633266953">
    <vt:lpwstr>{"color":"white","src":"icons/Marketing &amp; SEO/86089265-508b-40e4-82d2-591230513e94.svg","media_type":"icon","source_type":"ASSET"}</vt:lpwstr>
  </property>
  <property fmtid="{D5CDD505-2E9C-101B-9397-08002B2CF9AE}" pid="77" name="231928234243">
    <vt:lpwstr>{"text_id":"","defined_color":""}</vt:lpwstr>
  </property>
  <property fmtid="{D5CDD505-2E9C-101B-9397-08002B2CF9AE}" pid="78" name="231928234246">
    <vt:lpwstr>{"text_id":"","defined_color":""}</vt:lpwstr>
  </property>
  <property fmtid="{D5CDD505-2E9C-101B-9397-08002B2CF9AE}" pid="79" name="236223201539">
    <vt:lpwstr>{"text_id":"","defined_color":""}</vt:lpwstr>
  </property>
  <property fmtid="{D5CDD505-2E9C-101B-9397-08002B2CF9AE}" pid="80" name="236223201542">
    <vt:lpwstr>{"color":"white","src":"icons/Marketing &amp; SEO/52d8230e-5af3-4512-a5b4-b0499d173092.svg","media_type":"icon","source_type":"ASSET"}</vt:lpwstr>
  </property>
  <property fmtid="{D5CDD505-2E9C-101B-9397-08002B2CF9AE}" pid="81" name="236223201545">
    <vt:lpwstr>{"text_id":"29b70f5e-cf41-4802-8c29-98ca4cd010aa","defined_color":""}</vt:lpwstr>
  </property>
  <property fmtid="{D5CDD505-2E9C-101B-9397-08002B2CF9AE}" pid="82" name="240518168835">
    <vt:lpwstr>{"color":"white","src":"icons/Business &amp; Finance/b16cc810-2e4a-4843-91b7-93a88bceb718.svg","media_type":"icon","source_type":"ASSET"}</vt:lpwstr>
  </property>
  <property fmtid="{D5CDD505-2E9C-101B-9397-08002B2CF9AE}" pid="83" name="240518168838">
    <vt:lpwstr>{"text_id":"0a17d513-e403-4952-b062-fcdd1253b8c8","defined_color":""}</vt:lpwstr>
  </property>
  <property fmtid="{D5CDD505-2E9C-101B-9397-08002B2CF9AE}" pid="84" name="240518168841">
    <vt:lpwstr>{"text_id":"","defined_color":""}</vt:lpwstr>
  </property>
  <property fmtid="{D5CDD505-2E9C-101B-9397-08002B2CF9AE}" pid="85" name="244813136131">
    <vt:lpwstr>{"text_id":"9e35e930-c2c6-4a85-9c56-99b5ea1c2dc1","defined_color":""}</vt:lpwstr>
  </property>
  <property fmtid="{D5CDD505-2E9C-101B-9397-08002B2CF9AE}" pid="86" name="244813136137">
    <vt:lpwstr>{"text_id":"","defined_color":""}</vt:lpwstr>
  </property>
  <property fmtid="{D5CDD505-2E9C-101B-9397-08002B2CF9AE}" pid="87" name="249108103427">
    <vt:lpwstr>{"text_id":"247362e2-282f-494a-8b49-d7b0a69d6e4d","defined_color":""}</vt:lpwstr>
  </property>
  <property fmtid="{D5CDD505-2E9C-101B-9397-08002B2CF9AE}" pid="88" name="249108103430">
    <vt:lpwstr>{"text_id":"a68aee37-2dd6-4f61-b7c4-3d6ef2c4b387","defined_color":""}</vt:lpwstr>
  </property>
  <property fmtid="{D5CDD505-2E9C-101B-9397-08002B2CF9AE}" pid="89" name="249108103433">
    <vt:lpwstr>{"text_id":"","defined_color":""}</vt:lpwstr>
  </property>
  <property fmtid="{D5CDD505-2E9C-101B-9397-08002B2CF9AE}" pid="90" name="253403070723">
    <vt:lpwstr>{"text_id":"909a7304-c205-42e0-8ad9-1099f8194069","defined_color":""}</vt:lpwstr>
  </property>
  <property fmtid="{D5CDD505-2E9C-101B-9397-08002B2CF9AE}" pid="91" name="253403070729">
    <vt:lpwstr>{"color":"white","src":"icons/Marketing &amp; SEO/b97301ad-5642-4f19-ada2-719b1141d32f.svg","media_type":"icon","source_type":"ASSET"}</vt:lpwstr>
  </property>
  <property fmtid="{D5CDD505-2E9C-101B-9397-08002B2CF9AE}" pid="92" name="261993005318">
    <vt:lpwstr>{"text_id":"","defined_color":""}</vt:lpwstr>
  </property>
  <property fmtid="{D5CDD505-2E9C-101B-9397-08002B2CF9AE}" pid="93" name="261993005321">
    <vt:lpwstr>{"text_id":"43052db4-02dc-45fa-a9d4-1120d3e5f73e","defined_color":""}</vt:lpwstr>
  </property>
  <property fmtid="{D5CDD505-2E9C-101B-9397-08002B2CF9AE}" pid="94" name="266287972614">
    <vt:lpwstr>{"text_id":"","defined_color":""}</vt:lpwstr>
  </property>
  <property fmtid="{D5CDD505-2E9C-101B-9397-08002B2CF9AE}" pid="95" name="266287972617">
    <vt:lpwstr>{"text_id":"","defined_color":""}</vt:lpwstr>
  </property>
  <property fmtid="{D5CDD505-2E9C-101B-9397-08002B2CF9AE}" pid="96" name="270582939910">
    <vt:lpwstr>{"text_id":"","defined_color":""}</vt:lpwstr>
  </property>
  <property fmtid="{D5CDD505-2E9C-101B-9397-08002B2CF9AE}" pid="97" name="270582939913">
    <vt:lpwstr>{"text_id":"","defined_color":""}</vt:lpwstr>
  </property>
  <property fmtid="{D5CDD505-2E9C-101B-9397-08002B2CF9AE}" pid="98" name="274877907206">
    <vt:lpwstr>{"color":"white","src":"icons/Marketing &amp; SEO/73e2a62a-ab19-46d1-98af-8ebb90671a6f.svg","media_type":"icon","source_type":"ASSET"}</vt:lpwstr>
  </property>
  <property fmtid="{D5CDD505-2E9C-101B-9397-08002B2CF9AE}" pid="99" name="274877907209">
    <vt:lpwstr>{"text_id":"","defined_color":""}</vt:lpwstr>
  </property>
  <property fmtid="{D5CDD505-2E9C-101B-9397-08002B2CF9AE}" pid="100" name="279172874502">
    <vt:lpwstr>{"text_id":"c8351963-d619-45a8-8360-6e229107256f","defined_color":""}</vt:lpwstr>
  </property>
  <property fmtid="{D5CDD505-2E9C-101B-9397-08002B2CF9AE}" pid="101" name="279172874505">
    <vt:lpwstr>{"color":"white","src":"icons/Marketing &amp; SEO/76358aa3-0216-44b2-956f-f4ae724b7ac1.svg","media_type":"icon","source_type":"ASSET"}</vt:lpwstr>
  </property>
  <property fmtid="{D5CDD505-2E9C-101B-9397-08002B2CF9AE}" pid="102" name="287762809097">
    <vt:lpwstr>{"text_id":"5acc454b-4d09-4f4b-a1c2-6934101d4884","defined_color":""}</vt:lpwstr>
  </property>
  <property fmtid="{D5CDD505-2E9C-101B-9397-08002B2CF9AE}" pid="103" name="292057776390">
    <vt:lpwstr>{"text_id":"","defined_color":""}</vt:lpwstr>
  </property>
  <property fmtid="{D5CDD505-2E9C-101B-9397-08002B2CF9AE}" pid="104" name="292057776393">
    <vt:lpwstr>{"text_id":"","defined_color":""}</vt:lpwstr>
  </property>
  <property fmtid="{D5CDD505-2E9C-101B-9397-08002B2CF9AE}" pid="105" name="296352743686">
    <vt:lpwstr>{"text_id":"","defined_color":""}</vt:lpwstr>
  </property>
  <property fmtid="{D5CDD505-2E9C-101B-9397-08002B2CF9AE}" pid="106" name="296352743689">
    <vt:lpwstr>{"text_id":"","defined_color":""}</vt:lpwstr>
  </property>
  <property fmtid="{D5CDD505-2E9C-101B-9397-08002B2CF9AE}" pid="107" name="300647710982">
    <vt:lpwstr>{"text_id":"","defined_color":""}</vt:lpwstr>
  </property>
  <property fmtid="{D5CDD505-2E9C-101B-9397-08002B2CF9AE}" pid="108" name="300647710985">
    <vt:lpwstr>{"text_id":"","defined_color":""}</vt:lpwstr>
  </property>
  <property fmtid="{D5CDD505-2E9C-101B-9397-08002B2CF9AE}" pid="109" name="30064771334">
    <vt:lpwstr>{"text_id":"7921d789-dcd3-4b08-853b-1c1481d6328c","defined_color":""}</vt:lpwstr>
  </property>
  <property fmtid="{D5CDD505-2E9C-101B-9397-08002B2CF9AE}" pid="110" name="30064771337">
    <vt:lpwstr>{"text_id":"77c7526b-9df7-457e-8596-c62a01858a8d","defined_color":""}</vt:lpwstr>
  </property>
  <property fmtid="{D5CDD505-2E9C-101B-9397-08002B2CF9AE}" pid="111" name="304942678278">
    <vt:lpwstr>{"color":"white","src":"icons/Marketing &amp; SEO/8c4bfd86-a06e-4692-94ca-f057657fbbbe.svg","media_type":"icon","source_type":"ASSET"}</vt:lpwstr>
  </property>
  <property fmtid="{D5CDD505-2E9C-101B-9397-08002B2CF9AE}" pid="112" name="304942678281">
    <vt:lpwstr>{"color":"white","src":"icons/Marketing &amp; SEO/448075c3-8348-4e71-9f78-52dbe02d3b45.svg","media_type":"icon","source_type":"ASSET"}</vt:lpwstr>
  </property>
  <property fmtid="{D5CDD505-2E9C-101B-9397-08002B2CF9AE}" pid="113" name="309237645574">
    <vt:lpwstr>{"text_id":"bb5c3f3d-caa5-4222-9aa0-947552ae263c","defined_color":""}</vt:lpwstr>
  </property>
  <property fmtid="{D5CDD505-2E9C-101B-9397-08002B2CF9AE}" pid="114" name="313532612870">
    <vt:lpwstr>{"text_id":"591f167e-2ea3-4009-b6c9-919a9eb62d68","defined_color":""}</vt:lpwstr>
  </property>
  <property fmtid="{D5CDD505-2E9C-101B-9397-08002B2CF9AE}" pid="115" name="313532612873">
    <vt:lpwstr>{"text_id":"271223c3-8f6f-4075-85c3-fe62ae637d90","defined_color":""}</vt:lpwstr>
  </property>
  <property fmtid="{D5CDD505-2E9C-101B-9397-08002B2CF9AE}" pid="116" name="317827580169">
    <vt:lpwstr>{"text_id":"","defined_color":""}</vt:lpwstr>
  </property>
  <property fmtid="{D5CDD505-2E9C-101B-9397-08002B2CF9AE}" pid="117" name="322122547465">
    <vt:lpwstr>{"text_id":"","defined_color":""}</vt:lpwstr>
  </property>
  <property fmtid="{D5CDD505-2E9C-101B-9397-08002B2CF9AE}" pid="118" name="326417514761">
    <vt:lpwstr>{"text_id":"","defined_color":""}</vt:lpwstr>
  </property>
  <property fmtid="{D5CDD505-2E9C-101B-9397-08002B2CF9AE}" pid="119" name="330712482057">
    <vt:lpwstr>{"color":"white","src":"icons/Marketing &amp; SEO/5104d2e2-3eaa-4053-903a-9736474e410c.svg","media_type":"icon","source_type":"ASSET"}</vt:lpwstr>
  </property>
  <property fmtid="{D5CDD505-2E9C-101B-9397-08002B2CF9AE}" pid="120" name="339302416649">
    <vt:lpwstr>{"text_id":"3cd48f38-6f3f-47fc-8f7d-3472e2e68db5","defined_color":""}</vt:lpwstr>
  </property>
  <property fmtid="{D5CDD505-2E9C-101B-9397-08002B2CF9AE}" pid="121" name="343597383945">
    <vt:lpwstr>{"text_id":"","defined_color":""}</vt:lpwstr>
  </property>
  <property fmtid="{D5CDD505-2E9C-101B-9397-08002B2CF9AE}" pid="122" name="34359738627">
    <vt:lpwstr>{"text_id":"ed0f324a-0326-41d3-97eb-25abecadcb66","defined_color":""}</vt:lpwstr>
  </property>
  <property fmtid="{D5CDD505-2E9C-101B-9397-08002B2CF9AE}" pid="123" name="34359738633">
    <vt:lpwstr>{"text_id":"","defined_color":""}</vt:lpwstr>
  </property>
  <property fmtid="{D5CDD505-2E9C-101B-9397-08002B2CF9AE}" pid="124" name="347892351241">
    <vt:lpwstr>{"text_id":"","defined_color":""}</vt:lpwstr>
  </property>
  <property fmtid="{D5CDD505-2E9C-101B-9397-08002B2CF9AE}" pid="125" name="352187318537">
    <vt:lpwstr>{"text_id":"","defined_color":""}</vt:lpwstr>
  </property>
  <property fmtid="{D5CDD505-2E9C-101B-9397-08002B2CF9AE}" pid="126" name="356482285833">
    <vt:lpwstr>{"color":"white","src":"icons/Business &amp; Finance/41271d65-6c84-4c26-8899-a84acac6ba76.svg","media_type":"icon","source_type":"ASSET"}</vt:lpwstr>
  </property>
  <property fmtid="{D5CDD505-2E9C-101B-9397-08002B2CF9AE}" pid="127" name="365072220425">
    <vt:lpwstr>{"text_id":"a1cbd105-2a80-4e32-965b-b518f03dfedb","defined_color":""}</vt:lpwstr>
  </property>
  <property fmtid="{D5CDD505-2E9C-101B-9397-08002B2CF9AE}" pid="128" name="369367187721">
    <vt:lpwstr>{"text_id":"","defined_color":""}</vt:lpwstr>
  </property>
  <property fmtid="{D5CDD505-2E9C-101B-9397-08002B2CF9AE}" pid="129" name="373662155017">
    <vt:lpwstr>{"text_id":"","defined_color":""}</vt:lpwstr>
  </property>
  <property fmtid="{D5CDD505-2E9C-101B-9397-08002B2CF9AE}" pid="130" name="377957122313">
    <vt:lpwstr>{"text_id":"","defined_color":""}</vt:lpwstr>
  </property>
  <property fmtid="{D5CDD505-2E9C-101B-9397-08002B2CF9AE}" pid="131" name="382252089609">
    <vt:lpwstr>{"color":"white","src":"icons/Marketing &amp; SEO/d6321501-6a94-4d7b-bd72-bd626d1a82bb.svg","media_type":"icon","source_type":"ASSET"}</vt:lpwstr>
  </property>
  <property fmtid="{D5CDD505-2E9C-101B-9397-08002B2CF9AE}" pid="132" name="38654705929">
    <vt:lpwstr>{"text_id":"","defined_color":""}</vt:lpwstr>
  </property>
  <property fmtid="{D5CDD505-2E9C-101B-9397-08002B2CF9AE}" pid="133" name="390842024201">
    <vt:lpwstr>{"text_id":"0b1ca030-5ce3-460f-bf72-ba1193a807c3","defined_color":""}</vt:lpwstr>
  </property>
  <property fmtid="{D5CDD505-2E9C-101B-9397-08002B2CF9AE}" pid="134" name="395136991497">
    <vt:lpwstr>{"text_id":"","defined_color":""}</vt:lpwstr>
  </property>
  <property fmtid="{D5CDD505-2E9C-101B-9397-08002B2CF9AE}" pid="135" name="399431958793">
    <vt:lpwstr>{"text_id":"","defined_color":""}</vt:lpwstr>
  </property>
  <property fmtid="{D5CDD505-2E9C-101B-9397-08002B2CF9AE}" pid="136" name="403726926089">
    <vt:lpwstr>{"text_id":"","defined_color":""}</vt:lpwstr>
  </property>
  <property fmtid="{D5CDD505-2E9C-101B-9397-08002B2CF9AE}" pid="137" name="408021893385">
    <vt:lpwstr>{"color":"white","src":"icons/Marketing &amp; SEO/985a2c2b-31a8-4505-8f73-5e3f204d70bd.svg","media_type":"icon","source_type":"ASSET"}</vt:lpwstr>
  </property>
  <property fmtid="{D5CDD505-2E9C-101B-9397-08002B2CF9AE}" pid="138" name="412316860681">
    <vt:lpwstr>{"text_id":"7e2ea489-5b2a-4e4f-a334-bf526feca0c2","defined_color":""}</vt:lpwstr>
  </property>
  <property fmtid="{D5CDD505-2E9C-101B-9397-08002B2CF9AE}" pid="139" name="416611827977">
    <vt:lpwstr>{"text_id":"42935b15-593c-4911-9282-f3042a942b58","defined_color":""}</vt:lpwstr>
  </property>
  <property fmtid="{D5CDD505-2E9C-101B-9397-08002B2CF9AE}" pid="140" name="420906795273">
    <vt:lpwstr>{"text_id":"c88fd691-6f52-4636-acef-fc60ae1e97fb","defined_color":""}</vt:lpwstr>
  </property>
  <property fmtid="{D5CDD505-2E9C-101B-9397-08002B2CF9AE}" pid="141" name="425201762569">
    <vt:lpwstr>{"text_id":"f72f3f92-0024-460d-ba87-999da18e3b4b","defined_color":""}</vt:lpwstr>
  </property>
  <property fmtid="{D5CDD505-2E9C-101B-9397-08002B2CF9AE}" pid="142" name="429496729865">
    <vt:lpwstr>{"text_id":"00aa83a0-cd74-47a3-bbcf-fdecf9ca53fb","defined_color":""}</vt:lpwstr>
  </property>
  <property fmtid="{D5CDD505-2E9C-101B-9397-08002B2CF9AE}" pid="143" name="42949673222">
    <vt:lpwstr>{"text_id":"","defined_color":""}</vt:lpwstr>
  </property>
  <property fmtid="{D5CDD505-2E9C-101B-9397-08002B2CF9AE}" pid="144" name="42949673225">
    <vt:lpwstr>{"text_id":"","defined_color":""}</vt:lpwstr>
  </property>
  <property fmtid="{D5CDD505-2E9C-101B-9397-08002B2CF9AE}" pid="145" name="433791697161">
    <vt:lpwstr>{"text_id":"5f31766e-d2b7-45c2-ae4b-d58691fc51c1","defined_color":""}</vt:lpwstr>
  </property>
  <property fmtid="{D5CDD505-2E9C-101B-9397-08002B2CF9AE}" pid="146" name="47244640515">
    <vt:lpwstr>{"text_id":"","defined_color":""}</vt:lpwstr>
  </property>
  <property fmtid="{D5CDD505-2E9C-101B-9397-08002B2CF9AE}" pid="147" name="47244640518">
    <vt:lpwstr>{"text_id":"","defined_color":""}</vt:lpwstr>
  </property>
  <property fmtid="{D5CDD505-2E9C-101B-9397-08002B2CF9AE}" pid="148" name="47244640521">
    <vt:lpwstr>{"color":"white","src":"icons/Marketing &amp; SEO/7ba4dd45-7086-47f2-aaff-b4dacbd07053.svg","media_type":"icon","source_type":"ASSET"}</vt:lpwstr>
  </property>
  <property fmtid="{D5CDD505-2E9C-101B-9397-08002B2CF9AE}" pid="149" name="51539607811">
    <vt:lpwstr>{"text_id":"","defined_color":""}</vt:lpwstr>
  </property>
  <property fmtid="{D5CDD505-2E9C-101B-9397-08002B2CF9AE}" pid="150" name="51539607814">
    <vt:lpwstr>{"text_id":"","defined_color":""}</vt:lpwstr>
  </property>
  <property fmtid="{D5CDD505-2E9C-101B-9397-08002B2CF9AE}" pid="151" name="55834575107">
    <vt:lpwstr>{"text_id":"","defined_color":""}</vt:lpwstr>
  </property>
  <property fmtid="{D5CDD505-2E9C-101B-9397-08002B2CF9AE}" pid="152" name="55834575110">
    <vt:lpwstr>{"color":"white","src":"icons/Marketing &amp; SEO/7206124e-c8cf-4ca2-aa10-cd97facaacc2.svg","media_type":"icon","source_type":"ASSET"}</vt:lpwstr>
  </property>
  <property fmtid="{D5CDD505-2E9C-101B-9397-08002B2CF9AE}" pid="153" name="55834575113">
    <vt:lpwstr>{"text_id":"b52836c6-cfef-416d-af4d-b80a0d58dc77","defined_color":""}</vt:lpwstr>
  </property>
  <property fmtid="{D5CDD505-2E9C-101B-9397-08002B2CF9AE}" pid="154" name="60129542403">
    <vt:lpwstr>{"color":"white","src":"icons/Organisation/295c9b61-91e2-404d-82cd-8bfca5288b89.svg","media_type":"icon","source_type":"ASSET"}</vt:lpwstr>
  </property>
  <property fmtid="{D5CDD505-2E9C-101B-9397-08002B2CF9AE}" pid="155" name="60129542406">
    <vt:lpwstr>{"text_id":"d8831515-5fc3-4d42-8147-48a0feee2dd3","defined_color":""}</vt:lpwstr>
  </property>
  <property fmtid="{D5CDD505-2E9C-101B-9397-08002B2CF9AE}" pid="156" name="60129542409">
    <vt:lpwstr>{"text_id":"","defined_color":""}</vt:lpwstr>
  </property>
  <property fmtid="{D5CDD505-2E9C-101B-9397-08002B2CF9AE}" pid="157" name="64424509699">
    <vt:lpwstr>{"text_id":"bec8211d-fcf5-45f1-b096-c0c6d917786a","defined_color":""}</vt:lpwstr>
  </property>
  <property fmtid="{D5CDD505-2E9C-101B-9397-08002B2CF9AE}" pid="158" name="64424509705">
    <vt:lpwstr>{"text_id":"","defined_color":""}</vt:lpwstr>
  </property>
  <property fmtid="{D5CDD505-2E9C-101B-9397-08002B2CF9AE}" pid="159" name="68719477001">
    <vt:lpwstr>{"text_id":"","defined_color":""}</vt:lpwstr>
  </property>
  <property fmtid="{D5CDD505-2E9C-101B-9397-08002B2CF9AE}" pid="160" name="73014444294">
    <vt:lpwstr>{"text_id":"","defined_color":""}</vt:lpwstr>
  </property>
  <property fmtid="{D5CDD505-2E9C-101B-9397-08002B2CF9AE}" pid="161" name="73014444297">
    <vt:lpwstr>{"color":"white","src":"icons/Marketing &amp; SEO/d57596e9-fa55-4862-b31f-8b73ebc46cf8.svg","media_type":"icon","source_type":"ASSET"}</vt:lpwstr>
  </property>
  <property fmtid="{D5CDD505-2E9C-101B-9397-08002B2CF9AE}" pid="162" name="77309411587">
    <vt:lpwstr>{"text_id":"","defined_color":""}</vt:lpwstr>
  </property>
  <property fmtid="{D5CDD505-2E9C-101B-9397-08002B2CF9AE}" pid="163" name="77309411590">
    <vt:lpwstr>{"text_id":"","defined_color":""}</vt:lpwstr>
  </property>
  <property fmtid="{D5CDD505-2E9C-101B-9397-08002B2CF9AE}" pid="164" name="81604378883">
    <vt:lpwstr>{"text_id":"","defined_color":""}</vt:lpwstr>
  </property>
  <property fmtid="{D5CDD505-2E9C-101B-9397-08002B2CF9AE}" pid="165" name="81604378886">
    <vt:lpwstr>{"text_id":"","defined_color":""}</vt:lpwstr>
  </property>
  <property fmtid="{D5CDD505-2E9C-101B-9397-08002B2CF9AE}" pid="166" name="81604378889">
    <vt:lpwstr>{"text_id":"2ff04c26-1d6c-400d-80b9-7daea66f7884","defined_color":""}</vt:lpwstr>
  </property>
  <property fmtid="{D5CDD505-2E9C-101B-9397-08002B2CF9AE}" pid="167" name="85899346179">
    <vt:lpwstr>{"text_id":"","defined_color":""}</vt:lpwstr>
  </property>
  <property fmtid="{D5CDD505-2E9C-101B-9397-08002B2CF9AE}" pid="168" name="85899346182">
    <vt:lpwstr>{"color":"white","src":"icons/Business &amp; Finance/4a484bf1-de19-4124-937a-db857c8a87f9.svg","media_type":"icon","source_type":"ASSET"}</vt:lpwstr>
  </property>
  <property fmtid="{D5CDD505-2E9C-101B-9397-08002B2CF9AE}" pid="169" name="85899346185">
    <vt:lpwstr>{"text_id":"","defined_color":""}</vt:lpwstr>
  </property>
  <property fmtid="{D5CDD505-2E9C-101B-9397-08002B2CF9AE}" pid="170" name="90194313475">
    <vt:lpwstr>{"color":"white","src":"icons/File Types &amp; Folders/a1c4506a-95df-4033-ab56-c05646d5bce0.svg","media_type":"icon","source_type":"ASSET"}</vt:lpwstr>
  </property>
  <property fmtid="{D5CDD505-2E9C-101B-9397-08002B2CF9AE}" pid="171" name="90194313478">
    <vt:lpwstr>{"text_id":"3e09f087-7438-4327-9ff5-030b33d52d22","defined_color":""}</vt:lpwstr>
  </property>
  <property fmtid="{D5CDD505-2E9C-101B-9397-08002B2CF9AE}" pid="172" name="90194313481">
    <vt:lpwstr>{"text_id":"","defined_color":""}</vt:lpwstr>
  </property>
  <property fmtid="{D5CDD505-2E9C-101B-9397-08002B2CF9AE}" pid="173" name="94489280771">
    <vt:lpwstr>{"text_id":"01e0305e-502b-474c-b925-3b29ba9af988","defined_color":""}</vt:lpwstr>
  </property>
  <property fmtid="{D5CDD505-2E9C-101B-9397-08002B2CF9AE}" pid="174" name="94489280777">
    <vt:lpwstr>{"text_id":"","defined_color":""}</vt:lpwstr>
  </property>
  <property fmtid="{D5CDD505-2E9C-101B-9397-08002B2CF9AE}" pid="175" name="98784248073">
    <vt:lpwstr>{"color":"white","src":"icons/Marketing &amp; SEO/c3687d66-b41f-4ca9-81db-867f3f56f1e8.svg","media_type":"icon","source_type":"ASSET"}</vt:lpwstr>
  </property>
  <property fmtid="{D5CDD505-2E9C-101B-9397-08002B2CF9AE}" pid="176" name="background">
    <vt:lpwstr>{"defined_color":""}</vt:lpwstr>
  </property>
</Properties>
</file>