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6" r:id="rId4"/>
    <p:sldId id="258" r:id="rId5"/>
    <p:sldId id="259" r:id="rId6"/>
    <p:sldId id="265"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8" d="100"/>
          <a:sy n="78" d="100"/>
        </p:scale>
        <p:origin x="4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3FF020-39BA-430B-875B-953F68C33FFF}"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116440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FF020-39BA-430B-875B-953F68C33FFF}"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4187123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FF020-39BA-430B-875B-953F68C33FFF}"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1885399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3FF020-39BA-430B-875B-953F68C33FFF}"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1374050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B3FF020-39BA-430B-875B-953F68C33FFF}" type="datetimeFigureOut">
              <a:rPr lang="en-US" smtClean="0"/>
              <a:t>6/14/2022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3944810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3FF020-39BA-430B-875B-953F68C33FFF}"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138361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3FF020-39BA-430B-875B-953F68C33FFF}" type="datetimeFigureOut">
              <a:rPr lang="en-US" smtClean="0"/>
              <a:t>6/14/2022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3762321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3FF020-39BA-430B-875B-953F68C33FFF}" type="datetimeFigureOut">
              <a:rPr lang="en-US" smtClean="0"/>
              <a:t>6/14/2022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4081571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3FF020-39BA-430B-875B-953F68C33FFF}" type="datetimeFigureOut">
              <a:rPr lang="en-US" smtClean="0"/>
              <a:t>6/14/2022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2387121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3FF020-39BA-430B-875B-953F68C33FFF}"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457605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B3FF020-39BA-430B-875B-953F68C33FFF}" type="datetimeFigureOut">
              <a:rPr lang="en-US" smtClean="0"/>
              <a:t>6/14/2022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D38273-2BA9-4DB0-BC26-C08559FDA214}" type="slidenum">
              <a:rPr lang="en-US" smtClean="0"/>
              <a:t>‹#›</a:t>
            </a:fld>
            <a:endParaRPr lang="en-US"/>
          </a:p>
        </p:txBody>
      </p:sp>
    </p:spTree>
    <p:extLst>
      <p:ext uri="{BB962C8B-B14F-4D97-AF65-F5344CB8AC3E}">
        <p14:creationId xmlns:p14="http://schemas.microsoft.com/office/powerpoint/2010/main" val="4054367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FF020-39BA-430B-875B-953F68C33FFF}" type="datetimeFigureOut">
              <a:rPr lang="en-US" smtClean="0"/>
              <a:t>6/14/2022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D38273-2BA9-4DB0-BC26-C08559FDA214}" type="slidenum">
              <a:rPr lang="en-US" smtClean="0"/>
              <a:t>‹#›</a:t>
            </a:fld>
            <a:endParaRPr lang="en-US"/>
          </a:p>
        </p:txBody>
      </p:sp>
    </p:spTree>
    <p:extLst>
      <p:ext uri="{BB962C8B-B14F-4D97-AF65-F5344CB8AC3E}">
        <p14:creationId xmlns:p14="http://schemas.microsoft.com/office/powerpoint/2010/main" val="2919322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32485" y="2014152"/>
            <a:ext cx="4683211" cy="1767015"/>
          </a:xfrm>
          <a:prstGeom prst="rect">
            <a:avLst/>
          </a:prstGeom>
          <a:solidFill>
            <a:schemeClr val="accent1">
              <a:lumMod val="75000"/>
            </a:schemeClr>
          </a:solidFill>
          <a:ln w="762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PRE-BIRTH PARAMETERS</a:t>
            </a:r>
          </a:p>
          <a:p>
            <a:pPr algn="ctr"/>
            <a:r>
              <a:rPr lang="en-US" dirty="0" smtClean="0"/>
              <a:t>(SpO2, CTG….)</a:t>
            </a:r>
            <a:endParaRPr lang="en-US" dirty="0"/>
          </a:p>
        </p:txBody>
      </p:sp>
      <p:sp>
        <p:nvSpPr>
          <p:cNvPr id="5" name="Rectangle 4"/>
          <p:cNvSpPr/>
          <p:nvPr/>
        </p:nvSpPr>
        <p:spPr>
          <a:xfrm>
            <a:off x="7092776" y="2014151"/>
            <a:ext cx="4683211" cy="1767015"/>
          </a:xfrm>
          <a:prstGeom prst="rect">
            <a:avLst/>
          </a:prstGeom>
          <a:solidFill>
            <a:schemeClr val="accent1">
              <a:lumMod val="75000"/>
            </a:schemeClr>
          </a:solidFill>
          <a:ln w="762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FETAL DISTRESS/ MODE OF DELIVERY </a:t>
            </a:r>
            <a:br>
              <a:rPr lang="en-US" b="1" dirty="0" smtClean="0"/>
            </a:br>
            <a:r>
              <a:rPr lang="en-US" dirty="0" smtClean="0"/>
              <a:t>(</a:t>
            </a:r>
            <a:r>
              <a:rPr lang="en-US" dirty="0"/>
              <a:t>C-Section or Spontaneous Vaginal Delivery)</a:t>
            </a:r>
            <a:endParaRPr lang="en-US" dirty="0"/>
          </a:p>
        </p:txBody>
      </p:sp>
      <p:sp>
        <p:nvSpPr>
          <p:cNvPr id="6" name="Rectangle 5"/>
          <p:cNvSpPr/>
          <p:nvPr/>
        </p:nvSpPr>
        <p:spPr>
          <a:xfrm>
            <a:off x="432485" y="4757351"/>
            <a:ext cx="4683211" cy="1767015"/>
          </a:xfrm>
          <a:prstGeom prst="rect">
            <a:avLst/>
          </a:prstGeom>
          <a:solidFill>
            <a:schemeClr val="accent1">
              <a:lumMod val="75000"/>
            </a:schemeClr>
          </a:solidFill>
          <a:ln w="762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FETAL DISTRESS/ MODE OF DELIVERY</a:t>
            </a:r>
            <a:br>
              <a:rPr lang="en-US" b="1" dirty="0" smtClean="0"/>
            </a:br>
            <a:r>
              <a:rPr lang="en-US" b="1" dirty="0" smtClean="0"/>
              <a:t> </a:t>
            </a:r>
            <a:r>
              <a:rPr lang="en-US" dirty="0" smtClean="0"/>
              <a:t>(C-Section or Spontaneous Vaginal Delivery)</a:t>
            </a:r>
            <a:endParaRPr lang="en-US" dirty="0"/>
          </a:p>
        </p:txBody>
      </p:sp>
      <p:sp>
        <p:nvSpPr>
          <p:cNvPr id="7" name="Rectangle 6"/>
          <p:cNvSpPr/>
          <p:nvPr/>
        </p:nvSpPr>
        <p:spPr>
          <a:xfrm>
            <a:off x="7092776" y="4782065"/>
            <a:ext cx="4683211" cy="1767015"/>
          </a:xfrm>
          <a:prstGeom prst="rect">
            <a:avLst/>
          </a:prstGeom>
          <a:solidFill>
            <a:schemeClr val="accent1">
              <a:lumMod val="75000"/>
            </a:schemeClr>
          </a:solidFill>
          <a:ln w="76200">
            <a:solidFill>
              <a:schemeClr val="tx1"/>
            </a:solidFill>
          </a:ln>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VALIDATION OF POST-BIRTH PARAMETERS</a:t>
            </a:r>
            <a:br>
              <a:rPr lang="en-US" b="1" dirty="0" smtClean="0"/>
            </a:br>
            <a:endParaRPr lang="en-US" dirty="0"/>
          </a:p>
        </p:txBody>
      </p:sp>
      <p:sp>
        <p:nvSpPr>
          <p:cNvPr id="8" name="Right Arrow 7"/>
          <p:cNvSpPr/>
          <p:nvPr/>
        </p:nvSpPr>
        <p:spPr>
          <a:xfrm>
            <a:off x="5115696" y="2576382"/>
            <a:ext cx="1977080" cy="642551"/>
          </a:xfrm>
          <a:prstGeom prst="rightArrow">
            <a:avLst/>
          </a:prstGeom>
          <a:solidFill>
            <a:schemeClr val="accent1">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5115696" y="5319582"/>
            <a:ext cx="1977080" cy="642551"/>
          </a:xfrm>
          <a:prstGeom prst="rightArrow">
            <a:avLst/>
          </a:prstGeom>
          <a:solidFill>
            <a:schemeClr val="accent1">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1"/>
          <p:cNvSpPr>
            <a:spLocks noGrp="1"/>
          </p:cNvSpPr>
          <p:nvPr>
            <p:ph type="ctrTitle"/>
          </p:nvPr>
        </p:nvSpPr>
        <p:spPr>
          <a:xfrm>
            <a:off x="224479" y="327453"/>
            <a:ext cx="11759514" cy="1124464"/>
          </a:xfrm>
        </p:spPr>
        <p:txBody>
          <a:bodyPr>
            <a:normAutofit/>
          </a:bodyPr>
          <a:lstStyle/>
          <a:p>
            <a:r>
              <a:rPr lang="en-US" b="1" dirty="0">
                <a:latin typeface="Times New Roman" panose="02020603050405020304" pitchFamily="18" charset="0"/>
                <a:cs typeface="Times New Roman" panose="02020603050405020304" pitchFamily="18" charset="0"/>
              </a:rPr>
              <a:t>4. DATA DRIVEN APPROACH</a:t>
            </a:r>
            <a:endParaRPr lang="en-US" dirty="0"/>
          </a:p>
        </p:txBody>
      </p:sp>
    </p:spTree>
    <p:extLst>
      <p:ext uri="{BB962C8B-B14F-4D97-AF65-F5344CB8AC3E}">
        <p14:creationId xmlns:p14="http://schemas.microsoft.com/office/powerpoint/2010/main" val="1635704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506627" y="605482"/>
            <a:ext cx="11055179" cy="5511113"/>
          </a:xfrm>
        </p:spPr>
        <p:txBody>
          <a:bodyPr>
            <a:noAutofit/>
          </a:bodyPr>
          <a:lstStyle/>
          <a:p>
            <a:pPr marL="0" indent="0" algn="just">
              <a:buNone/>
            </a:pPr>
            <a:r>
              <a:rPr lang="en-US" sz="3600" b="1" dirty="0" smtClean="0">
                <a:latin typeface="Times New Roman" panose="02020603050405020304" pitchFamily="18" charset="0"/>
                <a:cs typeface="Times New Roman" panose="02020603050405020304" pitchFamily="18" charset="0"/>
              </a:rPr>
              <a:t>PREFERRED MODEL: LOGISTIC REGRESSION</a:t>
            </a:r>
          </a:p>
          <a:p>
            <a:pPr marL="0" indent="0" algn="just">
              <a:buNone/>
            </a:pPr>
            <a:endParaRPr lang="en-US" sz="3600" dirty="0">
              <a:latin typeface="Times New Roman" panose="02020603050405020304" pitchFamily="18" charset="0"/>
              <a:cs typeface="Times New Roman" panose="02020603050405020304" pitchFamily="18" charset="0"/>
            </a:endParaRPr>
          </a:p>
          <a:p>
            <a:pPr marL="0" indent="0" algn="just">
              <a:buNone/>
            </a:pPr>
            <a:r>
              <a:rPr lang="en-US" sz="3600" dirty="0" smtClean="0">
                <a:latin typeface="Times New Roman" panose="02020603050405020304" pitchFamily="18" charset="0"/>
                <a:cs typeface="Times New Roman" panose="02020603050405020304" pitchFamily="18" charset="0"/>
              </a:rPr>
              <a:t>We </a:t>
            </a:r>
            <a:r>
              <a:rPr lang="en-US" sz="3600" dirty="0">
                <a:latin typeface="Times New Roman" panose="02020603050405020304" pitchFamily="18" charset="0"/>
                <a:cs typeface="Times New Roman" panose="02020603050405020304" pitchFamily="18" charset="0"/>
              </a:rPr>
              <a:t>are employing the Logistic regression classification which predicts whether a Caesarian Section should be performed or not. This is an example of Binary Logistic Regression which classifies the input into two classes (Caesarian Section should be performed vs Caesarian Section should not be performed</a:t>
            </a:r>
            <a:r>
              <a:rPr lang="en-US" sz="3600" dirty="0" smtClean="0">
                <a:latin typeface="Times New Roman" panose="02020603050405020304" pitchFamily="18" charset="0"/>
                <a:cs typeface="Times New Roman" panose="02020603050405020304" pitchFamily="18" charset="0"/>
              </a:rPr>
              <a:t>)</a:t>
            </a:r>
          </a:p>
          <a:p>
            <a:pPr marL="0" indent="0">
              <a:buNone/>
            </a:pPr>
            <a:endParaRPr lang="en-US" sz="3600" b="1" dirty="0" smtClean="0">
              <a:latin typeface="Times New Roman" panose="02020603050405020304" pitchFamily="18"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44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4938" y="1438322"/>
            <a:ext cx="2758181" cy="1372373"/>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Acquisition </a:t>
            </a:r>
            <a:endParaRPr lang="en-US" dirty="0"/>
          </a:p>
        </p:txBody>
      </p:sp>
      <p:sp>
        <p:nvSpPr>
          <p:cNvPr id="7" name="Rectangle 6"/>
          <p:cNvSpPr/>
          <p:nvPr/>
        </p:nvSpPr>
        <p:spPr>
          <a:xfrm>
            <a:off x="4724614" y="5202999"/>
            <a:ext cx="2776944" cy="1289339"/>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Exploratory Data Analysis</a:t>
            </a:r>
            <a:endParaRPr lang="en-US" dirty="0"/>
          </a:p>
        </p:txBody>
      </p:sp>
      <p:sp>
        <p:nvSpPr>
          <p:cNvPr id="8" name="Rectangle 7"/>
          <p:cNvSpPr/>
          <p:nvPr/>
        </p:nvSpPr>
        <p:spPr>
          <a:xfrm>
            <a:off x="4672400" y="3331550"/>
            <a:ext cx="2829158" cy="1350594"/>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Fisher Exact Test</a:t>
            </a:r>
            <a:endParaRPr lang="en-US" dirty="0"/>
          </a:p>
        </p:txBody>
      </p:sp>
      <p:sp>
        <p:nvSpPr>
          <p:cNvPr id="9" name="Rectangle 8"/>
          <p:cNvSpPr/>
          <p:nvPr/>
        </p:nvSpPr>
        <p:spPr>
          <a:xfrm>
            <a:off x="4672398" y="1438322"/>
            <a:ext cx="2829159" cy="1406945"/>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Principal Component Analysis</a:t>
            </a:r>
            <a:endParaRPr lang="en-US" dirty="0"/>
          </a:p>
        </p:txBody>
      </p:sp>
      <p:sp>
        <p:nvSpPr>
          <p:cNvPr id="11" name="Rectangle 10"/>
          <p:cNvSpPr/>
          <p:nvPr/>
        </p:nvSpPr>
        <p:spPr>
          <a:xfrm>
            <a:off x="9211815" y="1438322"/>
            <a:ext cx="2758181" cy="1372374"/>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Logistic Regression</a:t>
            </a:r>
            <a:endParaRPr lang="en-US" dirty="0"/>
          </a:p>
        </p:txBody>
      </p:sp>
      <p:sp>
        <p:nvSpPr>
          <p:cNvPr id="12" name="Rectangle 11"/>
          <p:cNvSpPr/>
          <p:nvPr/>
        </p:nvSpPr>
        <p:spPr>
          <a:xfrm>
            <a:off x="9166088" y="3331549"/>
            <a:ext cx="2758181" cy="1350595"/>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Comparing the predicted </a:t>
            </a:r>
            <a:r>
              <a:rPr lang="en-US" dirty="0" smtClean="0"/>
              <a:t>results with </a:t>
            </a:r>
            <a:r>
              <a:rPr lang="en-US" dirty="0" smtClean="0"/>
              <a:t>observed/actual </a:t>
            </a:r>
            <a:r>
              <a:rPr lang="en-US" dirty="0" smtClean="0"/>
              <a:t>outcomes</a:t>
            </a:r>
            <a:endParaRPr lang="en-US" dirty="0"/>
          </a:p>
        </p:txBody>
      </p:sp>
      <p:sp>
        <p:nvSpPr>
          <p:cNvPr id="13" name="Rectangle 12"/>
          <p:cNvSpPr/>
          <p:nvPr/>
        </p:nvSpPr>
        <p:spPr>
          <a:xfrm>
            <a:off x="274245" y="5203000"/>
            <a:ext cx="2758873" cy="1407865"/>
          </a:xfrm>
          <a:prstGeom prst="rect">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Data Preprocessing</a:t>
            </a:r>
            <a:endParaRPr lang="en-US" dirty="0"/>
          </a:p>
        </p:txBody>
      </p:sp>
      <p:sp>
        <p:nvSpPr>
          <p:cNvPr id="14" name="Rectangle 13"/>
          <p:cNvSpPr/>
          <p:nvPr/>
        </p:nvSpPr>
        <p:spPr>
          <a:xfrm>
            <a:off x="274245" y="3331550"/>
            <a:ext cx="2758873" cy="134527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Formatting data in tabulated form</a:t>
            </a:r>
            <a:endParaRPr lang="en-US" dirty="0"/>
          </a:p>
        </p:txBody>
      </p:sp>
      <p:sp>
        <p:nvSpPr>
          <p:cNvPr id="22" name="Down Arrow 21"/>
          <p:cNvSpPr/>
          <p:nvPr/>
        </p:nvSpPr>
        <p:spPr>
          <a:xfrm>
            <a:off x="1325808" y="2810694"/>
            <a:ext cx="514480" cy="520855"/>
          </a:xfrm>
          <a:prstGeom prst="down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Down Arrow 22"/>
          <p:cNvSpPr/>
          <p:nvPr/>
        </p:nvSpPr>
        <p:spPr>
          <a:xfrm>
            <a:off x="10333665" y="2810695"/>
            <a:ext cx="514480" cy="520854"/>
          </a:xfrm>
          <a:prstGeom prst="down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Down Arrow 23"/>
          <p:cNvSpPr/>
          <p:nvPr/>
        </p:nvSpPr>
        <p:spPr>
          <a:xfrm>
            <a:off x="1343162" y="4676825"/>
            <a:ext cx="514480" cy="526174"/>
          </a:xfrm>
          <a:prstGeom prst="down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p:cNvSpPr/>
          <p:nvPr/>
        </p:nvSpPr>
        <p:spPr>
          <a:xfrm>
            <a:off x="3033117" y="5628921"/>
            <a:ext cx="1691497" cy="437494"/>
          </a:xfrm>
          <a:prstGeom prst="right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p:cNvSpPr/>
          <p:nvPr/>
        </p:nvSpPr>
        <p:spPr>
          <a:xfrm>
            <a:off x="7501557" y="1903981"/>
            <a:ext cx="1710258" cy="437494"/>
          </a:xfrm>
          <a:prstGeom prst="right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 Arrow 26"/>
          <p:cNvSpPr/>
          <p:nvPr/>
        </p:nvSpPr>
        <p:spPr>
          <a:xfrm>
            <a:off x="5826433" y="4676825"/>
            <a:ext cx="562711" cy="526174"/>
          </a:xfrm>
          <a:prstGeom prst="up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Up Arrow 27"/>
          <p:cNvSpPr/>
          <p:nvPr/>
        </p:nvSpPr>
        <p:spPr>
          <a:xfrm>
            <a:off x="5805621" y="2845267"/>
            <a:ext cx="562711" cy="486282"/>
          </a:xfrm>
          <a:prstGeom prst="upArrow">
            <a:avLst/>
          </a:prstGeom>
          <a:solidFill>
            <a:schemeClr val="accent1">
              <a:lumMod val="75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0" y="264706"/>
            <a:ext cx="12192000" cy="769441"/>
          </a:xfrm>
          <a:prstGeom prst="rect">
            <a:avLst/>
          </a:prstGeom>
          <a:noFill/>
        </p:spPr>
        <p:txBody>
          <a:bodyPr wrap="square" lIns="91440" tIns="45720" rIns="91440" bIns="45720">
            <a:spAutoFit/>
          </a:bodyPr>
          <a:lstStyle/>
          <a:p>
            <a:pPr algn="ctr"/>
            <a:r>
              <a:rPr lang="en-US" sz="4400" b="1" dirty="0" smtClean="0">
                <a:latin typeface="Times New Roman" panose="02020603050405020304" pitchFamily="18" charset="0"/>
                <a:cs typeface="Times New Roman" panose="02020603050405020304" pitchFamily="18" charset="0"/>
              </a:rPr>
              <a:t>Machine Learning Model Flowchart</a:t>
            </a:r>
            <a:endParaRPr lang="en-US" sz="4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16700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177014" y="96510"/>
            <a:ext cx="11619570" cy="6736776"/>
          </a:xfrm>
        </p:spPr>
        <p:txBody>
          <a:bodyPr>
            <a:noAutofit/>
          </a:bodyPr>
          <a:lstStyle/>
          <a:p>
            <a:pPr marL="0" indent="0">
              <a:buNone/>
            </a:pPr>
            <a:r>
              <a:rPr lang="en-US" sz="2000" b="1" dirty="0">
                <a:latin typeface="Times New Roman" panose="02020603050405020304" pitchFamily="18" charset="0"/>
                <a:cs typeface="Times New Roman" panose="02020603050405020304" pitchFamily="18" charset="0"/>
              </a:rPr>
              <a:t>DATA </a:t>
            </a:r>
            <a:r>
              <a:rPr lang="en-US" sz="2000" b="1" dirty="0" smtClean="0">
                <a:latin typeface="Times New Roman" panose="02020603050405020304" pitchFamily="18" charset="0"/>
                <a:cs typeface="Times New Roman" panose="02020603050405020304" pitchFamily="18" charset="0"/>
              </a:rPr>
              <a:t>ACQUISTION:</a:t>
            </a:r>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Data acquisition meaning is to collect data from relevant sources before it can be stored, cleaned, preprocessed, and used for further </a:t>
            </a:r>
            <a:r>
              <a:rPr lang="en-US" sz="2000" dirty="0" smtClean="0">
                <a:latin typeface="Times New Roman" panose="02020603050405020304" pitchFamily="18" charset="0"/>
                <a:cs typeface="Times New Roman" panose="02020603050405020304" pitchFamily="18" charset="0"/>
              </a:rPr>
              <a:t>mechanisms</a:t>
            </a:r>
          </a:p>
          <a:p>
            <a:pPr lvl="0"/>
            <a:r>
              <a:rPr lang="en-US" sz="2000" dirty="0" smtClean="0">
                <a:latin typeface="Times New Roman" panose="02020603050405020304" pitchFamily="18" charset="0"/>
                <a:cs typeface="Times New Roman" panose="02020603050405020304" pitchFamily="18" charset="0"/>
              </a:rPr>
              <a:t>We </a:t>
            </a:r>
            <a:r>
              <a:rPr lang="en-US" sz="2000" dirty="0">
                <a:latin typeface="Times New Roman" panose="02020603050405020304" pitchFamily="18" charset="0"/>
                <a:cs typeface="Times New Roman" panose="02020603050405020304" pitchFamily="18" charset="0"/>
              </a:rPr>
              <a:t>have </a:t>
            </a:r>
            <a:r>
              <a:rPr lang="en-US" sz="2000" dirty="0" smtClean="0">
                <a:latin typeface="Times New Roman" panose="02020603050405020304" pitchFamily="18" charset="0"/>
                <a:cs typeface="Times New Roman" panose="02020603050405020304" pitchFamily="18" charset="0"/>
              </a:rPr>
              <a:t>received data </a:t>
            </a:r>
            <a:r>
              <a:rPr lang="en-US" sz="2000" dirty="0">
                <a:latin typeface="Times New Roman" panose="02020603050405020304" pitchFamily="18" charset="0"/>
                <a:cs typeface="Times New Roman" panose="02020603050405020304" pitchFamily="18" charset="0"/>
              </a:rPr>
              <a:t>sheets of </a:t>
            </a:r>
            <a:r>
              <a:rPr lang="en-US" sz="2000" dirty="0" smtClean="0">
                <a:latin typeface="Times New Roman" panose="02020603050405020304" pitchFamily="18" charset="0"/>
                <a:cs typeface="Times New Roman" panose="02020603050405020304" pitchFamily="18" charset="0"/>
              </a:rPr>
              <a:t>4 more patients making it a total of 25 patients.</a:t>
            </a:r>
          </a:p>
          <a:p>
            <a:pPr lvl="0"/>
            <a:r>
              <a:rPr lang="en-US" sz="2000" dirty="0" smtClean="0">
                <a:solidFill>
                  <a:schemeClr val="tx1"/>
                </a:solidFill>
                <a:latin typeface="Times New Roman" panose="02020603050405020304" pitchFamily="18" charset="0"/>
                <a:cs typeface="Times New Roman" panose="02020603050405020304" pitchFamily="18" charset="0"/>
              </a:rPr>
              <a:t>We have taken </a:t>
            </a:r>
            <a:r>
              <a:rPr lang="en-US" sz="2000" dirty="0" err="1">
                <a:latin typeface="Times New Roman" panose="02020603050405020304" pitchFamily="18" charset="0"/>
                <a:cs typeface="Times New Roman" panose="02020603050405020304" pitchFamily="18" charset="0"/>
              </a:rPr>
              <a:t>Koohi</a:t>
            </a:r>
            <a:r>
              <a:rPr lang="en-US" sz="2000" dirty="0">
                <a:latin typeface="Times New Roman" panose="02020603050405020304" pitchFamily="18" charset="0"/>
                <a:cs typeface="Times New Roman" panose="02020603050405020304" pitchFamily="18" charset="0"/>
              </a:rPr>
              <a:t> Goth Women's </a:t>
            </a:r>
            <a:r>
              <a:rPr lang="en-US" sz="2000" dirty="0" smtClean="0">
                <a:latin typeface="Times New Roman" panose="02020603050405020304" pitchFamily="18" charset="0"/>
                <a:cs typeface="Times New Roman" panose="02020603050405020304" pitchFamily="18" charset="0"/>
              </a:rPr>
              <a:t>Hospital onboard which will provide us with data for approx. 300 patients on a monthly basis.</a:t>
            </a:r>
          </a:p>
          <a:p>
            <a:pPr lvl="0"/>
            <a:endParaRPr lang="en-US" sz="2000" dirty="0" smtClean="0">
              <a:solidFill>
                <a:schemeClr val="tx1"/>
              </a:solidFill>
              <a:latin typeface="Times New Roman" panose="02020603050405020304" pitchFamily="18" charset="0"/>
              <a:cs typeface="Times New Roman" panose="02020603050405020304" pitchFamily="18" charset="0"/>
            </a:endParaRPr>
          </a:p>
          <a:p>
            <a:pPr algn="just"/>
            <a:endParaRPr lang="en-US" sz="2000" dirty="0" smtClean="0">
              <a:solidFill>
                <a:schemeClr val="tx1"/>
              </a:solidFill>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WORKINGS ON DATA &amp; FORMATTING DATA INTO TABULATED FORM</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Transferring raw data from data collection sheet to a separate Excel csv file.</a:t>
            </a:r>
          </a:p>
          <a:p>
            <a:pPr algn="just"/>
            <a:r>
              <a:rPr lang="en-US" sz="2000" dirty="0">
                <a:latin typeface="Times New Roman" panose="02020603050405020304" pitchFamily="18" charset="0"/>
                <a:cs typeface="Times New Roman" panose="02020603050405020304" pitchFamily="18" charset="0"/>
              </a:rPr>
              <a:t>Arranging the parameters into tables based on its nature.</a:t>
            </a:r>
          </a:p>
          <a:p>
            <a:pPr algn="just"/>
            <a:r>
              <a:rPr lang="en-US" sz="2000" dirty="0">
                <a:latin typeface="Times New Roman" panose="02020603050405020304" pitchFamily="18" charset="0"/>
                <a:cs typeface="Times New Roman" panose="02020603050405020304" pitchFamily="18" charset="0"/>
              </a:rPr>
              <a:t>Assigning variables to each parameter.</a:t>
            </a:r>
          </a:p>
          <a:p>
            <a:pPr algn="just"/>
            <a:r>
              <a:rPr lang="en-US" sz="2000" dirty="0">
                <a:latin typeface="Times New Roman" panose="02020603050405020304" pitchFamily="18" charset="0"/>
                <a:cs typeface="Times New Roman" panose="02020603050405020304" pitchFamily="18" charset="0"/>
              </a:rPr>
              <a:t>Filling each parameter in the csv Excel data sheet in 1’s and 0’s based on raw data present in data collection sheet.</a:t>
            </a:r>
          </a:p>
          <a:p>
            <a:pPr lvl="0"/>
            <a:endParaRPr lang="en-US" sz="2000" dirty="0"/>
          </a:p>
        </p:txBody>
      </p:sp>
    </p:spTree>
    <p:extLst>
      <p:ext uri="{BB962C8B-B14F-4D97-AF65-F5344CB8AC3E}">
        <p14:creationId xmlns:p14="http://schemas.microsoft.com/office/powerpoint/2010/main" val="2119922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48281" y="210067"/>
            <a:ext cx="11757504" cy="6385460"/>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DATA PREPROCESSING:</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Data preprocessing is an integral step in Machine Learning as the quality of data and the usefulness of information directly affects the ability of our model to learn.</a:t>
            </a:r>
          </a:p>
          <a:p>
            <a:pPr algn="just"/>
            <a:r>
              <a:rPr lang="en-US" sz="2000" dirty="0">
                <a:latin typeface="Times New Roman" panose="02020603050405020304" pitchFamily="18" charset="0"/>
                <a:cs typeface="Times New Roman" panose="02020603050405020304" pitchFamily="18" charset="0"/>
              </a:rPr>
              <a:t>Therefore, it is extremely important that we preprocess our data before feeding it into our model. </a:t>
            </a:r>
          </a:p>
          <a:p>
            <a:pPr marL="0" indent="0" algn="just">
              <a:buNone/>
            </a:pPr>
            <a:r>
              <a:rPr lang="en-US" sz="2000" b="1" dirty="0">
                <a:latin typeface="Times New Roman" panose="02020603050405020304" pitchFamily="18" charset="0"/>
                <a:cs typeface="Times New Roman" panose="02020603050405020304" pitchFamily="18" charset="0"/>
              </a:rPr>
              <a:t>High quality useful data </a:t>
            </a:r>
            <a:r>
              <a:rPr lang="en-US" sz="2000" b="1" dirty="0">
                <a:latin typeface="Times New Roman" panose="02020603050405020304" pitchFamily="18" charset="0"/>
                <a:cs typeface="Times New Roman" panose="02020603050405020304" pitchFamily="18" charset="0"/>
                <a:sym typeface="Wingdings" panose="05000000000000000000" pitchFamily="2" charset="2"/>
              </a:rPr>
              <a:t></a:t>
            </a:r>
            <a:r>
              <a:rPr lang="en-US" sz="2000" b="1" dirty="0">
                <a:latin typeface="Times New Roman" panose="02020603050405020304" pitchFamily="18" charset="0"/>
                <a:cs typeface="Times New Roman" panose="02020603050405020304" pitchFamily="18" charset="0"/>
              </a:rPr>
              <a:t> better model</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There </a:t>
            </a:r>
            <a:r>
              <a:rPr lang="en-US" sz="2000" dirty="0">
                <a:latin typeface="Times New Roman" panose="02020603050405020304" pitchFamily="18" charset="0"/>
                <a:cs typeface="Times New Roman" panose="02020603050405020304" pitchFamily="18" charset="0"/>
              </a:rPr>
              <a:t>are a range of tools in a data preprocessing process. Each of them are applied on a need based scenario.</a:t>
            </a:r>
          </a:p>
          <a:p>
            <a:pPr algn="just"/>
            <a:r>
              <a:rPr lang="en-US" sz="2000" dirty="0">
                <a:latin typeface="Times New Roman" panose="02020603050405020304" pitchFamily="18" charset="0"/>
                <a:cs typeface="Times New Roman" panose="02020603050405020304" pitchFamily="18" charset="0"/>
              </a:rPr>
              <a:t>Considering the provided data, we need to initially check for missing/null input values as well as corrupted values. </a:t>
            </a:r>
          </a:p>
          <a:p>
            <a:pPr algn="just"/>
            <a:r>
              <a:rPr lang="en-US" sz="2000" dirty="0">
                <a:latin typeface="Times New Roman" panose="02020603050405020304" pitchFamily="18" charset="0"/>
                <a:cs typeface="Times New Roman" panose="02020603050405020304" pitchFamily="18" charset="0"/>
              </a:rPr>
              <a:t> It turns out our data set consists of a few missing/null values so we need to deal with it accordingly.</a:t>
            </a:r>
          </a:p>
          <a:p>
            <a:pPr marL="0" indent="0" algn="just">
              <a:buNone/>
            </a:pPr>
            <a:endParaRPr lang="en-US" sz="2000" b="1" dirty="0" smtClean="0">
              <a:solidFill>
                <a:schemeClr val="tx1"/>
              </a:solidFill>
              <a:latin typeface="Times New Roman" panose="02020603050405020304" pitchFamily="18" charset="0"/>
              <a:cs typeface="Times New Roman" panose="02020603050405020304" pitchFamily="18" charset="0"/>
            </a:endParaRPr>
          </a:p>
          <a:p>
            <a:pPr lvl="0"/>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US" sz="2000" dirty="0" smtClean="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9982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7708" y="160638"/>
            <a:ext cx="11156092" cy="6016325"/>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FEW METHODS TO HANDLE MISSING/NULL DATA: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Replacing the missing/null value by mode of the data column (employed in case of categorical features).</a:t>
            </a:r>
          </a:p>
          <a:p>
            <a:pPr algn="just"/>
            <a:r>
              <a:rPr lang="en-US" sz="2000" dirty="0">
                <a:latin typeface="Times New Roman" panose="02020603050405020304" pitchFamily="18" charset="0"/>
                <a:cs typeface="Times New Roman" panose="02020603050405020304" pitchFamily="18" charset="0"/>
              </a:rPr>
              <a:t>Replacing the missing/null value by median of the data column in case of outliers.</a:t>
            </a:r>
          </a:p>
          <a:p>
            <a:pPr algn="just"/>
            <a:r>
              <a:rPr lang="en-US" sz="2000" dirty="0">
                <a:latin typeface="Times New Roman" panose="02020603050405020304" pitchFamily="18" charset="0"/>
                <a:cs typeface="Times New Roman" panose="02020603050405020304" pitchFamily="18" charset="0"/>
              </a:rPr>
              <a:t>Replacing the missing/null value by mean. However, mean wouldn't be helpful in case of outliers of the data column.</a:t>
            </a:r>
          </a:p>
          <a:p>
            <a:pPr algn="just"/>
            <a:r>
              <a:rPr lang="en-US" sz="2000" dirty="0">
                <a:latin typeface="Times New Roman" panose="02020603050405020304" pitchFamily="18" charset="0"/>
                <a:cs typeface="Times New Roman" panose="02020603050405020304" pitchFamily="18" charset="0"/>
              </a:rPr>
              <a:t>Using forward fill (</a:t>
            </a:r>
            <a:r>
              <a:rPr lang="en-US" sz="2000" dirty="0" err="1">
                <a:latin typeface="Times New Roman" panose="02020603050405020304" pitchFamily="18" charset="0"/>
                <a:cs typeface="Times New Roman" panose="02020603050405020304" pitchFamily="18" charset="0"/>
              </a:rPr>
              <a:t>ffill</a:t>
            </a:r>
            <a:r>
              <a:rPr lang="en-US" sz="2000" dirty="0">
                <a:latin typeface="Times New Roman" panose="02020603050405020304" pitchFamily="18" charset="0"/>
                <a:cs typeface="Times New Roman" panose="02020603050405020304" pitchFamily="18" charset="0"/>
              </a:rPr>
              <a:t>) method which replaces the null/missing value by the last valid/non-null value in the column.</a:t>
            </a:r>
          </a:p>
          <a:p>
            <a:pPr algn="just"/>
            <a:r>
              <a:rPr lang="en-US" sz="2000" dirty="0">
                <a:latin typeface="Times New Roman" panose="02020603050405020304" pitchFamily="18" charset="0"/>
                <a:cs typeface="Times New Roman" panose="02020603050405020304" pitchFamily="18" charset="0"/>
              </a:rPr>
              <a:t>Using backward/</a:t>
            </a:r>
            <a:r>
              <a:rPr lang="en-US" sz="2000" dirty="0" err="1">
                <a:latin typeface="Times New Roman" panose="02020603050405020304" pitchFamily="18" charset="0"/>
                <a:cs typeface="Times New Roman" panose="02020603050405020304" pitchFamily="18" charset="0"/>
              </a:rPr>
              <a:t>backfilll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bfill</a:t>
            </a:r>
            <a:r>
              <a:rPr lang="en-US" sz="2000" dirty="0">
                <a:latin typeface="Times New Roman" panose="02020603050405020304" pitchFamily="18" charset="0"/>
                <a:cs typeface="Times New Roman" panose="02020603050405020304" pitchFamily="18" charset="0"/>
              </a:rPr>
              <a:t>) method which replaces the null/missing value by the next valid/non-null value in the column.</a:t>
            </a:r>
          </a:p>
          <a:p>
            <a:pPr algn="just"/>
            <a:r>
              <a:rPr lang="en-US" sz="2000" dirty="0">
                <a:latin typeface="Times New Roman" panose="02020603050405020304" pitchFamily="18" charset="0"/>
                <a:cs typeface="Times New Roman" panose="02020603050405020304" pitchFamily="18" charset="0"/>
              </a:rPr>
              <a:t>Imputing missing/null values by means of linear, polynomial or quadratic interpolation.</a:t>
            </a:r>
          </a:p>
          <a:p>
            <a:pPr algn="just"/>
            <a:r>
              <a:rPr lang="en-US" sz="2000" dirty="0">
                <a:latin typeface="Times New Roman" panose="02020603050405020304" pitchFamily="18" charset="0"/>
                <a:cs typeface="Times New Roman" panose="02020603050405020304" pitchFamily="18" charset="0"/>
              </a:rPr>
              <a:t>Using </a:t>
            </a:r>
            <a:r>
              <a:rPr lang="en-US" sz="2000" dirty="0" err="1">
                <a:latin typeface="Times New Roman" panose="02020603050405020304" pitchFamily="18" charset="0"/>
                <a:cs typeface="Times New Roman" panose="02020603050405020304" pitchFamily="18" charset="0"/>
              </a:rPr>
              <a:t>SimpleImputer</a:t>
            </a:r>
            <a:r>
              <a:rPr lang="en-US" sz="2000" dirty="0">
                <a:latin typeface="Times New Roman" panose="02020603050405020304" pitchFamily="18" charset="0"/>
                <a:cs typeface="Times New Roman" panose="02020603050405020304" pitchFamily="18" charset="0"/>
              </a:rPr>
              <a:t> of the impute function in Pandas library to impute the missing/null value by the most frequent value in column. This is useful in case of non-numeric values since we can't compute mean, median or mode in such scenarios.</a:t>
            </a:r>
          </a:p>
          <a:p>
            <a:pPr algn="just"/>
            <a:r>
              <a:rPr lang="en-US" sz="2000" dirty="0">
                <a:latin typeface="Times New Roman" panose="02020603050405020304" pitchFamily="18" charset="0"/>
                <a:cs typeface="Times New Roman" panose="02020603050405020304" pitchFamily="18" charset="0"/>
              </a:rPr>
              <a:t>Deleting the row/column if there are a lot of missing/null values in it. However, this method is not favored as it leads into loss of significant data.</a:t>
            </a:r>
          </a:p>
          <a:p>
            <a:pPr algn="just"/>
            <a:r>
              <a:rPr lang="en-US" sz="2000" dirty="0">
                <a:latin typeface="Times New Roman" panose="02020603050405020304" pitchFamily="18" charset="0"/>
                <a:cs typeface="Times New Roman" panose="02020603050405020304" pitchFamily="18" charset="0"/>
              </a:rPr>
              <a:t>Creating a separate column for missing/null and treating it as part of the data set.</a:t>
            </a:r>
          </a:p>
          <a:p>
            <a:pPr lvl="0"/>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1955039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60638" y="148281"/>
            <a:ext cx="11745147" cy="6430939"/>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ASSESSING THE DATA SET TO APPLY APPROPRIATE DATA IMPUTING METHOD:</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Initially </a:t>
            </a:r>
            <a:r>
              <a:rPr lang="en-US" sz="2000" dirty="0">
                <a:latin typeface="Times New Roman" panose="02020603050405020304" pitchFamily="18" charset="0"/>
                <a:cs typeface="Times New Roman" panose="02020603050405020304" pitchFamily="18" charset="0"/>
              </a:rPr>
              <a:t>due to smaller data set we can physically observe our data set and apply appropriate data imputation technique.</a:t>
            </a:r>
          </a:p>
          <a:p>
            <a:r>
              <a:rPr lang="en-US" sz="2000" dirty="0">
                <a:latin typeface="Times New Roman" panose="02020603050405020304" pitchFamily="18" charset="0"/>
                <a:cs typeface="Times New Roman" panose="02020603050405020304" pitchFamily="18" charset="0"/>
              </a:rPr>
              <a:t>However, as we move on to bigger data sets, it is practically laborious to observe the entire data physically.</a:t>
            </a:r>
          </a:p>
          <a:p>
            <a:r>
              <a:rPr lang="en-US" sz="2000" dirty="0">
                <a:latin typeface="Times New Roman" panose="02020603050405020304" pitchFamily="18" charset="0"/>
                <a:cs typeface="Times New Roman" panose="02020603050405020304" pitchFamily="18" charset="0"/>
              </a:rPr>
              <a:t>Therefore, we should be employing exploratory data analysis (EDA</a:t>
            </a:r>
            <a:r>
              <a:rPr lang="en-US" sz="2000" dirty="0" smtClean="0">
                <a:latin typeface="Times New Roman" panose="02020603050405020304" pitchFamily="18" charset="0"/>
                <a:cs typeface="Times New Roman" panose="02020603050405020304" pitchFamily="18" charset="0"/>
              </a:rPr>
              <a: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EXPLORATORY DATA ANALYSIS: </a:t>
            </a:r>
          </a:p>
          <a:p>
            <a:pPr marL="0" indent="0">
              <a:buNone/>
            </a:pPr>
            <a:r>
              <a:rPr lang="en-US" sz="2000" dirty="0" smtClean="0">
                <a:latin typeface="Times New Roman" panose="02020603050405020304" pitchFamily="18" charset="0"/>
                <a:cs typeface="Times New Roman" panose="02020603050405020304" pitchFamily="18" charset="0"/>
              </a:rPr>
              <a:t>EDA </a:t>
            </a:r>
            <a:r>
              <a:rPr lang="en-US" sz="2000" dirty="0">
                <a:latin typeface="Times New Roman" panose="02020603050405020304" pitchFamily="18" charset="0"/>
                <a:cs typeface="Times New Roman" panose="02020603050405020304" pitchFamily="18" charset="0"/>
              </a:rPr>
              <a:t>refers to the process of performing initial investigations on data with the help of summary statistics and graphical representations in order to do the following:</a:t>
            </a:r>
          </a:p>
          <a:p>
            <a:pPr lvl="0"/>
            <a:r>
              <a:rPr lang="en-US" sz="2000" dirty="0">
                <a:latin typeface="Times New Roman" panose="02020603050405020304" pitchFamily="18" charset="0"/>
                <a:cs typeface="Times New Roman" panose="02020603050405020304" pitchFamily="18" charset="0"/>
              </a:rPr>
              <a:t>Discover patterns in the given data set.</a:t>
            </a:r>
          </a:p>
          <a:p>
            <a:pPr lvl="0"/>
            <a:r>
              <a:rPr lang="en-US" sz="2000" dirty="0">
                <a:latin typeface="Times New Roman" panose="02020603050405020304" pitchFamily="18" charset="0"/>
                <a:cs typeface="Times New Roman" panose="02020603050405020304" pitchFamily="18" charset="0"/>
              </a:rPr>
              <a:t>To extract insights from data set.</a:t>
            </a:r>
          </a:p>
          <a:p>
            <a:pPr lvl="0"/>
            <a:r>
              <a:rPr lang="en-US" sz="2000" dirty="0">
                <a:latin typeface="Times New Roman" panose="02020603050405020304" pitchFamily="18" charset="0"/>
                <a:cs typeface="Times New Roman" panose="02020603050405020304" pitchFamily="18" charset="0"/>
              </a:rPr>
              <a:t>To discover anomalies.</a:t>
            </a:r>
          </a:p>
          <a:p>
            <a:pPr lvl="0"/>
            <a:r>
              <a:rPr lang="en-US" sz="2000" dirty="0">
                <a:latin typeface="Times New Roman" panose="02020603050405020304" pitchFamily="18" charset="0"/>
                <a:cs typeface="Times New Roman" panose="02020603050405020304" pitchFamily="18" charset="0"/>
              </a:rPr>
              <a:t> To test hypothesis and check assumptions.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6816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86215" y="247135"/>
            <a:ext cx="11619570" cy="6344442"/>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FISHER’S EXACT TEST:</a:t>
            </a:r>
          </a:p>
          <a:p>
            <a:r>
              <a:rPr lang="en-US" sz="2000" dirty="0">
                <a:latin typeface="Times New Roman" panose="02020603050405020304" pitchFamily="18" charset="0"/>
                <a:cs typeface="Times New Roman" panose="02020603050405020304" pitchFamily="18" charset="0"/>
              </a:rPr>
              <a:t>Fisher's Exact Test is used </a:t>
            </a:r>
            <a:r>
              <a:rPr lang="en-US" sz="2000" b="1" dirty="0">
                <a:latin typeface="Times New Roman" panose="02020603050405020304" pitchFamily="18" charset="0"/>
                <a:cs typeface="Times New Roman" panose="02020603050405020304" pitchFamily="18" charset="0"/>
              </a:rPr>
              <a:t>to determine whether or not there is a significant association between two categorical variables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In present scenario, we will use Fisher Exact Test to determine whether there exists significant association between the features/independent variables obtained from patients data set and dependent variable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e. Mode of delivery (C-Section or Spontaneous Vaginal Delivery</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PRINCIPAL COMPONENT ANALYSIS:</a:t>
            </a:r>
          </a:p>
          <a:p>
            <a:r>
              <a:rPr lang="en-US" sz="2000" dirty="0" smtClean="0">
                <a:latin typeface="Times New Roman" panose="02020603050405020304" pitchFamily="18" charset="0"/>
                <a:cs typeface="Times New Roman" panose="02020603050405020304" pitchFamily="18" charset="0"/>
              </a:rPr>
              <a:t>Principal Component Analysis is a Dimensionality Reduction technique.</a:t>
            </a:r>
          </a:p>
          <a:p>
            <a:r>
              <a:rPr lang="en-US" sz="2000" dirty="0" smtClean="0">
                <a:latin typeface="Times New Roman" panose="02020603050405020304" pitchFamily="18" charset="0"/>
                <a:cs typeface="Times New Roman" panose="02020603050405020304" pitchFamily="18" charset="0"/>
              </a:rPr>
              <a:t>It is used to reduce the dimensio</a:t>
            </a:r>
            <a:r>
              <a:rPr lang="en-US" sz="2000" dirty="0" smtClean="0">
                <a:solidFill>
                  <a:srgbClr val="3A3B41"/>
                </a:solidFill>
                <a:latin typeface="Times New Roman" panose="02020603050405020304" pitchFamily="18" charset="0"/>
                <a:cs typeface="Times New Roman" panose="02020603050405020304" pitchFamily="18" charset="0"/>
              </a:rPr>
              <a:t>nality of large </a:t>
            </a:r>
            <a:r>
              <a:rPr lang="en-US" sz="2000" dirty="0">
                <a:solidFill>
                  <a:srgbClr val="3A3B41"/>
                </a:solidFill>
                <a:latin typeface="Times New Roman" panose="02020603050405020304" pitchFamily="18" charset="0"/>
                <a:cs typeface="Times New Roman" panose="02020603050405020304" pitchFamily="18" charset="0"/>
              </a:rPr>
              <a:t>data sets, by transforming a large set of variables into a smaller one that still contains most of the information in the large set</a:t>
            </a:r>
            <a:r>
              <a:rPr lang="en-US" sz="2000" dirty="0" smtClean="0">
                <a:solidFill>
                  <a:srgbClr val="3A3B41"/>
                </a:solidFill>
                <a:latin typeface="Times New Roman" panose="02020603050405020304" pitchFamily="18" charset="0"/>
                <a:cs typeface="Times New Roman" panose="02020603050405020304" pitchFamily="18" charset="0"/>
              </a:rPr>
              <a:t>.</a:t>
            </a:r>
          </a:p>
          <a:p>
            <a:r>
              <a:rPr lang="en-US" sz="2000" dirty="0">
                <a:solidFill>
                  <a:srgbClr val="3A3B41"/>
                </a:solidFill>
                <a:latin typeface="Times New Roman" panose="02020603050405020304" pitchFamily="18" charset="0"/>
                <a:cs typeface="Times New Roman" panose="02020603050405020304" pitchFamily="18" charset="0"/>
              </a:rPr>
              <a:t> </a:t>
            </a:r>
            <a:r>
              <a:rPr lang="en-US" sz="2000" dirty="0" smtClean="0">
                <a:solidFill>
                  <a:srgbClr val="3A3B41"/>
                </a:solidFill>
                <a:latin typeface="Times New Roman" panose="02020603050405020304" pitchFamily="18" charset="0"/>
                <a:cs typeface="Times New Roman" panose="02020603050405020304" pitchFamily="18" charset="0"/>
              </a:rPr>
              <a:t>In short we are simplifying our expansive and intricate data set in order to data analysis much </a:t>
            </a:r>
            <a:r>
              <a:rPr lang="en-US" sz="2000" dirty="0">
                <a:solidFill>
                  <a:srgbClr val="3A3B41"/>
                </a:solidFill>
                <a:latin typeface="Times New Roman" panose="02020603050405020304" pitchFamily="18" charset="0"/>
                <a:cs typeface="Times New Roman" panose="02020603050405020304" pitchFamily="18" charset="0"/>
              </a:rPr>
              <a:t>easier and faster for machine learning algorithms without extraneous variables to process.</a:t>
            </a:r>
            <a:endParaRPr lang="en-US" sz="2000" dirty="0">
              <a:latin typeface="Times New Roman" panose="02020603050405020304" pitchFamily="18" charset="0"/>
              <a:cs typeface="Times New Roman" panose="02020603050405020304" pitchFamily="18" charset="0"/>
            </a:endParaRPr>
          </a:p>
          <a:p>
            <a:pPr marL="0" indent="0">
              <a:buNone/>
            </a:pPr>
            <a:endParaRPr lang="en-US" sz="2000" b="1" dirty="0" smtClean="0">
              <a:latin typeface="Times New Roman" panose="02020603050405020304" pitchFamily="18" charset="0"/>
              <a:cs typeface="Times New Roman" panose="02020603050405020304" pitchFamily="18" charset="0"/>
            </a:endParaRPr>
          </a:p>
          <a:p>
            <a:pPr marL="0" lvl="0" indent="0">
              <a:buNone/>
            </a:pPr>
            <a:r>
              <a:rPr lang="en-US" sz="2000" b="1" dirty="0">
                <a:latin typeface="Times New Roman" panose="02020603050405020304" pitchFamily="18" charset="0"/>
                <a:cs typeface="Times New Roman" panose="02020603050405020304" pitchFamily="18" charset="0"/>
              </a:rPr>
              <a:t>LOGISTIC REGRESSION: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 discussed initially, we are employing Logistic Regression model based on the numerous pre-birth parameters acquired from various maternity clinics to determine whether or not to perform C-section</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960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234778" y="271850"/>
            <a:ext cx="11658650" cy="6369155"/>
          </a:xfrm>
        </p:spPr>
        <p:txBody>
          <a:bodyPr>
            <a:noAutofit/>
          </a:bodyPr>
          <a:lstStyle/>
          <a:p>
            <a:pPr marL="0" indent="0">
              <a:buNone/>
            </a:pPr>
            <a:r>
              <a:rPr lang="en-US" sz="2000" b="1" dirty="0" smtClean="0">
                <a:latin typeface="Times New Roman" panose="02020603050405020304" pitchFamily="18" charset="0"/>
                <a:cs typeface="Times New Roman" panose="02020603050405020304" pitchFamily="18" charset="0"/>
              </a:rPr>
              <a:t>COMPARISON OF PREDICTED RESULTS WITH OBSERVED/ACTUAL OUTCOMES:</a:t>
            </a:r>
          </a:p>
          <a:p>
            <a:r>
              <a:rPr lang="en-US" sz="2000" dirty="0" smtClean="0">
                <a:latin typeface="Times New Roman" panose="02020603050405020304" pitchFamily="18" charset="0"/>
                <a:cs typeface="Times New Roman" panose="02020603050405020304" pitchFamily="18" charset="0"/>
              </a:rPr>
              <a:t>Once we are done fitting Logistic Regression model, we will proceed on to making comparisons.</a:t>
            </a:r>
          </a:p>
          <a:p>
            <a:r>
              <a:rPr lang="en-US" sz="2000" dirty="0" smtClean="0">
                <a:latin typeface="Times New Roman" panose="02020603050405020304" pitchFamily="18" charset="0"/>
                <a:cs typeface="Times New Roman" panose="02020603050405020304" pitchFamily="18" charset="0"/>
              </a:rPr>
              <a:t>We will start off by comparing the results by means of Logistic Regression (</a:t>
            </a:r>
            <a:r>
              <a:rPr lang="en-US" sz="2000" dirty="0">
                <a:latin typeface="Times New Roman" panose="02020603050405020304" pitchFamily="18" charset="0"/>
                <a:cs typeface="Times New Roman" panose="02020603050405020304" pitchFamily="18" charset="0"/>
              </a:rPr>
              <a:t>related to mode of delivery </a:t>
            </a:r>
            <a:r>
              <a:rPr lang="en-US" sz="2000" dirty="0" smtClean="0">
                <a:latin typeface="Times New Roman" panose="02020603050405020304" pitchFamily="18" charset="0"/>
                <a:cs typeface="Times New Roman" panose="02020603050405020304" pitchFamily="18" charset="0"/>
              </a:rPr>
              <a:t>to) to the mode of delivery practiced in real life.</a:t>
            </a:r>
          </a:p>
          <a:p>
            <a:pPr marL="0" indent="0">
              <a:buNone/>
            </a:pPr>
            <a:endParaRPr lang="en-US" sz="2000" b="1" dirty="0" smtClean="0">
              <a:latin typeface="Times New Roman" panose="02020603050405020304" pitchFamily="18" charset="0"/>
              <a:cs typeface="Times New Roman" panose="02020603050405020304" pitchFamily="18" charset="0"/>
            </a:endParaRPr>
          </a:p>
          <a:p>
            <a:pPr marL="0" indent="0">
              <a:buNone/>
            </a:pPr>
            <a:r>
              <a:rPr lang="en-US" sz="2000" b="1" dirty="0" smtClean="0">
                <a:latin typeface="Times New Roman" panose="02020603050405020304" pitchFamily="18" charset="0"/>
                <a:cs typeface="Times New Roman" panose="02020603050405020304" pitchFamily="18" charset="0"/>
              </a:rPr>
              <a:t>SWITCHED </a:t>
            </a:r>
            <a:r>
              <a:rPr lang="en-US" sz="2000" b="1" dirty="0">
                <a:latin typeface="Times New Roman" panose="02020603050405020304" pitchFamily="18" charset="0"/>
                <a:cs typeface="Times New Roman" panose="02020603050405020304" pitchFamily="18" charset="0"/>
              </a:rPr>
              <a:t>TO R LANGUAGE:	</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We have switched to R language since it is more appropriate for statistical approach.</a:t>
            </a:r>
          </a:p>
          <a:p>
            <a:r>
              <a:rPr lang="en-US" sz="2000" dirty="0">
                <a:latin typeface="Times New Roman" panose="02020603050405020304" pitchFamily="18" charset="0"/>
                <a:cs typeface="Times New Roman" panose="02020603050405020304" pitchFamily="18" charset="0"/>
              </a:rPr>
              <a:t>R is equipped with tools and functions designated for statistical computing and design.</a:t>
            </a:r>
          </a:p>
          <a:p>
            <a:pPr marL="0" indent="0">
              <a:buNone/>
            </a:pP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EXPLORING OTHER MODELS:</a:t>
            </a:r>
          </a:p>
          <a:p>
            <a:r>
              <a:rPr lang="en-US" sz="2000" dirty="0">
                <a:latin typeface="Times New Roman" panose="02020603050405020304" pitchFamily="18" charset="0"/>
                <a:cs typeface="Times New Roman" panose="02020603050405020304" pitchFamily="18" charset="0"/>
              </a:rPr>
              <a:t>As discussed with some other industry professionals, we may consider training a KNN model based on provided data in case things go south.</a:t>
            </a:r>
          </a:p>
          <a:p>
            <a:r>
              <a:rPr lang="en-US" sz="2000" dirty="0">
                <a:latin typeface="Times New Roman" panose="02020603050405020304" pitchFamily="18" charset="0"/>
                <a:cs typeface="Times New Roman" panose="02020603050405020304" pitchFamily="18" charset="0"/>
              </a:rPr>
              <a:t>Assessing KNN model results in comparison to those of Logistic Regression.</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WHAT WE NEED?</a:t>
            </a:r>
          </a:p>
          <a:p>
            <a:r>
              <a:rPr lang="en-US" sz="2000" dirty="0">
                <a:latin typeface="Times New Roman" panose="02020603050405020304" pitchFamily="18" charset="0"/>
                <a:cs typeface="Times New Roman" panose="02020603050405020304" pitchFamily="18" charset="0"/>
              </a:rPr>
              <a:t>More real time data in order to train our model.</a:t>
            </a:r>
          </a:p>
          <a:p>
            <a:r>
              <a:rPr lang="en-US" sz="2000" dirty="0">
                <a:latin typeface="Times New Roman" panose="02020603050405020304" pitchFamily="18" charset="0"/>
                <a:cs typeface="Times New Roman" panose="02020603050405020304" pitchFamily="18" charset="0"/>
              </a:rPr>
              <a:t>The real time data should be complete and accurate in order to build the best possible machine learning model.</a:t>
            </a:r>
          </a:p>
          <a:p>
            <a:endParaRPr lang="en-US" sz="2000" dirty="0"/>
          </a:p>
          <a:p>
            <a:pPr lvl="0">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8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TotalTime>
  <Words>741</Words>
  <Application>Microsoft Office PowerPoint</Application>
  <PresentationFormat>Widescreen</PresentationFormat>
  <Paragraphs>86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4. DATA DRIVEN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24</cp:revision>
  <dcterms:created xsi:type="dcterms:W3CDTF">2022-06-14T09:56:18Z</dcterms:created>
  <dcterms:modified xsi:type="dcterms:W3CDTF">2022-06-14T12:06:34Z</dcterms:modified>
</cp:coreProperties>
</file>