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5D3863-10BF-4BD8-9014-A3CBE94A9D25}">
  <a:tblStyle styleId="{055D3863-10BF-4BD8-9014-A3CBE94A9D2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bb0a7b755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1bb0a7b755c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bb0a7b755c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1bb0a7b755c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ba7bf8de65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1ba7bf8de65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b77263ef10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1b77263ef10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b77263ef10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1b77263ef10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b77263ef10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1b77263ef10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b77263ef10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1b77263ef10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b77263ef10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1b77263ef10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bbf0ae0c2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1bbf0ae0c2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b77263ef10_1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1b77263ef10_1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b77263ef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b77263ef1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b77263ef10_1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1b77263ef10_1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b77263ef10_1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1b77263ef10_1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b77263ef10_1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1b77263ef10_1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bbf0ae0c2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1bbf0ae0c2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bbf0ae0c2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1bbf0ae0c2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bbf0ae0c2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1bbf0ae0c2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b77263ef10_1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1b77263ef10_1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b77263ef10_1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1b77263ef10_1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b77263ef10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1b77263ef10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b77263ef10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1b77263ef10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bbe13216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1bbe13216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b77263ef10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g1b77263ef10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bc00d9a0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bc00d9a0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b77263ef10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1b77263ef10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b77263ef1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1b77263ef10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77263ef1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77263ef1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ba1493c8c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1ba1493c8c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ba1493c8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1ba1493c8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bb0a7b755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1bb0a7b755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b0a7b755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1bb0a7b755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0" y="3102416"/>
            <a:ext cx="12192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7000"/>
              <a:buFont typeface="Calibri"/>
              <a:buNone/>
            </a:pPr>
            <a:r>
              <a:rPr lang="en-US" sz="17000" b="1" dirty="0" smtClean="0">
                <a:solidFill>
                  <a:srgbClr val="F3F3F3"/>
                </a:solidFill>
              </a:rPr>
              <a:t>Marketing Analytics</a:t>
            </a:r>
            <a:endParaRPr sz="17000" b="1" dirty="0">
              <a:solidFill>
                <a:srgbClr val="F3F3F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42"/>
        <p:cNvGrpSpPr/>
        <p:nvPr/>
      </p:nvGrpSpPr>
      <p:grpSpPr>
        <a:xfrm>
          <a:off x="0" y="0"/>
          <a:ext cx="0" cy="0"/>
          <a:chOff x="0" y="0"/>
          <a:chExt cx="0" cy="0"/>
        </a:xfrm>
      </p:grpSpPr>
      <p:sp>
        <p:nvSpPr>
          <p:cNvPr id="143" name="Google Shape;143;p22"/>
          <p:cNvSpPr txBox="1">
            <a:spLocks noGrp="1"/>
          </p:cNvSpPr>
          <p:nvPr>
            <p:ph type="ctrTitle"/>
          </p:nvPr>
        </p:nvSpPr>
        <p:spPr>
          <a:xfrm>
            <a:off x="56272" y="-3810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Analysis w. r. t. Country</a:t>
            </a:r>
            <a:endParaRPr sz="3000" b="1">
              <a:solidFill>
                <a:srgbClr val="F3F3F3"/>
              </a:solidFill>
            </a:endParaRPr>
          </a:p>
        </p:txBody>
      </p:sp>
      <p:graphicFrame>
        <p:nvGraphicFramePr>
          <p:cNvPr id="144" name="Google Shape;144;p22"/>
          <p:cNvGraphicFramePr/>
          <p:nvPr/>
        </p:nvGraphicFramePr>
        <p:xfrm>
          <a:off x="129344" y="686840"/>
          <a:ext cx="6209525" cy="1158280"/>
        </p:xfrm>
        <a:graphic>
          <a:graphicData uri="http://schemas.openxmlformats.org/drawingml/2006/table">
            <a:tbl>
              <a:tblPr firstRow="1" bandRow="1">
                <a:noFill/>
                <a:tableStyleId>{055D3863-10BF-4BD8-9014-A3CBE94A9D25}</a:tableStyleId>
              </a:tblPr>
              <a:tblGrid>
                <a:gridCol w="1213325">
                  <a:extLst>
                    <a:ext uri="{9D8B030D-6E8A-4147-A177-3AD203B41FA5}">
                      <a16:colId xmlns:a16="http://schemas.microsoft.com/office/drawing/2014/main" val="20000"/>
                    </a:ext>
                  </a:extLst>
                </a:gridCol>
                <a:gridCol w="1213325">
                  <a:extLst>
                    <a:ext uri="{9D8B030D-6E8A-4147-A177-3AD203B41FA5}">
                      <a16:colId xmlns:a16="http://schemas.microsoft.com/office/drawing/2014/main" val="20001"/>
                    </a:ext>
                  </a:extLst>
                </a:gridCol>
                <a:gridCol w="1389425">
                  <a:extLst>
                    <a:ext uri="{9D8B030D-6E8A-4147-A177-3AD203B41FA5}">
                      <a16:colId xmlns:a16="http://schemas.microsoft.com/office/drawing/2014/main" val="20002"/>
                    </a:ext>
                  </a:extLst>
                </a:gridCol>
                <a:gridCol w="1243350">
                  <a:extLst>
                    <a:ext uri="{9D8B030D-6E8A-4147-A177-3AD203B41FA5}">
                      <a16:colId xmlns:a16="http://schemas.microsoft.com/office/drawing/2014/main" val="20003"/>
                    </a:ext>
                  </a:extLst>
                </a:gridCol>
                <a:gridCol w="1150100">
                  <a:extLst>
                    <a:ext uri="{9D8B030D-6E8A-4147-A177-3AD203B41FA5}">
                      <a16:colId xmlns:a16="http://schemas.microsoft.com/office/drawing/2014/main" val="20004"/>
                    </a:ext>
                  </a:extLst>
                </a:gridCol>
              </a:tblGrid>
              <a:tr h="168575">
                <a:tc>
                  <a:txBody>
                    <a:bodyPr/>
                    <a:lstStyle/>
                    <a:p>
                      <a:pPr marL="0" marR="0" lvl="0" indent="0" algn="l" rtl="0">
                        <a:spcBef>
                          <a:spcPts val="0"/>
                        </a:spcBef>
                        <a:spcAft>
                          <a:spcPts val="0"/>
                        </a:spcAft>
                        <a:buNone/>
                      </a:pPr>
                      <a:r>
                        <a:rPr lang="en-US" sz="1300"/>
                        <a:t>Country</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Purchase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Customers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Income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Sales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l" rtl="0">
                        <a:spcBef>
                          <a:spcPts val="0"/>
                        </a:spcBef>
                        <a:spcAft>
                          <a:spcPts val="0"/>
                        </a:spcAft>
                        <a:buNone/>
                      </a:pPr>
                      <a:r>
                        <a:rPr lang="en-US" sz="1300" b="1"/>
                        <a:t>Spain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16,037</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1,094</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a:t>
                      </a:r>
                      <a:r>
                        <a:rPr lang="en-US" sz="1300" b="1"/>
                        <a:t>56.38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 </a:t>
                      </a:r>
                      <a:r>
                        <a:rPr lang="en-US" sz="1300" b="1"/>
                        <a:t>660,367</a:t>
                      </a:r>
                      <a:endParaRPr sz="1300" b="1" i="0">
                        <a:solidFill>
                          <a:schemeClr val="dk1"/>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Clr>
                          <a:schemeClr val="dk1"/>
                        </a:buClr>
                        <a:buFont typeface="Arial"/>
                        <a:buNone/>
                      </a:pPr>
                      <a:r>
                        <a:rPr lang="en-US" sz="1300" b="1"/>
                        <a:t>South Africa</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5,113</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336</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a:t>
                      </a:r>
                      <a:r>
                        <a:rPr lang="en-US" sz="1300" b="1"/>
                        <a:t>18</a:t>
                      </a:r>
                      <a:r>
                        <a:rPr lang="en-US" sz="1300" b="1" i="0">
                          <a:solidFill>
                            <a:schemeClr val="dk1"/>
                          </a:solidFill>
                        </a:rPr>
                        <a:t>.</a:t>
                      </a:r>
                      <a:r>
                        <a:rPr lang="en-US" sz="1300" b="1"/>
                        <a:t>42</a:t>
                      </a:r>
                      <a:r>
                        <a:rPr lang="en-US" sz="1300" b="1" i="0">
                          <a:solidFill>
                            <a:schemeClr val="dk1"/>
                          </a:solidFill>
                        </a:rPr>
                        <a:t>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 </a:t>
                      </a:r>
                      <a:r>
                        <a:rPr lang="en-US" sz="1300" b="1"/>
                        <a:t>211,049</a:t>
                      </a:r>
                      <a:endParaRPr sz="1300" b="1" i="0">
                        <a:solidFill>
                          <a:schemeClr val="dk1"/>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Clr>
                          <a:schemeClr val="dk1"/>
                        </a:buClr>
                        <a:buFont typeface="Arial"/>
                        <a:buNone/>
                      </a:pPr>
                      <a:r>
                        <a:rPr lang="en-US" sz="1300" b="1"/>
                        <a:t>Canada</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4,101</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268</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$14</a:t>
                      </a:r>
                      <a:r>
                        <a:rPr lang="en-US" sz="1300" b="1" i="0">
                          <a:solidFill>
                            <a:schemeClr val="dk1"/>
                          </a:solidFill>
                        </a:rPr>
                        <a:t>.</a:t>
                      </a:r>
                      <a:r>
                        <a:rPr lang="en-US" sz="1300" b="1"/>
                        <a:t>21</a:t>
                      </a:r>
                      <a:r>
                        <a:rPr lang="en-US" sz="1300" b="1" i="0">
                          <a:solidFill>
                            <a:schemeClr val="dk1"/>
                          </a:solidFill>
                        </a:rPr>
                        <a:t>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a:t>
                      </a:r>
                      <a:r>
                        <a:rPr lang="en-US" sz="1300" b="1" i="0">
                          <a:solidFill>
                            <a:schemeClr val="dk1"/>
                          </a:solidFill>
                        </a:rPr>
                        <a:t> </a:t>
                      </a:r>
                      <a:r>
                        <a:rPr lang="en-US" sz="1300" b="1"/>
                        <a:t>168,532</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145" name="Google Shape;145;p22"/>
          <p:cNvPicPr preferRelativeResize="0"/>
          <p:nvPr/>
        </p:nvPicPr>
        <p:blipFill>
          <a:blip r:embed="rId3">
            <a:alphaModFix/>
          </a:blip>
          <a:stretch>
            <a:fillRect/>
          </a:stretch>
        </p:blipFill>
        <p:spPr>
          <a:xfrm>
            <a:off x="6427150" y="663025"/>
            <a:ext cx="5598401" cy="3375500"/>
          </a:xfrm>
          <a:prstGeom prst="rect">
            <a:avLst/>
          </a:prstGeom>
          <a:noFill/>
          <a:ln>
            <a:noFill/>
          </a:ln>
        </p:spPr>
      </p:pic>
      <p:pic>
        <p:nvPicPr>
          <p:cNvPr id="146" name="Google Shape;146;p22"/>
          <p:cNvPicPr preferRelativeResize="0"/>
          <p:nvPr/>
        </p:nvPicPr>
        <p:blipFill>
          <a:blip r:embed="rId4">
            <a:alphaModFix/>
          </a:blip>
          <a:stretch>
            <a:fillRect/>
          </a:stretch>
        </p:blipFill>
        <p:spPr>
          <a:xfrm>
            <a:off x="129350" y="1900175"/>
            <a:ext cx="6209525" cy="4818350"/>
          </a:xfrm>
          <a:prstGeom prst="rect">
            <a:avLst/>
          </a:prstGeom>
          <a:noFill/>
          <a:ln>
            <a:noFill/>
          </a:ln>
        </p:spPr>
      </p:pic>
      <p:pic>
        <p:nvPicPr>
          <p:cNvPr id="147" name="Google Shape;147;p22"/>
          <p:cNvPicPr preferRelativeResize="0"/>
          <p:nvPr/>
        </p:nvPicPr>
        <p:blipFill>
          <a:blip r:embed="rId5">
            <a:alphaModFix/>
          </a:blip>
          <a:stretch>
            <a:fillRect/>
          </a:stretch>
        </p:blipFill>
        <p:spPr>
          <a:xfrm>
            <a:off x="6427150" y="4069775"/>
            <a:ext cx="5598399" cy="26148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152400" y="76200"/>
            <a:ext cx="11887196" cy="800042"/>
          </a:xfrm>
          <a:prstGeom prst="rect">
            <a:avLst/>
          </a:prstGeom>
          <a:noFill/>
          <a:ln>
            <a:noFill/>
          </a:ln>
        </p:spPr>
      </p:pic>
      <p:pic>
        <p:nvPicPr>
          <p:cNvPr id="153" name="Google Shape;153;p23"/>
          <p:cNvPicPr preferRelativeResize="0"/>
          <p:nvPr/>
        </p:nvPicPr>
        <p:blipFill>
          <a:blip r:embed="rId4">
            <a:alphaModFix/>
          </a:blip>
          <a:stretch>
            <a:fillRect/>
          </a:stretch>
        </p:blipFill>
        <p:spPr>
          <a:xfrm>
            <a:off x="129384" y="1890250"/>
            <a:ext cx="6209491" cy="4824251"/>
          </a:xfrm>
          <a:prstGeom prst="rect">
            <a:avLst/>
          </a:prstGeom>
          <a:noFill/>
          <a:ln>
            <a:noFill/>
          </a:ln>
        </p:spPr>
      </p:pic>
      <p:graphicFrame>
        <p:nvGraphicFramePr>
          <p:cNvPr id="154" name="Google Shape;154;p23"/>
          <p:cNvGraphicFramePr/>
          <p:nvPr/>
        </p:nvGraphicFramePr>
        <p:xfrm>
          <a:off x="129344" y="686840"/>
          <a:ext cx="6209525" cy="1158280"/>
        </p:xfrm>
        <a:graphic>
          <a:graphicData uri="http://schemas.openxmlformats.org/drawingml/2006/table">
            <a:tbl>
              <a:tblPr firstRow="1" bandRow="1">
                <a:noFill/>
                <a:tableStyleId>{055D3863-10BF-4BD8-9014-A3CBE94A9D25}</a:tableStyleId>
              </a:tblPr>
              <a:tblGrid>
                <a:gridCol w="1213325">
                  <a:extLst>
                    <a:ext uri="{9D8B030D-6E8A-4147-A177-3AD203B41FA5}">
                      <a16:colId xmlns:a16="http://schemas.microsoft.com/office/drawing/2014/main" val="20000"/>
                    </a:ext>
                  </a:extLst>
                </a:gridCol>
                <a:gridCol w="1213325">
                  <a:extLst>
                    <a:ext uri="{9D8B030D-6E8A-4147-A177-3AD203B41FA5}">
                      <a16:colId xmlns:a16="http://schemas.microsoft.com/office/drawing/2014/main" val="20001"/>
                    </a:ext>
                  </a:extLst>
                </a:gridCol>
                <a:gridCol w="1389425">
                  <a:extLst>
                    <a:ext uri="{9D8B030D-6E8A-4147-A177-3AD203B41FA5}">
                      <a16:colId xmlns:a16="http://schemas.microsoft.com/office/drawing/2014/main" val="20002"/>
                    </a:ext>
                  </a:extLst>
                </a:gridCol>
                <a:gridCol w="1243350">
                  <a:extLst>
                    <a:ext uri="{9D8B030D-6E8A-4147-A177-3AD203B41FA5}">
                      <a16:colId xmlns:a16="http://schemas.microsoft.com/office/drawing/2014/main" val="20003"/>
                    </a:ext>
                  </a:extLst>
                </a:gridCol>
                <a:gridCol w="1150100">
                  <a:extLst>
                    <a:ext uri="{9D8B030D-6E8A-4147-A177-3AD203B41FA5}">
                      <a16:colId xmlns:a16="http://schemas.microsoft.com/office/drawing/2014/main" val="20004"/>
                    </a:ext>
                  </a:extLst>
                </a:gridCol>
              </a:tblGrid>
              <a:tr h="168575">
                <a:tc>
                  <a:txBody>
                    <a:bodyPr/>
                    <a:lstStyle/>
                    <a:p>
                      <a:pPr marL="0" marR="0" lvl="0" indent="0" algn="l" rtl="0">
                        <a:spcBef>
                          <a:spcPts val="0"/>
                        </a:spcBef>
                        <a:spcAft>
                          <a:spcPts val="0"/>
                        </a:spcAft>
                        <a:buNone/>
                      </a:pPr>
                      <a:r>
                        <a:rPr lang="en-US" sz="1300"/>
                        <a:t>Generation</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Purchase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Customers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Income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Sales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l" rtl="0">
                        <a:spcBef>
                          <a:spcPts val="0"/>
                        </a:spcBef>
                        <a:spcAft>
                          <a:spcPts val="0"/>
                        </a:spcAft>
                        <a:buNone/>
                      </a:pPr>
                      <a:r>
                        <a:rPr lang="en-US" sz="1300" b="1"/>
                        <a:t>Gen X</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15,592</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1,069</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a:t>
                      </a:r>
                      <a:r>
                        <a:rPr lang="en-US" sz="1300" b="1"/>
                        <a:t>54.07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 </a:t>
                      </a:r>
                      <a:r>
                        <a:rPr lang="en-US" sz="1300" b="1"/>
                        <a:t>576,130</a:t>
                      </a:r>
                      <a:endParaRPr sz="1300" b="1" i="0">
                        <a:solidFill>
                          <a:schemeClr val="dk1"/>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Clr>
                          <a:schemeClr val="dk1"/>
                        </a:buClr>
                        <a:buFont typeface="Arial"/>
                        <a:buNone/>
                      </a:pPr>
                      <a:r>
                        <a:rPr lang="en-US" sz="1300" b="1"/>
                        <a:t>Baby Boomers</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12,107</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759</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a:t>
                      </a:r>
                      <a:r>
                        <a:rPr lang="en-US" sz="1300" b="1"/>
                        <a:t>43</a:t>
                      </a:r>
                      <a:r>
                        <a:rPr lang="en-US" sz="1300" b="1" i="0">
                          <a:solidFill>
                            <a:schemeClr val="dk1"/>
                          </a:solidFill>
                        </a:rPr>
                        <a:t>.</a:t>
                      </a:r>
                      <a:r>
                        <a:rPr lang="en-US" sz="1300" b="1"/>
                        <a:t>21 </a:t>
                      </a:r>
                      <a:r>
                        <a:rPr lang="en-US" sz="1300" b="1" i="0">
                          <a:solidFill>
                            <a:schemeClr val="dk1"/>
                          </a:solidFill>
                        </a:rPr>
                        <a:t>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 </a:t>
                      </a:r>
                      <a:r>
                        <a:rPr lang="en-US" sz="1300" b="1"/>
                        <a:t>530,428</a:t>
                      </a:r>
                      <a:endParaRPr sz="1300" b="1" i="0">
                        <a:solidFill>
                          <a:schemeClr val="dk1"/>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Clr>
                          <a:schemeClr val="dk1"/>
                        </a:buClr>
                        <a:buFont typeface="Arial"/>
                        <a:buNone/>
                      </a:pPr>
                      <a:r>
                        <a:rPr lang="en-US" sz="1300" b="1"/>
                        <a:t>Gen Y</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5,140</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385</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$17</a:t>
                      </a:r>
                      <a:r>
                        <a:rPr lang="en-US" sz="1300" b="1" i="0">
                          <a:solidFill>
                            <a:schemeClr val="dk1"/>
                          </a:solidFill>
                        </a:rPr>
                        <a:t>.</a:t>
                      </a:r>
                      <a:r>
                        <a:rPr lang="en-US" sz="1300" b="1"/>
                        <a:t>95</a:t>
                      </a:r>
                      <a:r>
                        <a:rPr lang="en-US" sz="1300" b="1" i="0">
                          <a:solidFill>
                            <a:schemeClr val="dk1"/>
                          </a:solidFill>
                        </a:rPr>
                        <a:t>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a:t>
                      </a:r>
                      <a:r>
                        <a:rPr lang="en-US" sz="1300" b="1" i="0">
                          <a:solidFill>
                            <a:schemeClr val="dk1"/>
                          </a:solidFill>
                        </a:rPr>
                        <a:t> </a:t>
                      </a:r>
                      <a:r>
                        <a:rPr lang="en-US" sz="1300" b="1"/>
                        <a:t>222,666</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155" name="Google Shape;155;p23"/>
          <p:cNvPicPr preferRelativeResize="0"/>
          <p:nvPr/>
        </p:nvPicPr>
        <p:blipFill>
          <a:blip r:embed="rId5">
            <a:alphaModFix/>
          </a:blip>
          <a:stretch>
            <a:fillRect/>
          </a:stretch>
        </p:blipFill>
        <p:spPr>
          <a:xfrm>
            <a:off x="6389400" y="686850"/>
            <a:ext cx="5650201" cy="1811400"/>
          </a:xfrm>
          <a:prstGeom prst="rect">
            <a:avLst/>
          </a:prstGeom>
          <a:noFill/>
          <a:ln>
            <a:noFill/>
          </a:ln>
        </p:spPr>
      </p:pic>
      <p:pic>
        <p:nvPicPr>
          <p:cNvPr id="156" name="Google Shape;156;p23"/>
          <p:cNvPicPr preferRelativeResize="0"/>
          <p:nvPr/>
        </p:nvPicPr>
        <p:blipFill>
          <a:blip r:embed="rId6">
            <a:alphaModFix/>
          </a:blip>
          <a:stretch>
            <a:fillRect/>
          </a:stretch>
        </p:blipFill>
        <p:spPr>
          <a:xfrm>
            <a:off x="6389400" y="2556975"/>
            <a:ext cx="5650199" cy="41575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60"/>
        <p:cNvGrpSpPr/>
        <p:nvPr/>
      </p:nvGrpSpPr>
      <p:grpSpPr>
        <a:xfrm>
          <a:off x="0" y="0"/>
          <a:ext cx="0" cy="0"/>
          <a:chOff x="0" y="0"/>
          <a:chExt cx="0" cy="0"/>
        </a:xfrm>
      </p:grpSpPr>
      <p:sp>
        <p:nvSpPr>
          <p:cNvPr id="161" name="Google Shape;161;p24"/>
          <p:cNvSpPr txBox="1">
            <a:spLocks noGrp="1"/>
          </p:cNvSpPr>
          <p:nvPr>
            <p:ph type="ctrTitle"/>
          </p:nvPr>
        </p:nvSpPr>
        <p:spPr>
          <a:xfrm>
            <a:off x="56272" y="-3810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Analysis w. r. t. Income Bracket</a:t>
            </a:r>
            <a:endParaRPr sz="3000" b="1">
              <a:solidFill>
                <a:srgbClr val="F3F3F3"/>
              </a:solidFill>
            </a:endParaRPr>
          </a:p>
        </p:txBody>
      </p:sp>
      <p:graphicFrame>
        <p:nvGraphicFramePr>
          <p:cNvPr id="162" name="Google Shape;162;p24"/>
          <p:cNvGraphicFramePr/>
          <p:nvPr/>
        </p:nvGraphicFramePr>
        <p:xfrm>
          <a:off x="205544" y="686840"/>
          <a:ext cx="5108650" cy="1158280"/>
        </p:xfrm>
        <a:graphic>
          <a:graphicData uri="http://schemas.openxmlformats.org/drawingml/2006/table">
            <a:tbl>
              <a:tblPr firstRow="1" bandRow="1">
                <a:noFill/>
                <a:tableStyleId>{055D3863-10BF-4BD8-9014-A3CBE94A9D25}</a:tableStyleId>
              </a:tblPr>
              <a:tblGrid>
                <a:gridCol w="1302475">
                  <a:extLst>
                    <a:ext uri="{9D8B030D-6E8A-4147-A177-3AD203B41FA5}">
                      <a16:colId xmlns:a16="http://schemas.microsoft.com/office/drawing/2014/main" val="20000"/>
                    </a:ext>
                  </a:extLst>
                </a:gridCol>
                <a:gridCol w="1302475">
                  <a:extLst>
                    <a:ext uri="{9D8B030D-6E8A-4147-A177-3AD203B41FA5}">
                      <a16:colId xmlns:a16="http://schemas.microsoft.com/office/drawing/2014/main" val="20001"/>
                    </a:ext>
                  </a:extLst>
                </a:gridCol>
                <a:gridCol w="1302475">
                  <a:extLst>
                    <a:ext uri="{9D8B030D-6E8A-4147-A177-3AD203B41FA5}">
                      <a16:colId xmlns:a16="http://schemas.microsoft.com/office/drawing/2014/main" val="20002"/>
                    </a:ext>
                  </a:extLst>
                </a:gridCol>
                <a:gridCol w="1201225">
                  <a:extLst>
                    <a:ext uri="{9D8B030D-6E8A-4147-A177-3AD203B41FA5}">
                      <a16:colId xmlns:a16="http://schemas.microsoft.com/office/drawing/2014/main" val="20003"/>
                    </a:ext>
                  </a:extLst>
                </a:gridCol>
              </a:tblGrid>
              <a:tr h="146900">
                <a:tc>
                  <a:txBody>
                    <a:bodyPr/>
                    <a:lstStyle/>
                    <a:p>
                      <a:pPr marL="0" marR="0" lvl="0" indent="0" algn="l" rtl="0">
                        <a:spcBef>
                          <a:spcPts val="0"/>
                        </a:spcBef>
                        <a:spcAft>
                          <a:spcPts val="0"/>
                        </a:spcAft>
                        <a:buNone/>
                      </a:pPr>
                      <a:r>
                        <a:rPr lang="en-US" sz="1300"/>
                        <a:t>Income Bracket</a:t>
                      </a:r>
                      <a:endParaRPr sz="1300"/>
                    </a:p>
                  </a:txBody>
                  <a:tcPr marL="91450" marR="91450" marT="45725" marB="45725"/>
                </a:tc>
                <a:tc>
                  <a:txBody>
                    <a:bodyPr/>
                    <a:lstStyle/>
                    <a:p>
                      <a:pPr marL="0" marR="0" lvl="0" indent="0" algn="l" rtl="0">
                        <a:spcBef>
                          <a:spcPts val="0"/>
                        </a:spcBef>
                        <a:spcAft>
                          <a:spcPts val="0"/>
                        </a:spcAft>
                        <a:buNone/>
                      </a:pPr>
                      <a:r>
                        <a:rPr lang="en-US" sz="1300"/>
                        <a:t>Total Purchase </a:t>
                      </a:r>
                      <a:endParaRPr sz="1300"/>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Total Customers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Income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l" rtl="0">
                        <a:spcBef>
                          <a:spcPts val="0"/>
                        </a:spcBef>
                        <a:spcAft>
                          <a:spcPts val="0"/>
                        </a:spcAft>
                        <a:buNone/>
                      </a:pPr>
                      <a:r>
                        <a:rPr lang="en-US" sz="1300" b="1"/>
                        <a:t>$50K-$75K</a:t>
                      </a:r>
                      <a:endParaRPr sz="1300" b="1"/>
                    </a:p>
                  </a:txBody>
                  <a:tcPr marL="91450" marR="91450" marT="45725" marB="45725"/>
                </a:tc>
                <a:tc>
                  <a:txBody>
                    <a:bodyPr/>
                    <a:lstStyle/>
                    <a:p>
                      <a:pPr marL="0" marR="0" lvl="0" indent="0" algn="l" rtl="0">
                        <a:spcBef>
                          <a:spcPts val="0"/>
                        </a:spcBef>
                        <a:spcAft>
                          <a:spcPts val="0"/>
                        </a:spcAft>
                        <a:buNone/>
                      </a:pPr>
                      <a:r>
                        <a:rPr lang="en-US" sz="1300" b="1"/>
                        <a:t>14,602</a:t>
                      </a:r>
                      <a:endParaRPr sz="1300" b="1"/>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820</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a:t>
                      </a:r>
                      <a:r>
                        <a:rPr lang="en-US" sz="1300" b="1"/>
                        <a:t>50.8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Clr>
                          <a:schemeClr val="dk1"/>
                        </a:buClr>
                        <a:buFont typeface="Arial"/>
                        <a:buNone/>
                      </a:pPr>
                      <a:r>
                        <a:rPr lang="en-US" sz="1300" b="1"/>
                        <a:t>$25K-$50K</a:t>
                      </a:r>
                      <a:endParaRPr sz="1300" b="1"/>
                    </a:p>
                  </a:txBody>
                  <a:tcPr marL="91450" marR="91450" marT="45725" marB="45725"/>
                </a:tc>
                <a:tc>
                  <a:txBody>
                    <a:bodyPr/>
                    <a:lstStyle/>
                    <a:p>
                      <a:pPr marL="0" marR="0" lvl="0" indent="0" algn="l" rtl="0">
                        <a:spcBef>
                          <a:spcPts val="0"/>
                        </a:spcBef>
                        <a:spcAft>
                          <a:spcPts val="0"/>
                        </a:spcAft>
                        <a:buNone/>
                      </a:pPr>
                      <a:r>
                        <a:rPr lang="en-US" sz="1300" b="1"/>
                        <a:t>9,495</a:t>
                      </a:r>
                      <a:endParaRPr sz="1300" b="1"/>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817</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$30.</a:t>
                      </a:r>
                      <a:r>
                        <a:rPr lang="en-US" sz="1300" b="1"/>
                        <a:t>9</a:t>
                      </a:r>
                      <a:r>
                        <a:rPr lang="en-US" sz="1300" b="1" i="0">
                          <a:solidFill>
                            <a:schemeClr val="dk1"/>
                          </a:solidFill>
                        </a:rPr>
                        <a:t>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Clr>
                          <a:schemeClr val="dk1"/>
                        </a:buClr>
                        <a:buFont typeface="Arial"/>
                        <a:buNone/>
                      </a:pPr>
                      <a:r>
                        <a:rPr lang="en-US" sz="1300" b="1"/>
                        <a:t>Above $75K</a:t>
                      </a:r>
                      <a:endParaRPr sz="1300" b="1"/>
                    </a:p>
                  </a:txBody>
                  <a:tcPr marL="91450" marR="91450" marT="45725" marB="45725"/>
                </a:tc>
                <a:tc>
                  <a:txBody>
                    <a:bodyPr/>
                    <a:lstStyle/>
                    <a:p>
                      <a:pPr marL="0" marR="0" lvl="0" indent="0" algn="l" rtl="0">
                        <a:spcBef>
                          <a:spcPts val="0"/>
                        </a:spcBef>
                        <a:spcAft>
                          <a:spcPts val="0"/>
                        </a:spcAft>
                        <a:buNone/>
                      </a:pPr>
                      <a:r>
                        <a:rPr lang="en-US" sz="1300" b="1"/>
                        <a:t>6,761</a:t>
                      </a:r>
                      <a:endParaRPr sz="1300" b="1"/>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358</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$30</a:t>
                      </a:r>
                      <a:r>
                        <a:rPr lang="en-US" sz="1300" b="1" i="0">
                          <a:solidFill>
                            <a:schemeClr val="dk1"/>
                          </a:solidFill>
                        </a:rPr>
                        <a:t>.</a:t>
                      </a:r>
                      <a:r>
                        <a:rPr lang="en-US" sz="1300" b="1"/>
                        <a:t>62</a:t>
                      </a:r>
                      <a:r>
                        <a:rPr lang="en-US" sz="1300" b="1" i="0">
                          <a:solidFill>
                            <a:schemeClr val="dk1"/>
                          </a:solidFill>
                        </a:rPr>
                        <a:t>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63" name="Google Shape;163;p24"/>
          <p:cNvGraphicFramePr/>
          <p:nvPr/>
        </p:nvGraphicFramePr>
        <p:xfrm>
          <a:off x="5373368" y="2255559"/>
          <a:ext cx="2530175" cy="1158280"/>
        </p:xfrm>
        <a:graphic>
          <a:graphicData uri="http://schemas.openxmlformats.org/drawingml/2006/table">
            <a:tbl>
              <a:tblPr firstRow="1" bandRow="1">
                <a:noFill/>
                <a:tableStyleId>{055D3863-10BF-4BD8-9014-A3CBE94A9D25}</a:tableStyleId>
              </a:tblPr>
              <a:tblGrid>
                <a:gridCol w="1291000">
                  <a:extLst>
                    <a:ext uri="{9D8B030D-6E8A-4147-A177-3AD203B41FA5}">
                      <a16:colId xmlns:a16="http://schemas.microsoft.com/office/drawing/2014/main" val="20000"/>
                    </a:ext>
                  </a:extLst>
                </a:gridCol>
                <a:gridCol w="1239175">
                  <a:extLst>
                    <a:ext uri="{9D8B030D-6E8A-4147-A177-3AD203B41FA5}">
                      <a16:colId xmlns:a16="http://schemas.microsoft.com/office/drawing/2014/main" val="20001"/>
                    </a:ext>
                  </a:extLst>
                </a:gridCol>
              </a:tblGrid>
              <a:tr h="0">
                <a:tc>
                  <a:txBody>
                    <a:bodyPr/>
                    <a:lstStyle/>
                    <a:p>
                      <a:pPr marL="0" marR="0" lvl="0" indent="0" algn="l" rtl="0">
                        <a:spcBef>
                          <a:spcPts val="0"/>
                        </a:spcBef>
                        <a:spcAft>
                          <a:spcPts val="0"/>
                        </a:spcAft>
                        <a:buNone/>
                      </a:pPr>
                      <a:r>
                        <a:rPr lang="en-US" sz="1300"/>
                        <a:t>Income Bracket</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Sales ($)</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0"/>
                  </a:ext>
                </a:extLst>
              </a:tr>
              <a:tr h="0">
                <a:tc>
                  <a:txBody>
                    <a:bodyPr/>
                    <a:lstStyle/>
                    <a:p>
                      <a:pPr marL="0" marR="0" lvl="0" indent="0" algn="l" rtl="0">
                        <a:spcBef>
                          <a:spcPts val="0"/>
                        </a:spcBef>
                        <a:spcAft>
                          <a:spcPts val="0"/>
                        </a:spcAft>
                        <a:buNone/>
                      </a:pPr>
                      <a:r>
                        <a:rPr lang="en-US" sz="1300" b="1"/>
                        <a:t>$50K-$75K</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 </a:t>
                      </a:r>
                      <a:r>
                        <a:rPr lang="en-US" sz="1300" b="1"/>
                        <a:t>687,434</a:t>
                      </a:r>
                      <a:endParaRPr sz="1300" b="1"/>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Clr>
                          <a:schemeClr val="dk1"/>
                        </a:buClr>
                        <a:buFont typeface="Arial"/>
                        <a:buNone/>
                      </a:pPr>
                      <a:r>
                        <a:rPr lang="en-US" sz="1300" b="1"/>
                        <a:t>Above $75K</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 </a:t>
                      </a:r>
                      <a:r>
                        <a:rPr lang="en-US" sz="1300" b="1"/>
                        <a:t>510,755</a:t>
                      </a:r>
                      <a:endParaRPr sz="1300" b="1"/>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2"/>
                  </a:ext>
                </a:extLst>
              </a:tr>
              <a:tr h="0">
                <a:tc>
                  <a:txBody>
                    <a:bodyPr/>
                    <a:lstStyle/>
                    <a:p>
                      <a:pPr marL="0" marR="0" lvl="0" indent="0" algn="l" rtl="0">
                        <a:spcBef>
                          <a:spcPts val="0"/>
                        </a:spcBef>
                        <a:spcAft>
                          <a:spcPts val="0"/>
                        </a:spcAft>
                        <a:buNone/>
                      </a:pPr>
                      <a:r>
                        <a:rPr lang="en-US" sz="1300" b="1"/>
                        <a:t>$25K-$50K</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a:t>
                      </a:r>
                      <a:r>
                        <a:rPr lang="en-US" sz="1300" b="1" i="0">
                          <a:solidFill>
                            <a:schemeClr val="dk1"/>
                          </a:solidFill>
                        </a:rPr>
                        <a:t> </a:t>
                      </a:r>
                      <a:r>
                        <a:rPr lang="en-US" sz="1300" b="1"/>
                        <a:t>139,441</a:t>
                      </a:r>
                      <a:endParaRPr sz="1300" b="1"/>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pic>
        <p:nvPicPr>
          <p:cNvPr id="164" name="Google Shape;164;p24"/>
          <p:cNvPicPr preferRelativeResize="0"/>
          <p:nvPr/>
        </p:nvPicPr>
        <p:blipFill>
          <a:blip r:embed="rId3">
            <a:alphaModFix/>
          </a:blip>
          <a:stretch>
            <a:fillRect/>
          </a:stretch>
        </p:blipFill>
        <p:spPr>
          <a:xfrm>
            <a:off x="5373375" y="661175"/>
            <a:ext cx="6637075" cy="1506400"/>
          </a:xfrm>
          <a:prstGeom prst="rect">
            <a:avLst/>
          </a:prstGeom>
          <a:noFill/>
          <a:ln>
            <a:noFill/>
          </a:ln>
        </p:spPr>
      </p:pic>
      <p:pic>
        <p:nvPicPr>
          <p:cNvPr id="165" name="Google Shape;165;p24"/>
          <p:cNvPicPr preferRelativeResize="0"/>
          <p:nvPr/>
        </p:nvPicPr>
        <p:blipFill>
          <a:blip r:embed="rId4">
            <a:alphaModFix/>
          </a:blip>
          <a:stretch>
            <a:fillRect/>
          </a:stretch>
        </p:blipFill>
        <p:spPr>
          <a:xfrm>
            <a:off x="205550" y="1900175"/>
            <a:ext cx="5108649" cy="4773926"/>
          </a:xfrm>
          <a:prstGeom prst="rect">
            <a:avLst/>
          </a:prstGeom>
          <a:noFill/>
          <a:ln>
            <a:noFill/>
          </a:ln>
        </p:spPr>
      </p:pic>
      <p:pic>
        <p:nvPicPr>
          <p:cNvPr id="166" name="Google Shape;166;p24"/>
          <p:cNvPicPr preferRelativeResize="0"/>
          <p:nvPr/>
        </p:nvPicPr>
        <p:blipFill>
          <a:blip r:embed="rId5">
            <a:alphaModFix/>
          </a:blip>
          <a:stretch>
            <a:fillRect/>
          </a:stretch>
        </p:blipFill>
        <p:spPr>
          <a:xfrm>
            <a:off x="5380725" y="3501825"/>
            <a:ext cx="6637075" cy="31722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70"/>
        <p:cNvGrpSpPr/>
        <p:nvPr/>
      </p:nvGrpSpPr>
      <p:grpSpPr>
        <a:xfrm>
          <a:off x="0" y="0"/>
          <a:ext cx="0" cy="0"/>
          <a:chOff x="0" y="0"/>
          <a:chExt cx="0" cy="0"/>
        </a:xfrm>
      </p:grpSpPr>
      <p:sp>
        <p:nvSpPr>
          <p:cNvPr id="171" name="Google Shape;171;p25"/>
          <p:cNvSpPr txBox="1">
            <a:spLocks noGrp="1"/>
          </p:cNvSpPr>
          <p:nvPr>
            <p:ph type="ctrTitle"/>
          </p:nvPr>
        </p:nvSpPr>
        <p:spPr>
          <a:xfrm>
            <a:off x="56272" y="-3810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Contrast between Total Purchase and Purchase per Person</a:t>
            </a:r>
            <a:endParaRPr sz="3000" b="1">
              <a:solidFill>
                <a:srgbClr val="F3F3F3"/>
              </a:solidFill>
            </a:endParaRPr>
          </a:p>
        </p:txBody>
      </p:sp>
      <p:graphicFrame>
        <p:nvGraphicFramePr>
          <p:cNvPr id="172" name="Google Shape;172;p25"/>
          <p:cNvGraphicFramePr/>
          <p:nvPr/>
        </p:nvGraphicFramePr>
        <p:xfrm>
          <a:off x="184706" y="709299"/>
          <a:ext cx="5227225" cy="3112890"/>
        </p:xfrm>
        <a:graphic>
          <a:graphicData uri="http://schemas.openxmlformats.org/drawingml/2006/table">
            <a:tbl>
              <a:tblPr firstRow="1" bandRow="1">
                <a:noFill/>
                <a:tableStyleId>{055D3863-10BF-4BD8-9014-A3CBE94A9D25}</a:tableStyleId>
              </a:tblPr>
              <a:tblGrid>
                <a:gridCol w="1389700">
                  <a:extLst>
                    <a:ext uri="{9D8B030D-6E8A-4147-A177-3AD203B41FA5}">
                      <a16:colId xmlns:a16="http://schemas.microsoft.com/office/drawing/2014/main" val="20000"/>
                    </a:ext>
                  </a:extLst>
                </a:gridCol>
                <a:gridCol w="1203575">
                  <a:extLst>
                    <a:ext uri="{9D8B030D-6E8A-4147-A177-3AD203B41FA5}">
                      <a16:colId xmlns:a16="http://schemas.microsoft.com/office/drawing/2014/main" val="20001"/>
                    </a:ext>
                  </a:extLst>
                </a:gridCol>
                <a:gridCol w="980725">
                  <a:extLst>
                    <a:ext uri="{9D8B030D-6E8A-4147-A177-3AD203B41FA5}">
                      <a16:colId xmlns:a16="http://schemas.microsoft.com/office/drawing/2014/main" val="20002"/>
                    </a:ext>
                  </a:extLst>
                </a:gridCol>
                <a:gridCol w="1653225">
                  <a:extLst>
                    <a:ext uri="{9D8B030D-6E8A-4147-A177-3AD203B41FA5}">
                      <a16:colId xmlns:a16="http://schemas.microsoft.com/office/drawing/2014/main" val="20003"/>
                    </a:ext>
                  </a:extLst>
                </a:gridCol>
              </a:tblGrid>
              <a:tr h="328150">
                <a:tc>
                  <a:txBody>
                    <a:bodyPr/>
                    <a:lstStyle/>
                    <a:p>
                      <a:pPr marL="0" marR="0" lvl="0" indent="0" algn="l" rtl="0">
                        <a:spcBef>
                          <a:spcPts val="0"/>
                        </a:spcBef>
                        <a:spcAft>
                          <a:spcPts val="0"/>
                        </a:spcAft>
                        <a:buNone/>
                      </a:pPr>
                      <a:r>
                        <a:rPr lang="en-US" sz="1300"/>
                        <a:t>Country</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Purchase</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Customers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Purchase Per Perspon</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0"/>
                  </a:ext>
                </a:extLst>
              </a:tr>
              <a:tr h="328150">
                <a:tc>
                  <a:txBody>
                    <a:bodyPr/>
                    <a:lstStyle/>
                    <a:p>
                      <a:pPr marL="0" marR="0" lvl="0" indent="0" algn="l" rtl="0">
                        <a:spcBef>
                          <a:spcPts val="0"/>
                        </a:spcBef>
                        <a:spcAft>
                          <a:spcPts val="0"/>
                        </a:spcAft>
                        <a:buNone/>
                      </a:pPr>
                      <a:r>
                        <a:rPr lang="en-US" sz="1300" b="1"/>
                        <a:t>Montenegro</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59</a:t>
                      </a:r>
                      <a:endParaRPr sz="1300" b="0" i="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3</a:t>
                      </a:r>
                      <a:endParaRPr sz="1300" b="0" i="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19.67</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1"/>
                  </a:ext>
                </a:extLst>
              </a:tr>
              <a:tr h="328150">
                <a:tc>
                  <a:txBody>
                    <a:bodyPr/>
                    <a:lstStyle/>
                    <a:p>
                      <a:pPr marL="0" marR="0" lvl="0" indent="0" algn="l" rtl="0">
                        <a:spcBef>
                          <a:spcPts val="0"/>
                        </a:spcBef>
                        <a:spcAft>
                          <a:spcPts val="0"/>
                        </a:spcAft>
                        <a:buNone/>
                      </a:pPr>
                      <a:r>
                        <a:rPr lang="en-US" sz="1300" b="1"/>
                        <a:t>United States</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1,761</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109</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16.16</a:t>
                      </a:r>
                      <a:endParaRPr sz="1300"/>
                    </a:p>
                  </a:txBody>
                  <a:tcPr marL="91450" marR="91450" marT="45725" marB="45725">
                    <a:lnL w="12700" cap="flat" cmpd="sng">
                      <a:solidFill>
                        <a:schemeClr val="lt1"/>
                      </a:solidFill>
                      <a:prstDash val="solid"/>
                      <a:round/>
                      <a:headEnd type="none" w="sm" len="sm"/>
                      <a:tailEnd type="none" w="sm" len="sm"/>
                    </a:lnL>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28150">
                <a:tc>
                  <a:txBody>
                    <a:bodyPr/>
                    <a:lstStyle/>
                    <a:p>
                      <a:pPr marL="0" marR="0" lvl="0" indent="0" algn="l" rtl="0">
                        <a:spcBef>
                          <a:spcPts val="0"/>
                        </a:spcBef>
                        <a:spcAft>
                          <a:spcPts val="0"/>
                        </a:spcAft>
                        <a:buNone/>
                      </a:pPr>
                      <a:r>
                        <a:rPr lang="en-US" sz="1300" b="1"/>
                        <a:t>Canada</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4,101</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268</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15.30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28150">
                <a:tc>
                  <a:txBody>
                    <a:bodyPr/>
                    <a:lstStyle/>
                    <a:p>
                      <a:pPr marL="0" marR="0" lvl="0" indent="0" algn="l" rtl="0">
                        <a:spcBef>
                          <a:spcPts val="0"/>
                        </a:spcBef>
                        <a:spcAft>
                          <a:spcPts val="0"/>
                        </a:spcAft>
                        <a:buNone/>
                      </a:pPr>
                      <a:r>
                        <a:rPr lang="en-US" sz="1300" b="1"/>
                        <a:t>South Africa</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5,113</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336</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15.22</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28150">
                <a:tc>
                  <a:txBody>
                    <a:bodyPr/>
                    <a:lstStyle/>
                    <a:p>
                      <a:pPr marL="0" marR="0" lvl="0" indent="0" algn="l" rtl="0">
                        <a:spcBef>
                          <a:spcPts val="0"/>
                        </a:spcBef>
                        <a:spcAft>
                          <a:spcPts val="0"/>
                        </a:spcAft>
                        <a:buNone/>
                      </a:pPr>
                      <a:r>
                        <a:rPr lang="en-US" sz="1300" b="1"/>
                        <a:t>Germany</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1,788</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120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14.90</a:t>
                      </a:r>
                      <a:endParaRPr sz="1300"/>
                    </a:p>
                  </a:txBody>
                  <a:tcPr marL="91450" marR="91450" marT="45725" marB="45725">
                    <a:lnL w="12700" cap="flat" cmpd="sng">
                      <a:solidFill>
                        <a:schemeClr val="lt1"/>
                      </a:solidFill>
                      <a:prstDash val="solid"/>
                      <a:round/>
                      <a:headEnd type="none" w="sm" len="sm"/>
                      <a:tailEnd type="none" w="sm" len="sm"/>
                    </a:lnL>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28150">
                <a:tc>
                  <a:txBody>
                    <a:bodyPr/>
                    <a:lstStyle/>
                    <a:p>
                      <a:pPr marL="0" marR="0" lvl="0" indent="0" algn="l" rtl="0">
                        <a:spcBef>
                          <a:spcPts val="0"/>
                        </a:spcBef>
                        <a:spcAft>
                          <a:spcPts val="0"/>
                        </a:spcAft>
                        <a:buNone/>
                      </a:pPr>
                      <a:r>
                        <a:rPr lang="en-US" sz="1300" b="1"/>
                        <a:t>Spain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16,037</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1094</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14.66</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328150">
                <a:tc>
                  <a:txBody>
                    <a:bodyPr/>
                    <a:lstStyle/>
                    <a:p>
                      <a:pPr marL="0" marR="0" lvl="0" indent="0" algn="l" rtl="0">
                        <a:spcBef>
                          <a:spcPts val="0"/>
                        </a:spcBef>
                        <a:spcAft>
                          <a:spcPts val="0"/>
                        </a:spcAft>
                        <a:buNone/>
                      </a:pPr>
                      <a:r>
                        <a:rPr lang="en-US" sz="1300" b="1"/>
                        <a:t>Australia</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2,314</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tcPr>
                </a:tc>
                <a:tc>
                  <a:txBody>
                    <a:bodyPr/>
                    <a:lstStyle/>
                    <a:p>
                      <a:pPr marL="0" marR="0" lvl="0" indent="0" algn="l" rtl="0">
                        <a:spcBef>
                          <a:spcPts val="0"/>
                        </a:spcBef>
                        <a:spcAft>
                          <a:spcPts val="0"/>
                        </a:spcAft>
                        <a:buNone/>
                      </a:pPr>
                      <a:r>
                        <a:rPr lang="en-US" sz="1300"/>
                        <a:t>160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tcPr>
                </a:tc>
                <a:tc>
                  <a:txBody>
                    <a:bodyPr/>
                    <a:lstStyle/>
                    <a:p>
                      <a:pPr marL="0" marR="0" lvl="0" indent="0" algn="l" rtl="0">
                        <a:spcBef>
                          <a:spcPts val="0"/>
                        </a:spcBef>
                        <a:spcAft>
                          <a:spcPts val="0"/>
                        </a:spcAft>
                        <a:buNone/>
                      </a:pPr>
                      <a:r>
                        <a:rPr lang="en-US" sz="1300"/>
                        <a:t>14.46</a:t>
                      </a:r>
                      <a:endParaRPr sz="1300"/>
                    </a:p>
                  </a:txBody>
                  <a:tcPr marL="91450" marR="91450" marT="45725" marB="45725">
                    <a:lnL w="12700" cap="flat" cmpd="sng">
                      <a:solidFill>
                        <a:schemeClr val="lt1"/>
                      </a:solidFill>
                      <a:prstDash val="solid"/>
                      <a:round/>
                      <a:headEnd type="none" w="sm" len="sm"/>
                      <a:tailEnd type="none" w="sm" len="sm"/>
                    </a:lnL>
                    <a:lnT w="38100" cap="flat" cmpd="sng">
                      <a:solidFill>
                        <a:schemeClr val="lt1"/>
                      </a:solidFill>
                      <a:prstDash val="solid"/>
                      <a:round/>
                      <a:headEnd type="none" w="sm" len="sm"/>
                      <a:tailEnd type="none" w="sm" len="sm"/>
                    </a:lnT>
                  </a:tcPr>
                </a:tc>
                <a:extLst>
                  <a:ext uri="{0D108BD9-81ED-4DB2-BD59-A6C34878D82A}">
                    <a16:rowId xmlns:a16="http://schemas.microsoft.com/office/drawing/2014/main" val="10007"/>
                  </a:ext>
                </a:extLst>
              </a:tr>
              <a:tr h="328150">
                <a:tc>
                  <a:txBody>
                    <a:bodyPr/>
                    <a:lstStyle/>
                    <a:p>
                      <a:pPr marL="0" marR="0" lvl="0" indent="0" algn="l" rtl="0">
                        <a:spcBef>
                          <a:spcPts val="0"/>
                        </a:spcBef>
                        <a:spcAft>
                          <a:spcPts val="0"/>
                        </a:spcAft>
                        <a:buNone/>
                      </a:pPr>
                      <a:r>
                        <a:rPr lang="en-US" sz="1300" b="1"/>
                        <a:t>India</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2,093</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147</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14.24</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8"/>
                  </a:ext>
                </a:extLst>
              </a:tr>
            </a:tbl>
          </a:graphicData>
        </a:graphic>
      </p:graphicFrame>
      <p:pic>
        <p:nvPicPr>
          <p:cNvPr id="173" name="Google Shape;173;p25"/>
          <p:cNvPicPr preferRelativeResize="0"/>
          <p:nvPr/>
        </p:nvPicPr>
        <p:blipFill>
          <a:blip r:embed="rId3">
            <a:alphaModFix/>
          </a:blip>
          <a:stretch>
            <a:fillRect/>
          </a:stretch>
        </p:blipFill>
        <p:spPr>
          <a:xfrm>
            <a:off x="5498475" y="709300"/>
            <a:ext cx="6530774" cy="5993700"/>
          </a:xfrm>
          <a:prstGeom prst="rect">
            <a:avLst/>
          </a:prstGeom>
          <a:noFill/>
          <a:ln>
            <a:noFill/>
          </a:ln>
        </p:spPr>
      </p:pic>
      <p:sp>
        <p:nvSpPr>
          <p:cNvPr id="174" name="Google Shape;174;p25"/>
          <p:cNvSpPr txBox="1"/>
          <p:nvPr/>
        </p:nvSpPr>
        <p:spPr>
          <a:xfrm>
            <a:off x="184700" y="3691475"/>
            <a:ext cx="5227200" cy="2712000"/>
          </a:xfrm>
          <a:prstGeom prst="rect">
            <a:avLst/>
          </a:prstGeom>
          <a:noFill/>
          <a:ln>
            <a:noFill/>
          </a:ln>
        </p:spPr>
        <p:txBody>
          <a:bodyPr spcFirstLastPara="1" wrap="square" lIns="91425" tIns="45700" rIns="91425" bIns="45700" anchor="b" anchorCtr="0">
            <a:noAutofit/>
          </a:bodyPr>
          <a:lstStyle/>
          <a:p>
            <a:pPr marL="0" marR="0" lvl="0" indent="0" algn="just" rtl="0">
              <a:lnSpc>
                <a:spcPct val="90000"/>
              </a:lnSpc>
              <a:spcBef>
                <a:spcPts val="0"/>
              </a:spcBef>
              <a:spcAft>
                <a:spcPts val="0"/>
              </a:spcAft>
              <a:buClr>
                <a:schemeClr val="dk1"/>
              </a:buClr>
              <a:buSzPts val="1100"/>
              <a:buFont typeface="Arial"/>
              <a:buNone/>
            </a:pPr>
            <a:r>
              <a:rPr lang="en-US" sz="2000" b="1">
                <a:solidFill>
                  <a:srgbClr val="F3F3F3"/>
                </a:solidFill>
                <a:latin typeface="Calibri"/>
                <a:ea typeface="Calibri"/>
                <a:cs typeface="Calibri"/>
                <a:sym typeface="Calibri"/>
              </a:rPr>
              <a:t>Customers from Spain (SP) have made the highest  number of purchases as well as have spent the most dollars on sales.</a:t>
            </a:r>
            <a:endParaRPr sz="2000" b="1">
              <a:solidFill>
                <a:srgbClr val="F3F3F3"/>
              </a:solidFill>
              <a:latin typeface="Calibri"/>
              <a:ea typeface="Calibri"/>
              <a:cs typeface="Calibri"/>
              <a:sym typeface="Calibri"/>
            </a:endParaRPr>
          </a:p>
          <a:p>
            <a:pPr marL="0" marR="0" lvl="0" indent="0" algn="just" rtl="0">
              <a:lnSpc>
                <a:spcPct val="90000"/>
              </a:lnSpc>
              <a:spcBef>
                <a:spcPts val="0"/>
              </a:spcBef>
              <a:spcAft>
                <a:spcPts val="0"/>
              </a:spcAft>
              <a:buClr>
                <a:schemeClr val="dk1"/>
              </a:buClr>
              <a:buSzPts val="1100"/>
              <a:buFont typeface="Arial"/>
              <a:buNone/>
            </a:pPr>
            <a:endParaRPr sz="2000" b="1">
              <a:solidFill>
                <a:srgbClr val="F3F3F3"/>
              </a:solidFill>
              <a:latin typeface="Calibri"/>
              <a:ea typeface="Calibri"/>
              <a:cs typeface="Calibri"/>
              <a:sym typeface="Calibri"/>
            </a:endParaRPr>
          </a:p>
          <a:p>
            <a:pPr marL="0" marR="0" lvl="0" indent="0" algn="just" rtl="0">
              <a:lnSpc>
                <a:spcPct val="90000"/>
              </a:lnSpc>
              <a:spcBef>
                <a:spcPts val="0"/>
              </a:spcBef>
              <a:spcAft>
                <a:spcPts val="0"/>
              </a:spcAft>
              <a:buClr>
                <a:schemeClr val="dk1"/>
              </a:buClr>
              <a:buSzPts val="1100"/>
              <a:buFont typeface="Arial"/>
              <a:buNone/>
            </a:pPr>
            <a:r>
              <a:rPr lang="en-US" sz="2000" b="1">
                <a:solidFill>
                  <a:srgbClr val="F3F3F3"/>
                </a:solidFill>
                <a:latin typeface="Calibri"/>
                <a:ea typeface="Calibri"/>
                <a:cs typeface="Calibri"/>
                <a:sym typeface="Calibri"/>
              </a:rPr>
              <a:t>However, the highest number of total purchase per person is carried out by Montenegro followed by the US.</a:t>
            </a:r>
            <a:endParaRPr sz="2000" b="1">
              <a:solidFill>
                <a:srgbClr val="F3F3F3"/>
              </a:solidFill>
              <a:latin typeface="Calibri"/>
              <a:ea typeface="Calibri"/>
              <a:cs typeface="Calibri"/>
              <a:sym typeface="Calibri"/>
            </a:endParaRPr>
          </a:p>
          <a:p>
            <a:pPr marL="0" marR="0" lvl="0" indent="0" algn="just" rtl="0">
              <a:lnSpc>
                <a:spcPct val="90000"/>
              </a:lnSpc>
              <a:spcBef>
                <a:spcPts val="0"/>
              </a:spcBef>
              <a:spcAft>
                <a:spcPts val="0"/>
              </a:spcAft>
              <a:buNone/>
            </a:pPr>
            <a:endParaRPr sz="2000" b="1">
              <a:solidFill>
                <a:srgbClr val="F3F3F3"/>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78"/>
        <p:cNvGrpSpPr/>
        <p:nvPr/>
      </p:nvGrpSpPr>
      <p:grpSpPr>
        <a:xfrm>
          <a:off x="0" y="0"/>
          <a:ext cx="0" cy="0"/>
          <a:chOff x="0" y="0"/>
          <a:chExt cx="0" cy="0"/>
        </a:xfrm>
      </p:grpSpPr>
      <p:sp>
        <p:nvSpPr>
          <p:cNvPr id="179" name="Google Shape;179;p26"/>
          <p:cNvSpPr txBox="1">
            <a:spLocks noGrp="1"/>
          </p:cNvSpPr>
          <p:nvPr>
            <p:ph type="ctrTitle"/>
          </p:nvPr>
        </p:nvSpPr>
        <p:spPr>
          <a:xfrm>
            <a:off x="56272" y="-3810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Quarterly Sales</a:t>
            </a:r>
            <a:endParaRPr sz="3000" b="1">
              <a:solidFill>
                <a:srgbClr val="F3F3F3"/>
              </a:solidFill>
            </a:endParaRPr>
          </a:p>
        </p:txBody>
      </p:sp>
      <p:graphicFrame>
        <p:nvGraphicFramePr>
          <p:cNvPr id="180" name="Google Shape;180;p26"/>
          <p:cNvGraphicFramePr/>
          <p:nvPr/>
        </p:nvGraphicFramePr>
        <p:xfrm>
          <a:off x="246968" y="783459"/>
          <a:ext cx="3773875" cy="2288800"/>
        </p:xfrm>
        <a:graphic>
          <a:graphicData uri="http://schemas.openxmlformats.org/drawingml/2006/table">
            <a:tbl>
              <a:tblPr firstRow="1" bandRow="1">
                <a:noFill/>
                <a:tableStyleId>{055D3863-10BF-4BD8-9014-A3CBE94A9D25}</a:tableStyleId>
              </a:tblPr>
              <a:tblGrid>
                <a:gridCol w="818300">
                  <a:extLst>
                    <a:ext uri="{9D8B030D-6E8A-4147-A177-3AD203B41FA5}">
                      <a16:colId xmlns:a16="http://schemas.microsoft.com/office/drawing/2014/main" val="20000"/>
                    </a:ext>
                  </a:extLst>
                </a:gridCol>
                <a:gridCol w="1151475">
                  <a:extLst>
                    <a:ext uri="{9D8B030D-6E8A-4147-A177-3AD203B41FA5}">
                      <a16:colId xmlns:a16="http://schemas.microsoft.com/office/drawing/2014/main" val="20001"/>
                    </a:ext>
                  </a:extLst>
                </a:gridCol>
                <a:gridCol w="1804100">
                  <a:extLst>
                    <a:ext uri="{9D8B030D-6E8A-4147-A177-3AD203B41FA5}">
                      <a16:colId xmlns:a16="http://schemas.microsoft.com/office/drawing/2014/main" val="20002"/>
                    </a:ext>
                  </a:extLst>
                </a:gridCol>
              </a:tblGrid>
              <a:tr h="567025">
                <a:tc>
                  <a:txBody>
                    <a:bodyPr/>
                    <a:lstStyle/>
                    <a:p>
                      <a:pPr marL="0" marR="0" lvl="0" indent="0" algn="l" rtl="0">
                        <a:spcBef>
                          <a:spcPts val="0"/>
                        </a:spcBef>
                        <a:spcAft>
                          <a:spcPts val="0"/>
                        </a:spcAft>
                        <a:buNone/>
                      </a:pPr>
                      <a:r>
                        <a:rPr lang="en-US" sz="1300"/>
                        <a:t>Quarter</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Sales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Total Sales Percentage</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0"/>
                  </a:ext>
                </a:extLst>
              </a:tr>
              <a:tr h="587725">
                <a:tc>
                  <a:txBody>
                    <a:bodyPr/>
                    <a:lstStyle/>
                    <a:p>
                      <a:pPr marL="0" marR="0" lvl="0" indent="0" algn="l" rtl="0">
                        <a:spcBef>
                          <a:spcPts val="0"/>
                        </a:spcBef>
                        <a:spcAft>
                          <a:spcPts val="0"/>
                        </a:spcAft>
                        <a:buNone/>
                      </a:pPr>
                      <a:r>
                        <a:rPr lang="en-US" sz="1300" b="1"/>
                        <a:t>Q4</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$365,114</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26.94%</a:t>
                      </a:r>
                      <a:endParaRPr sz="1300" b="1"/>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1"/>
                  </a:ext>
                </a:extLst>
              </a:tr>
              <a:tr h="567025">
                <a:tc>
                  <a:txBody>
                    <a:bodyPr/>
                    <a:lstStyle/>
                    <a:p>
                      <a:pPr marL="0" marR="0" lvl="0" indent="0" algn="l" rtl="0">
                        <a:spcBef>
                          <a:spcPts val="0"/>
                        </a:spcBef>
                        <a:spcAft>
                          <a:spcPts val="0"/>
                        </a:spcAft>
                        <a:buNone/>
                      </a:pPr>
                      <a:r>
                        <a:rPr lang="en-US" sz="1300" b="1"/>
                        <a:t>Q1</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$346,701</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25.59%</a:t>
                      </a:r>
                      <a:endParaRPr sz="1300" b="1"/>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2"/>
                  </a:ext>
                </a:extLst>
              </a:tr>
              <a:tr h="567025">
                <a:tc>
                  <a:txBody>
                    <a:bodyPr/>
                    <a:lstStyle/>
                    <a:p>
                      <a:pPr marL="0" marR="0" lvl="0" indent="0" algn="l" rtl="0">
                        <a:spcBef>
                          <a:spcPts val="0"/>
                        </a:spcBef>
                        <a:spcAft>
                          <a:spcPts val="0"/>
                        </a:spcAft>
                        <a:buNone/>
                      </a:pPr>
                      <a:r>
                        <a:rPr lang="en-US" sz="1300" b="1"/>
                        <a:t>Q3</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$329,788</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24.34%</a:t>
                      </a:r>
                      <a:endParaRPr sz="1300" b="1"/>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pic>
        <p:nvPicPr>
          <p:cNvPr id="181" name="Google Shape;181;p26"/>
          <p:cNvPicPr preferRelativeResize="0"/>
          <p:nvPr/>
        </p:nvPicPr>
        <p:blipFill>
          <a:blip r:embed="rId3">
            <a:alphaModFix/>
          </a:blip>
          <a:stretch>
            <a:fillRect/>
          </a:stretch>
        </p:blipFill>
        <p:spPr>
          <a:xfrm>
            <a:off x="4120650" y="783450"/>
            <a:ext cx="7907174" cy="5130025"/>
          </a:xfrm>
          <a:prstGeom prst="rect">
            <a:avLst/>
          </a:prstGeom>
          <a:noFill/>
          <a:ln>
            <a:noFill/>
          </a:ln>
        </p:spPr>
      </p:pic>
      <p:sp>
        <p:nvSpPr>
          <p:cNvPr id="182" name="Google Shape;182;p26"/>
          <p:cNvSpPr txBox="1"/>
          <p:nvPr/>
        </p:nvSpPr>
        <p:spPr>
          <a:xfrm>
            <a:off x="155400" y="6065875"/>
            <a:ext cx="11872500" cy="4617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0"/>
              </a:spcBef>
              <a:spcAft>
                <a:spcPts val="0"/>
              </a:spcAft>
              <a:buClr>
                <a:srgbClr val="F3F3F3"/>
              </a:buClr>
              <a:buSzPts val="2000"/>
              <a:buFont typeface="Calibri"/>
              <a:buChar char="●"/>
            </a:pPr>
            <a:r>
              <a:rPr lang="en-US" sz="2000" b="1" dirty="0">
                <a:solidFill>
                  <a:srgbClr val="F3F3F3"/>
                </a:solidFill>
                <a:latin typeface="Calibri"/>
                <a:ea typeface="Calibri"/>
                <a:cs typeface="Calibri"/>
                <a:sym typeface="Calibri"/>
              </a:rPr>
              <a:t>Quarter 4 brought the highest sales in comparison to the remaining three quarters.</a:t>
            </a:r>
            <a:endParaRPr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86"/>
        <p:cNvGrpSpPr/>
        <p:nvPr/>
      </p:nvGrpSpPr>
      <p:grpSpPr>
        <a:xfrm>
          <a:off x="0" y="0"/>
          <a:ext cx="0" cy="0"/>
          <a:chOff x="0" y="0"/>
          <a:chExt cx="0" cy="0"/>
        </a:xfrm>
      </p:grpSpPr>
      <p:sp>
        <p:nvSpPr>
          <p:cNvPr id="187" name="Google Shape;187;p27"/>
          <p:cNvSpPr txBox="1"/>
          <p:nvPr/>
        </p:nvSpPr>
        <p:spPr>
          <a:xfrm>
            <a:off x="155400" y="5773954"/>
            <a:ext cx="11872500" cy="4617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0"/>
              </a:spcBef>
              <a:spcAft>
                <a:spcPts val="0"/>
              </a:spcAft>
              <a:buClr>
                <a:srgbClr val="F3F3F3"/>
              </a:buClr>
              <a:buSzPts val="2000"/>
              <a:buFont typeface="Calibri"/>
              <a:buChar char="●"/>
            </a:pPr>
            <a:r>
              <a:rPr lang="en-US" sz="2000" b="1" dirty="0">
                <a:solidFill>
                  <a:srgbClr val="F3F3F3"/>
                </a:solidFill>
                <a:latin typeface="Calibri"/>
                <a:ea typeface="Calibri"/>
                <a:cs typeface="Calibri"/>
                <a:sym typeface="Calibri"/>
              </a:rPr>
              <a:t>The last campaign (</a:t>
            </a:r>
            <a:r>
              <a:rPr lang="en-US" sz="2000" b="1" dirty="0" err="1">
                <a:solidFill>
                  <a:srgbClr val="F3F3F3"/>
                </a:solidFill>
                <a:latin typeface="Calibri"/>
                <a:ea typeface="Calibri"/>
                <a:cs typeface="Calibri"/>
                <a:sym typeface="Calibri"/>
              </a:rPr>
              <a:t>LastCmp</a:t>
            </a:r>
            <a:r>
              <a:rPr lang="en-US" sz="2000" b="1" dirty="0">
                <a:solidFill>
                  <a:srgbClr val="F3F3F3"/>
                </a:solidFill>
                <a:latin typeface="Calibri"/>
                <a:ea typeface="Calibri"/>
                <a:cs typeface="Calibri"/>
                <a:sym typeface="Calibri"/>
              </a:rPr>
              <a:t>) had the highest number of customer acceptances.</a:t>
            </a:r>
            <a:endParaRPr sz="2000" dirty="0"/>
          </a:p>
        </p:txBody>
      </p:sp>
      <p:sp>
        <p:nvSpPr>
          <p:cNvPr id="188" name="Google Shape;188;p27"/>
          <p:cNvSpPr txBox="1">
            <a:spLocks noGrp="1"/>
          </p:cNvSpPr>
          <p:nvPr>
            <p:ph type="ctrTitle"/>
          </p:nvPr>
        </p:nvSpPr>
        <p:spPr>
          <a:xfrm>
            <a:off x="56272" y="-4572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Most Successful Marketing Campaign</a:t>
            </a:r>
            <a:endParaRPr sz="3000" b="1">
              <a:solidFill>
                <a:srgbClr val="F3F3F3"/>
              </a:solidFill>
            </a:endParaRPr>
          </a:p>
        </p:txBody>
      </p:sp>
      <p:sp>
        <p:nvSpPr>
          <p:cNvPr id="189" name="Google Shape;189;p27"/>
          <p:cNvSpPr txBox="1"/>
          <p:nvPr/>
        </p:nvSpPr>
        <p:spPr>
          <a:xfrm>
            <a:off x="0" y="935853"/>
            <a:ext cx="9633900" cy="10128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endParaRPr sz="3600" b="1" i="0" u="none" strike="noStrike" cap="none">
              <a:solidFill>
                <a:schemeClr val="dk1"/>
              </a:solidFill>
              <a:latin typeface="Calibri"/>
              <a:ea typeface="Calibri"/>
              <a:cs typeface="Calibri"/>
              <a:sym typeface="Calibri"/>
            </a:endParaRPr>
          </a:p>
        </p:txBody>
      </p:sp>
      <p:graphicFrame>
        <p:nvGraphicFramePr>
          <p:cNvPr id="190" name="Google Shape;190;p27"/>
          <p:cNvGraphicFramePr/>
          <p:nvPr/>
        </p:nvGraphicFramePr>
        <p:xfrm>
          <a:off x="138318" y="600309"/>
          <a:ext cx="2684000" cy="1189220"/>
        </p:xfrm>
        <a:graphic>
          <a:graphicData uri="http://schemas.openxmlformats.org/drawingml/2006/table">
            <a:tbl>
              <a:tblPr firstRow="1" bandRow="1">
                <a:noFill/>
                <a:tableStyleId>{055D3863-10BF-4BD8-9014-A3CBE94A9D25}</a:tableStyleId>
              </a:tblPr>
              <a:tblGrid>
                <a:gridCol w="1287175">
                  <a:extLst>
                    <a:ext uri="{9D8B030D-6E8A-4147-A177-3AD203B41FA5}">
                      <a16:colId xmlns:a16="http://schemas.microsoft.com/office/drawing/2014/main" val="20000"/>
                    </a:ext>
                  </a:extLst>
                </a:gridCol>
                <a:gridCol w="1396825">
                  <a:extLst>
                    <a:ext uri="{9D8B030D-6E8A-4147-A177-3AD203B41FA5}">
                      <a16:colId xmlns:a16="http://schemas.microsoft.com/office/drawing/2014/main" val="20001"/>
                    </a:ext>
                  </a:extLst>
                </a:gridCol>
              </a:tblGrid>
              <a:tr h="296275">
                <a:tc>
                  <a:txBody>
                    <a:bodyPr/>
                    <a:lstStyle/>
                    <a:p>
                      <a:pPr marL="0" marR="0" lvl="0" indent="0" algn="l" rtl="0">
                        <a:spcBef>
                          <a:spcPts val="0"/>
                        </a:spcBef>
                        <a:spcAft>
                          <a:spcPts val="0"/>
                        </a:spcAft>
                        <a:buNone/>
                      </a:pPr>
                      <a:r>
                        <a:rPr lang="en-US" sz="1300"/>
                        <a:t>Campaign</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Acceptance</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0"/>
                  </a:ext>
                </a:extLst>
              </a:tr>
              <a:tr h="307100">
                <a:tc>
                  <a:txBody>
                    <a:bodyPr/>
                    <a:lstStyle/>
                    <a:p>
                      <a:pPr marL="0" marR="0" lvl="0" indent="0" algn="l" rtl="0">
                        <a:spcBef>
                          <a:spcPts val="0"/>
                        </a:spcBef>
                        <a:spcAft>
                          <a:spcPts val="0"/>
                        </a:spcAft>
                        <a:buNone/>
                      </a:pPr>
                      <a:r>
                        <a:rPr lang="en-US" sz="1300" b="1"/>
                        <a:t>LastCmp</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334</a:t>
                      </a:r>
                      <a:endParaRPr sz="1300" b="1"/>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1"/>
                  </a:ext>
                </a:extLst>
              </a:tr>
              <a:tr h="296275">
                <a:tc>
                  <a:txBody>
                    <a:bodyPr/>
                    <a:lstStyle/>
                    <a:p>
                      <a:pPr marL="0" marR="0" lvl="0" indent="0" algn="l" rtl="0">
                        <a:spcBef>
                          <a:spcPts val="0"/>
                        </a:spcBef>
                        <a:spcAft>
                          <a:spcPts val="0"/>
                        </a:spcAft>
                        <a:buNone/>
                      </a:pPr>
                      <a:r>
                        <a:rPr lang="en-US" sz="1300" b="1"/>
                        <a:t>AcceptedCmp4</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167</a:t>
                      </a:r>
                      <a:endParaRPr sz="1300" b="1"/>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2"/>
                  </a:ext>
                </a:extLst>
              </a:tr>
              <a:tr h="0">
                <a:tc>
                  <a:txBody>
                    <a:bodyPr/>
                    <a:lstStyle/>
                    <a:p>
                      <a:pPr marL="0" marR="0" lvl="0" indent="0" algn="l" rtl="0">
                        <a:spcBef>
                          <a:spcPts val="0"/>
                        </a:spcBef>
                        <a:spcAft>
                          <a:spcPts val="0"/>
                        </a:spcAft>
                        <a:buNone/>
                      </a:pPr>
                      <a:r>
                        <a:rPr lang="en-US" sz="1300" b="1"/>
                        <a:t>AcceptedCmp3</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163</a:t>
                      </a:r>
                      <a:endParaRPr sz="1300" b="1"/>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pic>
        <p:nvPicPr>
          <p:cNvPr id="191" name="Google Shape;191;p27"/>
          <p:cNvPicPr preferRelativeResize="0"/>
          <p:nvPr/>
        </p:nvPicPr>
        <p:blipFill>
          <a:blip r:embed="rId3">
            <a:alphaModFix/>
          </a:blip>
          <a:stretch>
            <a:fillRect/>
          </a:stretch>
        </p:blipFill>
        <p:spPr>
          <a:xfrm>
            <a:off x="2963475" y="600300"/>
            <a:ext cx="9102926" cy="47671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95"/>
        <p:cNvGrpSpPr/>
        <p:nvPr/>
      </p:nvGrpSpPr>
      <p:grpSpPr>
        <a:xfrm>
          <a:off x="0" y="0"/>
          <a:ext cx="0" cy="0"/>
          <a:chOff x="0" y="0"/>
          <a:chExt cx="0" cy="0"/>
        </a:xfrm>
      </p:grpSpPr>
      <p:sp>
        <p:nvSpPr>
          <p:cNvPr id="196" name="Google Shape;196;p28"/>
          <p:cNvSpPr txBox="1">
            <a:spLocks noGrp="1"/>
          </p:cNvSpPr>
          <p:nvPr>
            <p:ph type="ctrTitle"/>
          </p:nvPr>
        </p:nvSpPr>
        <p:spPr>
          <a:xfrm>
            <a:off x="56275" y="-381000"/>
            <a:ext cx="119733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Marketing Campaign with Highest Success Rate</a:t>
            </a:r>
            <a:endParaRPr sz="3000" b="1">
              <a:solidFill>
                <a:srgbClr val="F3F3F3"/>
              </a:solidFill>
            </a:endParaRPr>
          </a:p>
        </p:txBody>
      </p:sp>
      <p:sp>
        <p:nvSpPr>
          <p:cNvPr id="197" name="Google Shape;197;p28"/>
          <p:cNvSpPr txBox="1"/>
          <p:nvPr/>
        </p:nvSpPr>
        <p:spPr>
          <a:xfrm>
            <a:off x="-663000" y="956578"/>
            <a:ext cx="9633900" cy="10128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endParaRPr sz="3600" b="1" i="0" u="none" strike="noStrike" cap="none">
              <a:solidFill>
                <a:schemeClr val="dk1"/>
              </a:solidFill>
              <a:latin typeface="Calibri"/>
              <a:ea typeface="Calibri"/>
              <a:cs typeface="Calibri"/>
              <a:sym typeface="Calibri"/>
            </a:endParaRPr>
          </a:p>
        </p:txBody>
      </p:sp>
      <p:graphicFrame>
        <p:nvGraphicFramePr>
          <p:cNvPr id="198" name="Google Shape;198;p28"/>
          <p:cNvGraphicFramePr/>
          <p:nvPr/>
        </p:nvGraphicFramePr>
        <p:xfrm>
          <a:off x="243743" y="1463134"/>
          <a:ext cx="3016600" cy="1158280"/>
        </p:xfrm>
        <a:graphic>
          <a:graphicData uri="http://schemas.openxmlformats.org/drawingml/2006/table">
            <a:tbl>
              <a:tblPr firstRow="1" bandRow="1">
                <a:noFill/>
                <a:tableStyleId>{055D3863-10BF-4BD8-9014-A3CBE94A9D25}</a:tableStyleId>
              </a:tblPr>
              <a:tblGrid>
                <a:gridCol w="1844475">
                  <a:extLst>
                    <a:ext uri="{9D8B030D-6E8A-4147-A177-3AD203B41FA5}">
                      <a16:colId xmlns:a16="http://schemas.microsoft.com/office/drawing/2014/main" val="20000"/>
                    </a:ext>
                  </a:extLst>
                </a:gridCol>
                <a:gridCol w="1172125">
                  <a:extLst>
                    <a:ext uri="{9D8B030D-6E8A-4147-A177-3AD203B41FA5}">
                      <a16:colId xmlns:a16="http://schemas.microsoft.com/office/drawing/2014/main" val="20001"/>
                    </a:ext>
                  </a:extLst>
                </a:gridCol>
              </a:tblGrid>
              <a:tr h="277650">
                <a:tc>
                  <a:txBody>
                    <a:bodyPr/>
                    <a:lstStyle/>
                    <a:p>
                      <a:pPr marL="0" marR="0" lvl="0" indent="0" algn="l" rtl="0">
                        <a:spcBef>
                          <a:spcPts val="0"/>
                        </a:spcBef>
                        <a:spcAft>
                          <a:spcPts val="0"/>
                        </a:spcAft>
                        <a:buNone/>
                      </a:pPr>
                      <a:r>
                        <a:rPr lang="en-US" sz="1300"/>
                        <a:t>Marketing Campaign</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Success Rate</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0"/>
                  </a:ext>
                </a:extLst>
              </a:tr>
              <a:tr h="198550">
                <a:tc>
                  <a:txBody>
                    <a:bodyPr/>
                    <a:lstStyle/>
                    <a:p>
                      <a:pPr marL="0" marR="0" lvl="0" indent="0" algn="l" rtl="0">
                        <a:spcBef>
                          <a:spcPts val="0"/>
                        </a:spcBef>
                        <a:spcAft>
                          <a:spcPts val="0"/>
                        </a:spcAft>
                        <a:buNone/>
                      </a:pPr>
                      <a:r>
                        <a:rPr lang="en-US" sz="1300" b="1"/>
                        <a:t>LastCmp</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14.93%</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1"/>
                  </a:ext>
                </a:extLst>
              </a:tr>
              <a:tr h="198550">
                <a:tc>
                  <a:txBody>
                    <a:bodyPr/>
                    <a:lstStyle/>
                    <a:p>
                      <a:pPr marL="0" marR="0" lvl="0" indent="0" algn="l" rtl="0">
                        <a:spcBef>
                          <a:spcPts val="0"/>
                        </a:spcBef>
                        <a:spcAft>
                          <a:spcPts val="0"/>
                        </a:spcAft>
                        <a:buNone/>
                      </a:pPr>
                      <a:r>
                        <a:rPr lang="en-US" sz="1300" b="1"/>
                        <a:t>AcceptedCmp4</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7.46%</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300" b="1"/>
                        <a:t>AcceptedCmp3</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7.28</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sp>
        <p:nvSpPr>
          <p:cNvPr id="199" name="Google Shape;199;p28"/>
          <p:cNvSpPr txBox="1"/>
          <p:nvPr/>
        </p:nvSpPr>
        <p:spPr>
          <a:xfrm>
            <a:off x="0" y="497750"/>
            <a:ext cx="11973300" cy="859800"/>
          </a:xfrm>
          <a:prstGeom prst="rect">
            <a:avLst/>
          </a:prstGeom>
          <a:noFill/>
          <a:ln>
            <a:noFill/>
          </a:ln>
        </p:spPr>
        <p:txBody>
          <a:bodyPr spcFirstLastPara="1" wrap="square" lIns="91425" tIns="45700" rIns="91425" bIns="45700" anchor="b" anchorCtr="0">
            <a:noAutofit/>
          </a:bodyPr>
          <a:lstStyle/>
          <a:p>
            <a:pPr marL="457200" marR="0" lvl="0" indent="-355600" algn="just" rtl="0">
              <a:lnSpc>
                <a:spcPct val="90000"/>
              </a:lnSpc>
              <a:spcBef>
                <a:spcPts val="0"/>
              </a:spcBef>
              <a:spcAft>
                <a:spcPts val="0"/>
              </a:spcAft>
              <a:buClr>
                <a:srgbClr val="F3F3F3"/>
              </a:buClr>
              <a:buSzPts val="2000"/>
              <a:buFont typeface="Calibri"/>
              <a:buChar char="●"/>
            </a:pPr>
            <a:r>
              <a:rPr lang="en-US" sz="2000" b="1" u="sng">
                <a:solidFill>
                  <a:srgbClr val="F3F3F3"/>
                </a:solidFill>
                <a:latin typeface="Calibri"/>
                <a:ea typeface="Calibri"/>
                <a:cs typeface="Calibri"/>
                <a:sym typeface="Calibri"/>
              </a:rPr>
              <a:t>Success Rate</a:t>
            </a:r>
            <a:r>
              <a:rPr lang="en-US" sz="2000" b="1">
                <a:solidFill>
                  <a:srgbClr val="F3F3F3"/>
                </a:solidFill>
                <a:latin typeface="Calibri"/>
                <a:ea typeface="Calibri"/>
                <a:cs typeface="Calibri"/>
                <a:sym typeface="Calibri"/>
              </a:rPr>
              <a:t>: We can define success rate of a campaign as the percentage of customers who accepted that campaign or subscribed to the services or made a purchase in that campaign.</a:t>
            </a:r>
            <a:endParaRPr sz="2000" b="1" i="0" u="none" strike="noStrike" cap="none">
              <a:solidFill>
                <a:srgbClr val="F3F3F3"/>
              </a:solidFill>
              <a:latin typeface="Calibri"/>
              <a:ea typeface="Calibri"/>
              <a:cs typeface="Calibri"/>
              <a:sym typeface="Calibri"/>
            </a:endParaRPr>
          </a:p>
        </p:txBody>
      </p:sp>
      <p:pic>
        <p:nvPicPr>
          <p:cNvPr id="200" name="Google Shape;200;p28"/>
          <p:cNvPicPr preferRelativeResize="0"/>
          <p:nvPr/>
        </p:nvPicPr>
        <p:blipFill>
          <a:blip r:embed="rId3">
            <a:alphaModFix/>
          </a:blip>
          <a:stretch>
            <a:fillRect/>
          </a:stretch>
        </p:blipFill>
        <p:spPr>
          <a:xfrm>
            <a:off x="3374775" y="1463125"/>
            <a:ext cx="8654800" cy="51755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04"/>
        <p:cNvGrpSpPr/>
        <p:nvPr/>
      </p:nvGrpSpPr>
      <p:grpSpPr>
        <a:xfrm>
          <a:off x="0" y="0"/>
          <a:ext cx="0" cy="0"/>
          <a:chOff x="0" y="0"/>
          <a:chExt cx="0" cy="0"/>
        </a:xfrm>
      </p:grpSpPr>
      <p:sp>
        <p:nvSpPr>
          <p:cNvPr id="205" name="Google Shape;205;p29"/>
          <p:cNvSpPr txBox="1">
            <a:spLocks noGrp="1"/>
          </p:cNvSpPr>
          <p:nvPr>
            <p:ph type="ctrTitle"/>
          </p:nvPr>
        </p:nvSpPr>
        <p:spPr>
          <a:xfrm>
            <a:off x="56275" y="-381000"/>
            <a:ext cx="119733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Customers Acceptance of Last Campaign w. r. t. Country</a:t>
            </a:r>
            <a:endParaRPr sz="3000" b="1">
              <a:solidFill>
                <a:srgbClr val="F3F3F3"/>
              </a:solidFill>
            </a:endParaRPr>
          </a:p>
        </p:txBody>
      </p:sp>
      <p:sp>
        <p:nvSpPr>
          <p:cNvPr id="206" name="Google Shape;206;p29"/>
          <p:cNvSpPr txBox="1"/>
          <p:nvPr/>
        </p:nvSpPr>
        <p:spPr>
          <a:xfrm>
            <a:off x="-663000" y="956578"/>
            <a:ext cx="9633900" cy="10128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endParaRPr sz="3600" b="1" i="0" u="none" strike="noStrike" cap="none">
              <a:solidFill>
                <a:schemeClr val="dk1"/>
              </a:solidFill>
              <a:latin typeface="Calibri"/>
              <a:ea typeface="Calibri"/>
              <a:cs typeface="Calibri"/>
              <a:sym typeface="Calibri"/>
            </a:endParaRPr>
          </a:p>
        </p:txBody>
      </p:sp>
      <p:graphicFrame>
        <p:nvGraphicFramePr>
          <p:cNvPr id="207" name="Google Shape;207;p29"/>
          <p:cNvGraphicFramePr/>
          <p:nvPr/>
        </p:nvGraphicFramePr>
        <p:xfrm>
          <a:off x="234593" y="972009"/>
          <a:ext cx="3618475" cy="1158280"/>
        </p:xfrm>
        <a:graphic>
          <a:graphicData uri="http://schemas.openxmlformats.org/drawingml/2006/table">
            <a:tbl>
              <a:tblPr firstRow="1" bandRow="1">
                <a:noFill/>
                <a:tableStyleId>{055D3863-10BF-4BD8-9014-A3CBE94A9D25}</a:tableStyleId>
              </a:tblPr>
              <a:tblGrid>
                <a:gridCol w="1534050">
                  <a:extLst>
                    <a:ext uri="{9D8B030D-6E8A-4147-A177-3AD203B41FA5}">
                      <a16:colId xmlns:a16="http://schemas.microsoft.com/office/drawing/2014/main" val="20000"/>
                    </a:ext>
                  </a:extLst>
                </a:gridCol>
                <a:gridCol w="2084425">
                  <a:extLst>
                    <a:ext uri="{9D8B030D-6E8A-4147-A177-3AD203B41FA5}">
                      <a16:colId xmlns:a16="http://schemas.microsoft.com/office/drawing/2014/main" val="20001"/>
                    </a:ext>
                  </a:extLst>
                </a:gridCol>
              </a:tblGrid>
              <a:tr h="200925">
                <a:tc>
                  <a:txBody>
                    <a:bodyPr/>
                    <a:lstStyle/>
                    <a:p>
                      <a:pPr marL="0" marR="0" lvl="0" indent="0" algn="l" rtl="0">
                        <a:spcBef>
                          <a:spcPts val="0"/>
                        </a:spcBef>
                        <a:spcAft>
                          <a:spcPts val="0"/>
                        </a:spcAft>
                        <a:buNone/>
                      </a:pPr>
                      <a:r>
                        <a:rPr lang="en-US" sz="1300"/>
                        <a:t>Country</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Customer Acceptance</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0"/>
                  </a:ext>
                </a:extLst>
              </a:tr>
              <a:tr h="0">
                <a:tc>
                  <a:txBody>
                    <a:bodyPr/>
                    <a:lstStyle/>
                    <a:p>
                      <a:pPr marL="0" marR="0" lvl="0" indent="0" algn="l" rtl="0">
                        <a:spcBef>
                          <a:spcPts val="0"/>
                        </a:spcBef>
                        <a:spcAft>
                          <a:spcPts val="0"/>
                        </a:spcAft>
                        <a:buNone/>
                      </a:pPr>
                      <a:r>
                        <a:rPr lang="en-US" sz="1300" b="1"/>
                        <a:t>Spain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176</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1"/>
                  </a:ext>
                </a:extLst>
              </a:tr>
              <a:tr h="0">
                <a:tc>
                  <a:txBody>
                    <a:bodyPr/>
                    <a:lstStyle/>
                    <a:p>
                      <a:pPr marL="0" marR="0" lvl="0" indent="0" algn="l" rtl="0">
                        <a:spcBef>
                          <a:spcPts val="0"/>
                        </a:spcBef>
                        <a:spcAft>
                          <a:spcPts val="0"/>
                        </a:spcAft>
                        <a:buNone/>
                      </a:pPr>
                      <a:r>
                        <a:rPr lang="en-US" sz="1300" b="1"/>
                        <a:t>South Africa</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52</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300" b="1"/>
                        <a:t>Canada</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38</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pic>
        <p:nvPicPr>
          <p:cNvPr id="208" name="Google Shape;208;p29"/>
          <p:cNvPicPr preferRelativeResize="0"/>
          <p:nvPr/>
        </p:nvPicPr>
        <p:blipFill>
          <a:blip r:embed="rId3">
            <a:alphaModFix/>
          </a:blip>
          <a:stretch>
            <a:fillRect/>
          </a:stretch>
        </p:blipFill>
        <p:spPr>
          <a:xfrm>
            <a:off x="3925400" y="943025"/>
            <a:ext cx="8173425" cy="5011875"/>
          </a:xfrm>
          <a:prstGeom prst="rect">
            <a:avLst/>
          </a:prstGeom>
          <a:noFill/>
          <a:ln>
            <a:noFill/>
          </a:ln>
        </p:spPr>
      </p:pic>
      <p:sp>
        <p:nvSpPr>
          <p:cNvPr id="209" name="Google Shape;209;p29"/>
          <p:cNvSpPr txBox="1"/>
          <p:nvPr/>
        </p:nvSpPr>
        <p:spPr>
          <a:xfrm>
            <a:off x="155400" y="6142075"/>
            <a:ext cx="11872500" cy="4617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0"/>
              </a:spcBef>
              <a:spcAft>
                <a:spcPts val="0"/>
              </a:spcAft>
              <a:buClr>
                <a:srgbClr val="F3F3F3"/>
              </a:buClr>
              <a:buSzPts val="2000"/>
              <a:buFont typeface="Calibri"/>
              <a:buChar char="●"/>
            </a:pPr>
            <a:r>
              <a:rPr lang="en-US" sz="2000" b="1" dirty="0">
                <a:solidFill>
                  <a:srgbClr val="F3F3F3"/>
                </a:solidFill>
                <a:latin typeface="Calibri"/>
                <a:ea typeface="Calibri"/>
                <a:cs typeface="Calibri"/>
                <a:sym typeface="Calibri"/>
              </a:rPr>
              <a:t>Off all the countries, customers from Spain had the highest number of campaign acceptances.</a:t>
            </a:r>
            <a:endParaRPr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13"/>
        <p:cNvGrpSpPr/>
        <p:nvPr/>
      </p:nvGrpSpPr>
      <p:grpSpPr>
        <a:xfrm>
          <a:off x="0" y="0"/>
          <a:ext cx="0" cy="0"/>
          <a:chOff x="0" y="0"/>
          <a:chExt cx="0" cy="0"/>
        </a:xfrm>
      </p:grpSpPr>
      <p:sp>
        <p:nvSpPr>
          <p:cNvPr id="214" name="Google Shape;214;p30"/>
          <p:cNvSpPr txBox="1">
            <a:spLocks noGrp="1"/>
          </p:cNvSpPr>
          <p:nvPr>
            <p:ph type="ctrTitle"/>
          </p:nvPr>
        </p:nvSpPr>
        <p:spPr>
          <a:xfrm>
            <a:off x="56275" y="104075"/>
            <a:ext cx="11973300" cy="52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Relationship between Country and Success of Campaign</a:t>
            </a:r>
            <a:endParaRPr sz="3000" b="1">
              <a:solidFill>
                <a:srgbClr val="F3F3F3"/>
              </a:solidFill>
            </a:endParaRPr>
          </a:p>
        </p:txBody>
      </p:sp>
      <p:sp>
        <p:nvSpPr>
          <p:cNvPr id="215" name="Google Shape;215;p30"/>
          <p:cNvSpPr txBox="1"/>
          <p:nvPr/>
        </p:nvSpPr>
        <p:spPr>
          <a:xfrm>
            <a:off x="-663000" y="956578"/>
            <a:ext cx="9633900" cy="10128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endParaRPr sz="3600" b="1" i="0" u="none" strike="noStrike" cap="none">
              <a:solidFill>
                <a:schemeClr val="dk1"/>
              </a:solidFill>
              <a:latin typeface="Calibri"/>
              <a:ea typeface="Calibri"/>
              <a:cs typeface="Calibri"/>
              <a:sym typeface="Calibri"/>
            </a:endParaRPr>
          </a:p>
        </p:txBody>
      </p:sp>
      <p:graphicFrame>
        <p:nvGraphicFramePr>
          <p:cNvPr id="216" name="Google Shape;216;p30"/>
          <p:cNvGraphicFramePr/>
          <p:nvPr/>
        </p:nvGraphicFramePr>
        <p:xfrm>
          <a:off x="141368" y="4031959"/>
          <a:ext cx="8224000" cy="2606130"/>
        </p:xfrm>
        <a:graphic>
          <a:graphicData uri="http://schemas.openxmlformats.org/drawingml/2006/table">
            <a:tbl>
              <a:tblPr firstRow="1" bandRow="1">
                <a:noFill/>
                <a:tableStyleId>{055D3863-10BF-4BD8-9014-A3CBE94A9D25}</a:tableStyleId>
              </a:tblPr>
              <a:tblGrid>
                <a:gridCol w="1037875">
                  <a:extLst>
                    <a:ext uri="{9D8B030D-6E8A-4147-A177-3AD203B41FA5}">
                      <a16:colId xmlns:a16="http://schemas.microsoft.com/office/drawing/2014/main" val="20000"/>
                    </a:ext>
                  </a:extLst>
                </a:gridCol>
                <a:gridCol w="1260525">
                  <a:extLst>
                    <a:ext uri="{9D8B030D-6E8A-4147-A177-3AD203B41FA5}">
                      <a16:colId xmlns:a16="http://schemas.microsoft.com/office/drawing/2014/main" val="20001"/>
                    </a:ext>
                  </a:extLst>
                </a:gridCol>
                <a:gridCol w="1235225">
                  <a:extLst>
                    <a:ext uri="{9D8B030D-6E8A-4147-A177-3AD203B41FA5}">
                      <a16:colId xmlns:a16="http://schemas.microsoft.com/office/drawing/2014/main" val="20002"/>
                    </a:ext>
                  </a:extLst>
                </a:gridCol>
                <a:gridCol w="1284075">
                  <a:extLst>
                    <a:ext uri="{9D8B030D-6E8A-4147-A177-3AD203B41FA5}">
                      <a16:colId xmlns:a16="http://schemas.microsoft.com/office/drawing/2014/main" val="20003"/>
                    </a:ext>
                  </a:extLst>
                </a:gridCol>
                <a:gridCol w="1275250">
                  <a:extLst>
                    <a:ext uri="{9D8B030D-6E8A-4147-A177-3AD203B41FA5}">
                      <a16:colId xmlns:a16="http://schemas.microsoft.com/office/drawing/2014/main" val="20004"/>
                    </a:ext>
                  </a:extLst>
                </a:gridCol>
                <a:gridCol w="1259750">
                  <a:extLst>
                    <a:ext uri="{9D8B030D-6E8A-4147-A177-3AD203B41FA5}">
                      <a16:colId xmlns:a16="http://schemas.microsoft.com/office/drawing/2014/main" val="20005"/>
                    </a:ext>
                  </a:extLst>
                </a:gridCol>
                <a:gridCol w="871300">
                  <a:extLst>
                    <a:ext uri="{9D8B030D-6E8A-4147-A177-3AD203B41FA5}">
                      <a16:colId xmlns:a16="http://schemas.microsoft.com/office/drawing/2014/main" val="20006"/>
                    </a:ext>
                  </a:extLst>
                </a:gridCol>
              </a:tblGrid>
              <a:tr h="0">
                <a:tc>
                  <a:txBody>
                    <a:bodyPr/>
                    <a:lstStyle/>
                    <a:p>
                      <a:pPr marL="0" marR="0" lvl="0" indent="0" algn="l" rtl="0">
                        <a:spcBef>
                          <a:spcPts val="0"/>
                        </a:spcBef>
                        <a:spcAft>
                          <a:spcPts val="0"/>
                        </a:spcAft>
                        <a:buNone/>
                      </a:pPr>
                      <a:r>
                        <a:rPr lang="en-US" sz="1300"/>
                        <a:t>Country</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AcceptedCmp1</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US" sz="1300"/>
                        <a:t>AcceptedCmp2</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1300"/>
                        <a:t>AcceptedCmp3</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1300"/>
                        <a:t>AcceptedCmp4</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1300"/>
                        <a:t>AcceptedCmp5</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LastCmp</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l" rtl="0">
                        <a:spcBef>
                          <a:spcPts val="0"/>
                        </a:spcBef>
                        <a:spcAft>
                          <a:spcPts val="0"/>
                        </a:spcAft>
                        <a:buNone/>
                      </a:pPr>
                      <a:r>
                        <a:rPr lang="en-US" sz="1300"/>
                        <a:t>Australia</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4.375</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0.00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5.625</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3.750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8.125</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14.375</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l" rtl="0">
                        <a:spcBef>
                          <a:spcPts val="0"/>
                        </a:spcBef>
                        <a:spcAft>
                          <a:spcPts val="0"/>
                        </a:spcAft>
                        <a:buNone/>
                      </a:pPr>
                      <a:r>
                        <a:rPr lang="en-US" sz="1300"/>
                        <a:t>Canada</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6.716</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2.239</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6.716</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8.955</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7.836</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14.179</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300"/>
                        <a:t>Germany</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5.833</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1.667</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8.333</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9.167</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6.667</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14.167</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1300"/>
                        <a:t>India</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4.762</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1.361</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8.844</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7.483</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4.082</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8.844</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1300"/>
                        <a:t>Montenegro</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0.00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0.000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33.333</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0.00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0.00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66.667</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US" sz="1300"/>
                        <a:t>South Africa</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5.952</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1.190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6.250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5.952</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6.250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15.476</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US" sz="1300"/>
                        <a:t>Spain</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7.130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1.463</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7.587</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8.135</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8.044</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16.088</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US" sz="1300"/>
                        <a:t>US</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6.422</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0.00</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7.339</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5.505</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4.587</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11.927</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pic>
        <p:nvPicPr>
          <p:cNvPr id="217" name="Google Shape;217;p30"/>
          <p:cNvPicPr preferRelativeResize="0"/>
          <p:nvPr/>
        </p:nvPicPr>
        <p:blipFill>
          <a:blip r:embed="rId3">
            <a:alphaModFix/>
          </a:blip>
          <a:stretch>
            <a:fillRect/>
          </a:stretch>
        </p:blipFill>
        <p:spPr>
          <a:xfrm>
            <a:off x="132475" y="631775"/>
            <a:ext cx="11973299" cy="3313374"/>
          </a:xfrm>
          <a:prstGeom prst="rect">
            <a:avLst/>
          </a:prstGeom>
          <a:noFill/>
          <a:ln>
            <a:noFill/>
          </a:ln>
        </p:spPr>
      </p:pic>
      <p:sp>
        <p:nvSpPr>
          <p:cNvPr id="218" name="Google Shape;218;p30"/>
          <p:cNvSpPr txBox="1"/>
          <p:nvPr/>
        </p:nvSpPr>
        <p:spPr>
          <a:xfrm>
            <a:off x="8449675" y="4336750"/>
            <a:ext cx="3579900" cy="808200"/>
          </a:xfrm>
          <a:prstGeom prst="rect">
            <a:avLst/>
          </a:prstGeom>
          <a:noFill/>
          <a:ln>
            <a:noFill/>
          </a:ln>
        </p:spPr>
        <p:txBody>
          <a:bodyPr spcFirstLastPara="1" wrap="square" lIns="91425" tIns="91425" rIns="91425" bIns="91425" anchor="t" anchorCtr="0">
            <a:spAutoFit/>
          </a:bodyPr>
          <a:lstStyle/>
          <a:p>
            <a:pPr marL="457200" lvl="0" indent="-323850" algn="l" rtl="0">
              <a:lnSpc>
                <a:spcPct val="90000"/>
              </a:lnSpc>
              <a:spcBef>
                <a:spcPts val="0"/>
              </a:spcBef>
              <a:spcAft>
                <a:spcPts val="0"/>
              </a:spcAft>
              <a:buClr>
                <a:srgbClr val="F3F3F3"/>
              </a:buClr>
              <a:buSzPts val="1500"/>
              <a:buFont typeface="Calibri"/>
              <a:buChar char="●"/>
            </a:pPr>
            <a:r>
              <a:rPr lang="en-US" sz="1500" b="1">
                <a:solidFill>
                  <a:srgbClr val="F3F3F3"/>
                </a:solidFill>
                <a:latin typeface="Calibri"/>
                <a:ea typeface="Calibri"/>
                <a:cs typeface="Calibri"/>
                <a:sym typeface="Calibri"/>
              </a:rPr>
              <a:t>Apparently, there is no relationship between a country and success of campaign.</a:t>
            </a:r>
            <a:endParaRPr sz="1500" b="1">
              <a:solidFill>
                <a:srgbClr val="F3F3F3"/>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22"/>
        <p:cNvGrpSpPr/>
        <p:nvPr/>
      </p:nvGrpSpPr>
      <p:grpSpPr>
        <a:xfrm>
          <a:off x="0" y="0"/>
          <a:ext cx="0" cy="0"/>
          <a:chOff x="0" y="0"/>
          <a:chExt cx="0" cy="0"/>
        </a:xfrm>
      </p:grpSpPr>
      <p:sp>
        <p:nvSpPr>
          <p:cNvPr id="223" name="Google Shape;223;p31"/>
          <p:cNvSpPr txBox="1">
            <a:spLocks noGrp="1"/>
          </p:cNvSpPr>
          <p:nvPr>
            <p:ph type="ctrTitle"/>
          </p:nvPr>
        </p:nvSpPr>
        <p:spPr>
          <a:xfrm>
            <a:off x="56275" y="104075"/>
            <a:ext cx="12135600" cy="52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Best Performing Products w. r. t. Sales</a:t>
            </a:r>
            <a:endParaRPr sz="3000" b="1">
              <a:solidFill>
                <a:srgbClr val="F3F3F3"/>
              </a:solidFill>
            </a:endParaRPr>
          </a:p>
        </p:txBody>
      </p:sp>
      <p:sp>
        <p:nvSpPr>
          <p:cNvPr id="224" name="Google Shape;224;p31"/>
          <p:cNvSpPr txBox="1"/>
          <p:nvPr/>
        </p:nvSpPr>
        <p:spPr>
          <a:xfrm>
            <a:off x="0" y="935853"/>
            <a:ext cx="9633900" cy="10128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endParaRPr sz="3600" b="1" i="0" u="none" strike="noStrike" cap="none">
              <a:solidFill>
                <a:schemeClr val="dk1"/>
              </a:solidFill>
              <a:latin typeface="Calibri"/>
              <a:ea typeface="Calibri"/>
              <a:cs typeface="Calibri"/>
              <a:sym typeface="Calibri"/>
            </a:endParaRPr>
          </a:p>
        </p:txBody>
      </p:sp>
      <p:graphicFrame>
        <p:nvGraphicFramePr>
          <p:cNvPr id="225" name="Google Shape;225;p31"/>
          <p:cNvGraphicFramePr/>
          <p:nvPr/>
        </p:nvGraphicFramePr>
        <p:xfrm>
          <a:off x="70593" y="839384"/>
          <a:ext cx="2180750" cy="1589175"/>
        </p:xfrm>
        <a:graphic>
          <a:graphicData uri="http://schemas.openxmlformats.org/drawingml/2006/table">
            <a:tbl>
              <a:tblPr firstRow="1" bandRow="1">
                <a:noFill/>
                <a:tableStyleId>{055D3863-10BF-4BD8-9014-A3CBE94A9D25}</a:tableStyleId>
              </a:tblPr>
              <a:tblGrid>
                <a:gridCol w="856000">
                  <a:extLst>
                    <a:ext uri="{9D8B030D-6E8A-4147-A177-3AD203B41FA5}">
                      <a16:colId xmlns:a16="http://schemas.microsoft.com/office/drawing/2014/main" val="20000"/>
                    </a:ext>
                  </a:extLst>
                </a:gridCol>
                <a:gridCol w="1324750">
                  <a:extLst>
                    <a:ext uri="{9D8B030D-6E8A-4147-A177-3AD203B41FA5}">
                      <a16:colId xmlns:a16="http://schemas.microsoft.com/office/drawing/2014/main" val="20001"/>
                    </a:ext>
                  </a:extLst>
                </a:gridCol>
              </a:tblGrid>
              <a:tr h="433200">
                <a:tc>
                  <a:txBody>
                    <a:bodyPr/>
                    <a:lstStyle/>
                    <a:p>
                      <a:pPr marL="0" marR="0" lvl="0" indent="0" algn="l" rtl="0">
                        <a:spcBef>
                          <a:spcPts val="0"/>
                        </a:spcBef>
                        <a:spcAft>
                          <a:spcPts val="0"/>
                        </a:spcAft>
                        <a:buNone/>
                      </a:pPr>
                      <a:r>
                        <a:rPr lang="en-US" sz="1300"/>
                        <a:t>Products</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Sales ($)</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0"/>
                  </a:ext>
                </a:extLst>
              </a:tr>
              <a:tr h="433200">
                <a:tc>
                  <a:txBody>
                    <a:bodyPr/>
                    <a:lstStyle/>
                    <a:p>
                      <a:pPr marL="0" marR="0" lvl="0" indent="0" algn="l" rtl="0">
                        <a:spcBef>
                          <a:spcPts val="0"/>
                        </a:spcBef>
                        <a:spcAft>
                          <a:spcPts val="0"/>
                        </a:spcAft>
                        <a:buNone/>
                      </a:pPr>
                      <a:r>
                        <a:rPr lang="en-US" sz="1300" b="1"/>
                        <a:t>Wine</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$680,038</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1"/>
                  </a:ext>
                </a:extLst>
              </a:tr>
              <a:tr h="433200">
                <a:tc>
                  <a:txBody>
                    <a:bodyPr/>
                    <a:lstStyle/>
                    <a:p>
                      <a:pPr marL="0" marR="0" lvl="0" indent="0" algn="l" rtl="0">
                        <a:spcBef>
                          <a:spcPts val="0"/>
                        </a:spcBef>
                        <a:spcAft>
                          <a:spcPts val="0"/>
                        </a:spcAft>
                        <a:buNone/>
                      </a:pPr>
                      <a:r>
                        <a:rPr lang="en-US" sz="1300" b="1"/>
                        <a:t>Meat</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$373,393</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2"/>
                  </a:ext>
                </a:extLst>
              </a:tr>
              <a:tr h="289575">
                <a:tc>
                  <a:txBody>
                    <a:bodyPr/>
                    <a:lstStyle/>
                    <a:p>
                      <a:pPr marL="0" marR="0" lvl="0" indent="0" algn="l" rtl="0">
                        <a:spcBef>
                          <a:spcPts val="0"/>
                        </a:spcBef>
                        <a:spcAft>
                          <a:spcPts val="0"/>
                        </a:spcAft>
                        <a:buNone/>
                      </a:pPr>
                      <a:r>
                        <a:rPr lang="en-US" sz="1300" b="1"/>
                        <a:t>Gold</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$98,358</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pic>
        <p:nvPicPr>
          <p:cNvPr id="226" name="Google Shape;226;p31"/>
          <p:cNvPicPr preferRelativeResize="0"/>
          <p:nvPr/>
        </p:nvPicPr>
        <p:blipFill>
          <a:blip r:embed="rId3">
            <a:alphaModFix/>
          </a:blip>
          <a:stretch>
            <a:fillRect/>
          </a:stretch>
        </p:blipFill>
        <p:spPr>
          <a:xfrm>
            <a:off x="2307750" y="839384"/>
            <a:ext cx="9778899" cy="5291366"/>
          </a:xfrm>
          <a:prstGeom prst="rect">
            <a:avLst/>
          </a:prstGeom>
          <a:noFill/>
          <a:ln>
            <a:noFill/>
          </a:ln>
        </p:spPr>
      </p:pic>
      <p:sp>
        <p:nvSpPr>
          <p:cNvPr id="227" name="Google Shape;227;p31"/>
          <p:cNvSpPr txBox="1"/>
          <p:nvPr/>
        </p:nvSpPr>
        <p:spPr>
          <a:xfrm>
            <a:off x="155400" y="6218275"/>
            <a:ext cx="11872500" cy="4617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0"/>
              </a:spcBef>
              <a:spcAft>
                <a:spcPts val="0"/>
              </a:spcAft>
              <a:buClr>
                <a:srgbClr val="F3F3F3"/>
              </a:buClr>
              <a:buSzPts val="2000"/>
              <a:buFont typeface="Calibri"/>
              <a:buChar char="●"/>
            </a:pPr>
            <a:r>
              <a:rPr lang="en-US" sz="2000" b="1" dirty="0">
                <a:solidFill>
                  <a:srgbClr val="F3F3F3"/>
                </a:solidFill>
                <a:latin typeface="Calibri"/>
                <a:ea typeface="Calibri"/>
                <a:cs typeface="Calibri"/>
                <a:sym typeface="Calibri"/>
              </a:rPr>
              <a:t>Wine is the best performing product.</a:t>
            </a:r>
            <a:endParaRPr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56272" y="4572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6400" b="1">
                <a:solidFill>
                  <a:srgbClr val="F3F3F3"/>
                </a:solidFill>
              </a:rPr>
              <a:t>About the Data set</a:t>
            </a:r>
            <a:endParaRPr sz="6400" b="1">
              <a:solidFill>
                <a:srgbClr val="F3F3F3"/>
              </a:solidFill>
            </a:endParaRPr>
          </a:p>
        </p:txBody>
      </p:sp>
      <p:sp>
        <p:nvSpPr>
          <p:cNvPr id="91" name="Google Shape;91;p14"/>
          <p:cNvSpPr txBox="1"/>
          <p:nvPr/>
        </p:nvSpPr>
        <p:spPr>
          <a:xfrm>
            <a:off x="246700" y="1914700"/>
            <a:ext cx="11571600" cy="3144000"/>
          </a:xfrm>
          <a:prstGeom prst="rect">
            <a:avLst/>
          </a:prstGeom>
          <a:noFill/>
          <a:ln>
            <a:noFill/>
          </a:ln>
        </p:spPr>
        <p:txBody>
          <a:bodyPr spcFirstLastPara="1" wrap="square" lIns="91425" tIns="45700" rIns="91425" bIns="45700" anchor="b" anchorCtr="0">
            <a:noAutofit/>
          </a:bodyPr>
          <a:lstStyle/>
          <a:p>
            <a:pPr marL="457200" marR="0" lvl="0" indent="-457200" algn="l" rtl="0">
              <a:lnSpc>
                <a:spcPct val="90000"/>
              </a:lnSpc>
              <a:spcBef>
                <a:spcPts val="0"/>
              </a:spcBef>
              <a:spcAft>
                <a:spcPts val="0"/>
              </a:spcAft>
              <a:buClr>
                <a:srgbClr val="F3F3F3"/>
              </a:buClr>
              <a:buSzPts val="3600"/>
              <a:buFont typeface="Calibri"/>
              <a:buChar char="●"/>
            </a:pPr>
            <a:r>
              <a:rPr lang="en-US" sz="3600" b="1">
                <a:solidFill>
                  <a:srgbClr val="F3F3F3"/>
                </a:solidFill>
                <a:latin typeface="Calibri"/>
                <a:ea typeface="Calibri"/>
                <a:cs typeface="Calibri"/>
                <a:sym typeface="Calibri"/>
              </a:rPr>
              <a:t>This data set comprises of customer sales data which was available on a Github repository.</a:t>
            </a:r>
            <a:endParaRPr sz="3600" b="1">
              <a:solidFill>
                <a:srgbClr val="F3F3F3"/>
              </a:solidFill>
              <a:latin typeface="Calibri"/>
              <a:ea typeface="Calibri"/>
              <a:cs typeface="Calibri"/>
              <a:sym typeface="Calibri"/>
            </a:endParaRPr>
          </a:p>
          <a:p>
            <a:pPr marL="457200" marR="0" lvl="0" indent="0" algn="l" rtl="0">
              <a:lnSpc>
                <a:spcPct val="90000"/>
              </a:lnSpc>
              <a:spcBef>
                <a:spcPts val="0"/>
              </a:spcBef>
              <a:spcAft>
                <a:spcPts val="0"/>
              </a:spcAft>
              <a:buNone/>
            </a:pPr>
            <a:endParaRPr sz="3600" b="1">
              <a:solidFill>
                <a:srgbClr val="F3F3F3"/>
              </a:solidFill>
              <a:latin typeface="Calibri"/>
              <a:ea typeface="Calibri"/>
              <a:cs typeface="Calibri"/>
              <a:sym typeface="Calibri"/>
            </a:endParaRPr>
          </a:p>
          <a:p>
            <a:pPr marL="457200" marR="0" lvl="0" indent="-457200" algn="l" rtl="0">
              <a:lnSpc>
                <a:spcPct val="90000"/>
              </a:lnSpc>
              <a:spcBef>
                <a:spcPts val="0"/>
              </a:spcBef>
              <a:spcAft>
                <a:spcPts val="0"/>
              </a:spcAft>
              <a:buClr>
                <a:srgbClr val="F3F3F3"/>
              </a:buClr>
              <a:buSzPts val="3600"/>
              <a:buFont typeface="Calibri"/>
              <a:buChar char="●"/>
            </a:pPr>
            <a:r>
              <a:rPr lang="en-US" sz="3600" b="1">
                <a:solidFill>
                  <a:srgbClr val="F3F3F3"/>
                </a:solidFill>
                <a:latin typeface="Calibri"/>
                <a:ea typeface="Calibri"/>
                <a:cs typeface="Calibri"/>
                <a:sym typeface="Calibri"/>
              </a:rPr>
              <a:t>It was uploaded by iFood, a Brazilian based startup and provides online food ordering and food delivery services.</a:t>
            </a:r>
            <a:endParaRPr sz="3600" b="1">
              <a:solidFill>
                <a:srgbClr val="F3F3F3"/>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31"/>
        <p:cNvGrpSpPr/>
        <p:nvPr/>
      </p:nvGrpSpPr>
      <p:grpSpPr>
        <a:xfrm>
          <a:off x="0" y="0"/>
          <a:ext cx="0" cy="0"/>
          <a:chOff x="0" y="0"/>
          <a:chExt cx="0" cy="0"/>
        </a:xfrm>
      </p:grpSpPr>
      <p:sp>
        <p:nvSpPr>
          <p:cNvPr id="232" name="Google Shape;232;p32"/>
          <p:cNvSpPr txBox="1">
            <a:spLocks noGrp="1"/>
          </p:cNvSpPr>
          <p:nvPr>
            <p:ph type="ctrTitle"/>
          </p:nvPr>
        </p:nvSpPr>
        <p:spPr>
          <a:xfrm>
            <a:off x="56275" y="235075"/>
            <a:ext cx="12135600" cy="47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Channel Performance (Total Number of Purchase w. r. t. Channels)</a:t>
            </a:r>
            <a:endParaRPr sz="3000" b="1">
              <a:solidFill>
                <a:srgbClr val="F3F3F3"/>
              </a:solidFill>
            </a:endParaRPr>
          </a:p>
        </p:txBody>
      </p:sp>
      <p:graphicFrame>
        <p:nvGraphicFramePr>
          <p:cNvPr id="233" name="Google Shape;233;p32"/>
          <p:cNvGraphicFramePr/>
          <p:nvPr/>
        </p:nvGraphicFramePr>
        <p:xfrm>
          <a:off x="198168" y="784084"/>
          <a:ext cx="3840950" cy="1173400"/>
        </p:xfrm>
        <a:graphic>
          <a:graphicData uri="http://schemas.openxmlformats.org/drawingml/2006/table">
            <a:tbl>
              <a:tblPr firstRow="1" bandRow="1">
                <a:noFill/>
                <a:tableStyleId>{055D3863-10BF-4BD8-9014-A3CBE94A9D25}</a:tableStyleId>
              </a:tblPr>
              <a:tblGrid>
                <a:gridCol w="828050">
                  <a:extLst>
                    <a:ext uri="{9D8B030D-6E8A-4147-A177-3AD203B41FA5}">
                      <a16:colId xmlns:a16="http://schemas.microsoft.com/office/drawing/2014/main" val="20000"/>
                    </a:ext>
                  </a:extLst>
                </a:gridCol>
                <a:gridCol w="1285150">
                  <a:extLst>
                    <a:ext uri="{9D8B030D-6E8A-4147-A177-3AD203B41FA5}">
                      <a16:colId xmlns:a16="http://schemas.microsoft.com/office/drawing/2014/main" val="20001"/>
                    </a:ext>
                  </a:extLst>
                </a:gridCol>
                <a:gridCol w="1727750">
                  <a:extLst>
                    <a:ext uri="{9D8B030D-6E8A-4147-A177-3AD203B41FA5}">
                      <a16:colId xmlns:a16="http://schemas.microsoft.com/office/drawing/2014/main" val="20002"/>
                    </a:ext>
                  </a:extLst>
                </a:gridCol>
              </a:tblGrid>
              <a:tr h="293350">
                <a:tc>
                  <a:txBody>
                    <a:bodyPr/>
                    <a:lstStyle/>
                    <a:p>
                      <a:pPr marL="0" marR="0" lvl="0" indent="0" algn="l" rtl="0">
                        <a:spcBef>
                          <a:spcPts val="0"/>
                        </a:spcBef>
                        <a:spcAft>
                          <a:spcPts val="0"/>
                        </a:spcAft>
                        <a:buNone/>
                      </a:pPr>
                      <a:r>
                        <a:rPr lang="en-US" sz="1300"/>
                        <a:t>Channel</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Purchase Count</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Purchase Percentage</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0"/>
                  </a:ext>
                </a:extLst>
              </a:tr>
              <a:tr h="293350">
                <a:tc>
                  <a:txBody>
                    <a:bodyPr/>
                    <a:lstStyle/>
                    <a:p>
                      <a:pPr marL="0" marR="0" lvl="0" indent="0" algn="l" rtl="0">
                        <a:spcBef>
                          <a:spcPts val="0"/>
                        </a:spcBef>
                        <a:spcAft>
                          <a:spcPts val="0"/>
                        </a:spcAft>
                        <a:buNone/>
                      </a:pPr>
                      <a:r>
                        <a:rPr lang="en-US" sz="1300" b="1"/>
                        <a:t>Store</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12,962</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39%</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1"/>
                  </a:ext>
                </a:extLst>
              </a:tr>
              <a:tr h="293350">
                <a:tc>
                  <a:txBody>
                    <a:bodyPr/>
                    <a:lstStyle/>
                    <a:p>
                      <a:pPr marL="0" marR="0" lvl="0" indent="0" algn="l" rtl="0">
                        <a:spcBef>
                          <a:spcPts val="0"/>
                        </a:spcBef>
                        <a:spcAft>
                          <a:spcPts val="0"/>
                        </a:spcAft>
                        <a:buNone/>
                      </a:pPr>
                      <a:r>
                        <a:rPr lang="en-US" sz="1300" b="1"/>
                        <a:t>Web</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9,143</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27%</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2"/>
                  </a:ext>
                </a:extLst>
              </a:tr>
              <a:tr h="293350">
                <a:tc>
                  <a:txBody>
                    <a:bodyPr/>
                    <a:lstStyle/>
                    <a:p>
                      <a:pPr marL="0" marR="0" lvl="0" indent="0" algn="l" rtl="0">
                        <a:spcBef>
                          <a:spcPts val="0"/>
                        </a:spcBef>
                        <a:spcAft>
                          <a:spcPts val="0"/>
                        </a:spcAft>
                        <a:buNone/>
                      </a:pPr>
                      <a:r>
                        <a:rPr lang="en-US" sz="1300" b="1"/>
                        <a:t>Catalog</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5,956</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18%</a:t>
                      </a:r>
                      <a:endParaRPr sz="130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pic>
        <p:nvPicPr>
          <p:cNvPr id="234" name="Google Shape;234;p32"/>
          <p:cNvPicPr preferRelativeResize="0"/>
          <p:nvPr/>
        </p:nvPicPr>
        <p:blipFill>
          <a:blip r:embed="rId3">
            <a:alphaModFix/>
          </a:blip>
          <a:stretch>
            <a:fillRect/>
          </a:stretch>
        </p:blipFill>
        <p:spPr>
          <a:xfrm>
            <a:off x="4115325" y="784075"/>
            <a:ext cx="7985850" cy="2637713"/>
          </a:xfrm>
          <a:prstGeom prst="rect">
            <a:avLst/>
          </a:prstGeom>
          <a:noFill/>
          <a:ln>
            <a:noFill/>
          </a:ln>
        </p:spPr>
      </p:pic>
      <p:pic>
        <p:nvPicPr>
          <p:cNvPr id="235" name="Google Shape;235;p32"/>
          <p:cNvPicPr preferRelativeResize="0"/>
          <p:nvPr/>
        </p:nvPicPr>
        <p:blipFill>
          <a:blip r:embed="rId4">
            <a:alphaModFix/>
          </a:blip>
          <a:stretch>
            <a:fillRect/>
          </a:stretch>
        </p:blipFill>
        <p:spPr>
          <a:xfrm>
            <a:off x="4115325" y="3492600"/>
            <a:ext cx="7985850" cy="32586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39"/>
        <p:cNvGrpSpPr/>
        <p:nvPr/>
      </p:nvGrpSpPr>
      <p:grpSpPr>
        <a:xfrm>
          <a:off x="0" y="0"/>
          <a:ext cx="0" cy="0"/>
          <a:chOff x="0" y="0"/>
          <a:chExt cx="0" cy="0"/>
        </a:xfrm>
      </p:grpSpPr>
      <p:sp>
        <p:nvSpPr>
          <p:cNvPr id="240" name="Google Shape;240;p33"/>
          <p:cNvSpPr txBox="1">
            <a:spLocks noGrp="1"/>
          </p:cNvSpPr>
          <p:nvPr>
            <p:ph type="ctrTitle"/>
          </p:nvPr>
        </p:nvSpPr>
        <p:spPr>
          <a:xfrm>
            <a:off x="56272" y="-3048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Analysis of Customer Complains</a:t>
            </a:r>
            <a:endParaRPr sz="3000" b="1">
              <a:solidFill>
                <a:srgbClr val="F3F3F3"/>
              </a:solidFill>
            </a:endParaRPr>
          </a:p>
        </p:txBody>
      </p:sp>
      <p:sp>
        <p:nvSpPr>
          <p:cNvPr id="241" name="Google Shape;241;p33"/>
          <p:cNvSpPr txBox="1"/>
          <p:nvPr/>
        </p:nvSpPr>
        <p:spPr>
          <a:xfrm>
            <a:off x="152400" y="806227"/>
            <a:ext cx="9633900" cy="4566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US" sz="2000" b="1">
                <a:solidFill>
                  <a:srgbClr val="F3F3F3"/>
                </a:solidFill>
                <a:latin typeface="Calibri"/>
                <a:ea typeface="Calibri"/>
                <a:cs typeface="Calibri"/>
                <a:sym typeface="Calibri"/>
              </a:rPr>
              <a:t>Total Complains w. r. t. Quarters</a:t>
            </a:r>
            <a:endParaRPr sz="2000" b="1" i="0" u="none" strike="noStrike" cap="none">
              <a:solidFill>
                <a:srgbClr val="F3F3F3"/>
              </a:solidFill>
              <a:latin typeface="Calibri"/>
              <a:ea typeface="Calibri"/>
              <a:cs typeface="Calibri"/>
              <a:sym typeface="Calibri"/>
            </a:endParaRPr>
          </a:p>
        </p:txBody>
      </p:sp>
      <p:graphicFrame>
        <p:nvGraphicFramePr>
          <p:cNvPr id="242" name="Google Shape;242;p33"/>
          <p:cNvGraphicFramePr/>
          <p:nvPr/>
        </p:nvGraphicFramePr>
        <p:xfrm>
          <a:off x="281744" y="1448840"/>
          <a:ext cx="2924550" cy="1673875"/>
        </p:xfrm>
        <a:graphic>
          <a:graphicData uri="http://schemas.openxmlformats.org/drawingml/2006/table">
            <a:tbl>
              <a:tblPr firstRow="1" bandRow="1">
                <a:noFill/>
                <a:tableStyleId>{055D3863-10BF-4BD8-9014-A3CBE94A9D25}</a:tableStyleId>
              </a:tblPr>
              <a:tblGrid>
                <a:gridCol w="1185950">
                  <a:extLst>
                    <a:ext uri="{9D8B030D-6E8A-4147-A177-3AD203B41FA5}">
                      <a16:colId xmlns:a16="http://schemas.microsoft.com/office/drawing/2014/main" val="20000"/>
                    </a:ext>
                  </a:extLst>
                </a:gridCol>
                <a:gridCol w="1738600">
                  <a:extLst>
                    <a:ext uri="{9D8B030D-6E8A-4147-A177-3AD203B41FA5}">
                      <a16:colId xmlns:a16="http://schemas.microsoft.com/office/drawing/2014/main" val="20001"/>
                    </a:ext>
                  </a:extLst>
                </a:gridCol>
              </a:tblGrid>
              <a:tr h="487675">
                <a:tc>
                  <a:txBody>
                    <a:bodyPr/>
                    <a:lstStyle/>
                    <a:p>
                      <a:pPr marL="0" marR="0" lvl="0" indent="0" algn="l" rtl="0">
                        <a:spcBef>
                          <a:spcPts val="0"/>
                        </a:spcBef>
                        <a:spcAft>
                          <a:spcPts val="0"/>
                        </a:spcAft>
                        <a:buNone/>
                      </a:pPr>
                      <a:r>
                        <a:rPr lang="en-US" sz="1300"/>
                        <a:t>Quarter</a:t>
                      </a:r>
                      <a:endParaRPr sz="1300"/>
                    </a:p>
                  </a:txBody>
                  <a:tcPr marL="91450" marR="91450" marT="45725" marB="45725"/>
                </a:tc>
                <a:tc>
                  <a:txBody>
                    <a:bodyPr/>
                    <a:lstStyle/>
                    <a:p>
                      <a:pPr marL="0" marR="0" lvl="0" indent="0" algn="l" rtl="0">
                        <a:spcBef>
                          <a:spcPts val="0"/>
                        </a:spcBef>
                        <a:spcAft>
                          <a:spcPts val="0"/>
                        </a:spcAft>
                        <a:buNone/>
                      </a:pPr>
                      <a:r>
                        <a:rPr lang="en-US" sz="1300"/>
                        <a:t>Number of Complains</a:t>
                      </a:r>
                      <a:endParaRPr sz="1300"/>
                    </a:p>
                  </a:txBody>
                  <a:tcPr marL="91450" marR="91450" marT="45725" marB="45725"/>
                </a:tc>
                <a:extLst>
                  <a:ext uri="{0D108BD9-81ED-4DB2-BD59-A6C34878D82A}">
                    <a16:rowId xmlns:a16="http://schemas.microsoft.com/office/drawing/2014/main" val="10000"/>
                  </a:ext>
                </a:extLst>
              </a:tr>
              <a:tr h="296550">
                <a:tc>
                  <a:txBody>
                    <a:bodyPr/>
                    <a:lstStyle/>
                    <a:p>
                      <a:pPr marL="0" marR="0" lvl="0" indent="0" algn="l" rtl="0">
                        <a:spcBef>
                          <a:spcPts val="0"/>
                        </a:spcBef>
                        <a:spcAft>
                          <a:spcPts val="0"/>
                        </a:spcAft>
                        <a:buNone/>
                      </a:pPr>
                      <a:r>
                        <a:rPr lang="en-US" sz="1300"/>
                        <a:t>Q1</a:t>
                      </a:r>
                      <a:endParaRPr sz="1300"/>
                    </a:p>
                  </a:txBody>
                  <a:tcPr marL="91450" marR="91450" marT="45725" marB="45725"/>
                </a:tc>
                <a:tc>
                  <a:txBody>
                    <a:bodyPr/>
                    <a:lstStyle/>
                    <a:p>
                      <a:pPr marL="0" marR="0" lvl="0" indent="0" algn="l" rtl="0">
                        <a:spcBef>
                          <a:spcPts val="0"/>
                        </a:spcBef>
                        <a:spcAft>
                          <a:spcPts val="0"/>
                        </a:spcAft>
                        <a:buNone/>
                      </a:pPr>
                      <a:r>
                        <a:rPr lang="en-US" sz="1300"/>
                        <a:t>8</a:t>
                      </a:r>
                      <a:endParaRPr sz="1300"/>
                    </a:p>
                  </a:txBody>
                  <a:tcPr marL="91450" marR="91450" marT="45725" marB="45725"/>
                </a:tc>
                <a:extLst>
                  <a:ext uri="{0D108BD9-81ED-4DB2-BD59-A6C34878D82A}">
                    <a16:rowId xmlns:a16="http://schemas.microsoft.com/office/drawing/2014/main" val="10001"/>
                  </a:ext>
                </a:extLst>
              </a:tr>
              <a:tr h="296550">
                <a:tc>
                  <a:txBody>
                    <a:bodyPr/>
                    <a:lstStyle/>
                    <a:p>
                      <a:pPr marL="0" marR="0" lvl="0" indent="0" algn="l" rtl="0">
                        <a:spcBef>
                          <a:spcPts val="0"/>
                        </a:spcBef>
                        <a:spcAft>
                          <a:spcPts val="0"/>
                        </a:spcAft>
                        <a:buNone/>
                      </a:pPr>
                      <a:r>
                        <a:rPr lang="en-US" sz="1300"/>
                        <a:t>Q3</a:t>
                      </a:r>
                      <a:endParaRPr sz="1300"/>
                    </a:p>
                  </a:txBody>
                  <a:tcPr marL="91450" marR="91450" marT="45725" marB="45725"/>
                </a:tc>
                <a:tc>
                  <a:txBody>
                    <a:bodyPr/>
                    <a:lstStyle/>
                    <a:p>
                      <a:pPr marL="0" marR="0" lvl="0" indent="0" algn="l" rtl="0">
                        <a:spcBef>
                          <a:spcPts val="0"/>
                        </a:spcBef>
                        <a:spcAft>
                          <a:spcPts val="0"/>
                        </a:spcAft>
                        <a:buNone/>
                      </a:pPr>
                      <a:r>
                        <a:rPr lang="en-US" sz="1300"/>
                        <a:t>6</a:t>
                      </a:r>
                      <a:endParaRPr sz="1300"/>
                    </a:p>
                  </a:txBody>
                  <a:tcPr marL="91450" marR="91450" marT="45725" marB="45725"/>
                </a:tc>
                <a:extLst>
                  <a:ext uri="{0D108BD9-81ED-4DB2-BD59-A6C34878D82A}">
                    <a16:rowId xmlns:a16="http://schemas.microsoft.com/office/drawing/2014/main" val="10002"/>
                  </a:ext>
                </a:extLst>
              </a:tr>
              <a:tr h="296550">
                <a:tc>
                  <a:txBody>
                    <a:bodyPr/>
                    <a:lstStyle/>
                    <a:p>
                      <a:pPr marL="0" marR="0" lvl="0" indent="0" algn="l" rtl="0">
                        <a:spcBef>
                          <a:spcPts val="0"/>
                        </a:spcBef>
                        <a:spcAft>
                          <a:spcPts val="0"/>
                        </a:spcAft>
                        <a:buNone/>
                      </a:pPr>
                      <a:r>
                        <a:rPr lang="en-US" sz="1300"/>
                        <a:t>Q4</a:t>
                      </a:r>
                      <a:endParaRPr sz="1300"/>
                    </a:p>
                  </a:txBody>
                  <a:tcPr marL="91450" marR="91450" marT="45725" marB="45725"/>
                </a:tc>
                <a:tc>
                  <a:txBody>
                    <a:bodyPr/>
                    <a:lstStyle/>
                    <a:p>
                      <a:pPr marL="0" marR="0" lvl="0" indent="0" algn="l" rtl="0">
                        <a:spcBef>
                          <a:spcPts val="0"/>
                        </a:spcBef>
                        <a:spcAft>
                          <a:spcPts val="0"/>
                        </a:spcAft>
                        <a:buNone/>
                      </a:pPr>
                      <a:r>
                        <a:rPr lang="en-US" sz="1300"/>
                        <a:t>5</a:t>
                      </a:r>
                      <a:endParaRPr sz="1300"/>
                    </a:p>
                  </a:txBody>
                  <a:tcPr marL="91450" marR="91450" marT="45725" marB="45725"/>
                </a:tc>
                <a:extLst>
                  <a:ext uri="{0D108BD9-81ED-4DB2-BD59-A6C34878D82A}">
                    <a16:rowId xmlns:a16="http://schemas.microsoft.com/office/drawing/2014/main" val="10003"/>
                  </a:ext>
                </a:extLst>
              </a:tr>
              <a:tr h="296550">
                <a:tc>
                  <a:txBody>
                    <a:bodyPr/>
                    <a:lstStyle/>
                    <a:p>
                      <a:pPr marL="0" marR="0" lvl="0" indent="0" algn="l" rtl="0">
                        <a:spcBef>
                          <a:spcPts val="0"/>
                        </a:spcBef>
                        <a:spcAft>
                          <a:spcPts val="0"/>
                        </a:spcAft>
                        <a:buNone/>
                      </a:pPr>
                      <a:r>
                        <a:rPr lang="en-US" sz="1300"/>
                        <a:t>Q2</a:t>
                      </a:r>
                      <a:endParaRPr sz="1300"/>
                    </a:p>
                  </a:txBody>
                  <a:tcPr marL="91450" marR="91450" marT="45725" marB="45725"/>
                </a:tc>
                <a:tc>
                  <a:txBody>
                    <a:bodyPr/>
                    <a:lstStyle/>
                    <a:p>
                      <a:pPr marL="0" marR="0" lvl="0" indent="0" algn="l" rtl="0">
                        <a:spcBef>
                          <a:spcPts val="0"/>
                        </a:spcBef>
                        <a:spcAft>
                          <a:spcPts val="0"/>
                        </a:spcAft>
                        <a:buNone/>
                      </a:pPr>
                      <a:r>
                        <a:rPr lang="en-US" sz="1300"/>
                        <a:t>1</a:t>
                      </a:r>
                      <a:endParaRPr sz="1300"/>
                    </a:p>
                  </a:txBody>
                  <a:tcPr marL="91450" marR="91450" marT="45725" marB="45725"/>
                </a:tc>
                <a:extLst>
                  <a:ext uri="{0D108BD9-81ED-4DB2-BD59-A6C34878D82A}">
                    <a16:rowId xmlns:a16="http://schemas.microsoft.com/office/drawing/2014/main" val="10004"/>
                  </a:ext>
                </a:extLst>
              </a:tr>
            </a:tbl>
          </a:graphicData>
        </a:graphic>
      </p:graphicFrame>
      <p:pic>
        <p:nvPicPr>
          <p:cNvPr id="243" name="Google Shape;243;p33"/>
          <p:cNvPicPr preferRelativeResize="0"/>
          <p:nvPr/>
        </p:nvPicPr>
        <p:blipFill>
          <a:blip r:embed="rId3">
            <a:alphaModFix/>
          </a:blip>
          <a:stretch>
            <a:fillRect/>
          </a:stretch>
        </p:blipFill>
        <p:spPr>
          <a:xfrm>
            <a:off x="3296525" y="1448850"/>
            <a:ext cx="8718075" cy="4667500"/>
          </a:xfrm>
          <a:prstGeom prst="rect">
            <a:avLst/>
          </a:prstGeom>
          <a:noFill/>
          <a:ln>
            <a:noFill/>
          </a:ln>
        </p:spPr>
      </p:pic>
      <p:sp>
        <p:nvSpPr>
          <p:cNvPr id="244" name="Google Shape;244;p33"/>
          <p:cNvSpPr txBox="1"/>
          <p:nvPr/>
        </p:nvSpPr>
        <p:spPr>
          <a:xfrm>
            <a:off x="155400" y="6218275"/>
            <a:ext cx="11872500" cy="4617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0"/>
              </a:spcBef>
              <a:spcAft>
                <a:spcPts val="0"/>
              </a:spcAft>
              <a:buClr>
                <a:srgbClr val="F3F3F3"/>
              </a:buClr>
              <a:buSzPts val="2000"/>
              <a:buFont typeface="Calibri"/>
              <a:buChar char="●"/>
            </a:pPr>
            <a:r>
              <a:rPr lang="en-US" sz="2000" b="1" dirty="0">
                <a:solidFill>
                  <a:srgbClr val="F3F3F3"/>
                </a:solidFill>
                <a:latin typeface="Calibri"/>
                <a:ea typeface="Calibri"/>
                <a:cs typeface="Calibri"/>
                <a:sym typeface="Calibri"/>
              </a:rPr>
              <a:t>Quarter 1 received the most number of complains.</a:t>
            </a:r>
            <a:endParaRPr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48"/>
        <p:cNvGrpSpPr/>
        <p:nvPr/>
      </p:nvGrpSpPr>
      <p:grpSpPr>
        <a:xfrm>
          <a:off x="0" y="0"/>
          <a:ext cx="0" cy="0"/>
          <a:chOff x="0" y="0"/>
          <a:chExt cx="0" cy="0"/>
        </a:xfrm>
      </p:grpSpPr>
      <p:sp>
        <p:nvSpPr>
          <p:cNvPr id="249" name="Google Shape;249;p34"/>
          <p:cNvSpPr txBox="1">
            <a:spLocks noGrp="1"/>
          </p:cNvSpPr>
          <p:nvPr>
            <p:ph type="ctrTitle"/>
          </p:nvPr>
        </p:nvSpPr>
        <p:spPr>
          <a:xfrm>
            <a:off x="56275" y="93725"/>
            <a:ext cx="12135600" cy="5382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800"/>
              <a:buFont typeface="Calibri"/>
              <a:buNone/>
            </a:pPr>
            <a:r>
              <a:rPr lang="en-US" sz="3000" b="1">
                <a:solidFill>
                  <a:srgbClr val="F3F3F3"/>
                </a:solidFill>
              </a:rPr>
              <a:t>Average Order Value (Quarterly)</a:t>
            </a:r>
            <a:endParaRPr sz="3000" b="1">
              <a:solidFill>
                <a:srgbClr val="F3F3F3"/>
              </a:solidFill>
            </a:endParaRPr>
          </a:p>
        </p:txBody>
      </p:sp>
      <p:sp>
        <p:nvSpPr>
          <p:cNvPr id="250" name="Google Shape;250;p34"/>
          <p:cNvSpPr txBox="1"/>
          <p:nvPr/>
        </p:nvSpPr>
        <p:spPr>
          <a:xfrm>
            <a:off x="-76200" y="867000"/>
            <a:ext cx="11838600" cy="972300"/>
          </a:xfrm>
          <a:prstGeom prst="rect">
            <a:avLst/>
          </a:prstGeom>
          <a:noFill/>
          <a:ln>
            <a:noFill/>
          </a:ln>
        </p:spPr>
        <p:txBody>
          <a:bodyPr spcFirstLastPara="1" wrap="square" lIns="91425" tIns="45700" rIns="91425" bIns="45700" anchor="b" anchorCtr="0">
            <a:noAutofit/>
          </a:bodyPr>
          <a:lstStyle/>
          <a:p>
            <a:pPr marL="457200" marR="0" lvl="0" indent="-355600" algn="l" rtl="0">
              <a:lnSpc>
                <a:spcPct val="90000"/>
              </a:lnSpc>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Average Order Value: AOV is the ratio of the total revenue and the number of orders placed.</a:t>
            </a:r>
            <a:endParaRPr sz="2000" b="1">
              <a:solidFill>
                <a:srgbClr val="F3F3F3"/>
              </a:solidFill>
              <a:latin typeface="Calibri"/>
              <a:ea typeface="Calibri"/>
              <a:cs typeface="Calibri"/>
              <a:sym typeface="Calibri"/>
            </a:endParaRPr>
          </a:p>
          <a:p>
            <a:pPr marL="457200" marR="0" lvl="0" indent="0" algn="l" rtl="0">
              <a:lnSpc>
                <a:spcPct val="90000"/>
              </a:lnSpc>
              <a:spcBef>
                <a:spcPts val="0"/>
              </a:spcBef>
              <a:spcAft>
                <a:spcPts val="0"/>
              </a:spcAft>
              <a:buNone/>
            </a:pPr>
            <a:endParaRPr sz="2000" b="1">
              <a:solidFill>
                <a:srgbClr val="F3F3F3"/>
              </a:solidFill>
              <a:latin typeface="Calibri"/>
              <a:ea typeface="Calibri"/>
              <a:cs typeface="Calibri"/>
              <a:sym typeface="Calibri"/>
            </a:endParaRPr>
          </a:p>
          <a:p>
            <a:pPr marL="457200" marR="0" lvl="0" indent="-355600" algn="l" rtl="0">
              <a:lnSpc>
                <a:spcPct val="90000"/>
              </a:lnSpc>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It usually tracks the average dollar amount spent each time a customer places an order on a website or mobile app. </a:t>
            </a:r>
            <a:endParaRPr sz="2000" b="1">
              <a:solidFill>
                <a:srgbClr val="F3F3F3"/>
              </a:solidFill>
              <a:latin typeface="Calibri"/>
              <a:ea typeface="Calibri"/>
              <a:cs typeface="Calibri"/>
              <a:sym typeface="Calibri"/>
            </a:endParaRPr>
          </a:p>
        </p:txBody>
      </p:sp>
      <p:graphicFrame>
        <p:nvGraphicFramePr>
          <p:cNvPr id="251" name="Google Shape;251;p34"/>
          <p:cNvGraphicFramePr/>
          <p:nvPr/>
        </p:nvGraphicFramePr>
        <p:xfrm>
          <a:off x="209693" y="2018884"/>
          <a:ext cx="1494850" cy="1673025"/>
        </p:xfrm>
        <a:graphic>
          <a:graphicData uri="http://schemas.openxmlformats.org/drawingml/2006/table">
            <a:tbl>
              <a:tblPr firstRow="1" bandRow="1">
                <a:noFill/>
                <a:tableStyleId>{055D3863-10BF-4BD8-9014-A3CBE94A9D25}</a:tableStyleId>
              </a:tblPr>
              <a:tblGrid>
                <a:gridCol w="728000">
                  <a:extLst>
                    <a:ext uri="{9D8B030D-6E8A-4147-A177-3AD203B41FA5}">
                      <a16:colId xmlns:a16="http://schemas.microsoft.com/office/drawing/2014/main" val="20000"/>
                    </a:ext>
                  </a:extLst>
                </a:gridCol>
                <a:gridCol w="766850">
                  <a:extLst>
                    <a:ext uri="{9D8B030D-6E8A-4147-A177-3AD203B41FA5}">
                      <a16:colId xmlns:a16="http://schemas.microsoft.com/office/drawing/2014/main" val="20001"/>
                    </a:ext>
                  </a:extLst>
                </a:gridCol>
              </a:tblGrid>
              <a:tr h="487700">
                <a:tc>
                  <a:txBody>
                    <a:bodyPr/>
                    <a:lstStyle/>
                    <a:p>
                      <a:pPr marL="0" marR="0" lvl="0" indent="0" algn="l" rtl="0">
                        <a:spcBef>
                          <a:spcPts val="0"/>
                        </a:spcBef>
                        <a:spcAft>
                          <a:spcPts val="0"/>
                        </a:spcAft>
                        <a:buNone/>
                      </a:pPr>
                      <a:r>
                        <a:rPr lang="en-US" sz="1300"/>
                        <a:t>Quarter</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AOV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19300">
                <a:tc>
                  <a:txBody>
                    <a:bodyPr/>
                    <a:lstStyle/>
                    <a:p>
                      <a:pPr marL="0" marR="0" lvl="0" indent="0" algn="l" rtl="0">
                        <a:spcBef>
                          <a:spcPts val="0"/>
                        </a:spcBef>
                        <a:spcAft>
                          <a:spcPts val="0"/>
                        </a:spcAft>
                        <a:buNone/>
                      </a:pPr>
                      <a:r>
                        <a:rPr lang="en-US" sz="1300" b="1"/>
                        <a:t>Q3</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$36.5</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00925">
                <a:tc>
                  <a:txBody>
                    <a:bodyPr/>
                    <a:lstStyle/>
                    <a:p>
                      <a:pPr marL="0" marR="0" lvl="0" indent="0" algn="l" rtl="0">
                        <a:spcBef>
                          <a:spcPts val="0"/>
                        </a:spcBef>
                        <a:spcAft>
                          <a:spcPts val="0"/>
                        </a:spcAft>
                        <a:buNone/>
                      </a:pPr>
                      <a:r>
                        <a:rPr lang="en-US" sz="1300" b="1"/>
                        <a:t>Q4</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$34.07</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65100">
                <a:tc>
                  <a:txBody>
                    <a:bodyPr/>
                    <a:lstStyle/>
                    <a:p>
                      <a:pPr marL="0" marR="0" lvl="0" indent="0" algn="l" rtl="0">
                        <a:spcBef>
                          <a:spcPts val="0"/>
                        </a:spcBef>
                        <a:spcAft>
                          <a:spcPts val="0"/>
                        </a:spcAft>
                        <a:buNone/>
                      </a:pPr>
                      <a:r>
                        <a:rPr lang="en-US" sz="1300" b="1"/>
                        <a:t>Q1</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$31.46</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252" name="Google Shape;252;p34"/>
          <p:cNvPicPr preferRelativeResize="0"/>
          <p:nvPr/>
        </p:nvPicPr>
        <p:blipFill>
          <a:blip r:embed="rId3">
            <a:alphaModFix/>
          </a:blip>
          <a:stretch>
            <a:fillRect/>
          </a:stretch>
        </p:blipFill>
        <p:spPr>
          <a:xfrm>
            <a:off x="180475" y="3778459"/>
            <a:ext cx="11887201" cy="2902149"/>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56"/>
        <p:cNvGrpSpPr/>
        <p:nvPr/>
      </p:nvGrpSpPr>
      <p:grpSpPr>
        <a:xfrm>
          <a:off x="0" y="0"/>
          <a:ext cx="0" cy="0"/>
          <a:chOff x="0" y="0"/>
          <a:chExt cx="0" cy="0"/>
        </a:xfrm>
      </p:grpSpPr>
      <p:sp>
        <p:nvSpPr>
          <p:cNvPr id="257" name="Google Shape;257;p35"/>
          <p:cNvSpPr txBox="1"/>
          <p:nvPr/>
        </p:nvSpPr>
        <p:spPr>
          <a:xfrm>
            <a:off x="159750" y="5414825"/>
            <a:ext cx="11872500" cy="10158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0"/>
              </a:spcBef>
              <a:spcAft>
                <a:spcPts val="0"/>
              </a:spcAft>
              <a:buClr>
                <a:srgbClr val="F3F3F3"/>
              </a:buClr>
              <a:buSzPts val="2000"/>
              <a:buFont typeface="Calibri"/>
              <a:buChar char="●"/>
            </a:pPr>
            <a:r>
              <a:rPr lang="en-US" sz="2000" b="1" dirty="0">
                <a:solidFill>
                  <a:srgbClr val="F3F3F3"/>
                </a:solidFill>
                <a:latin typeface="Calibri"/>
                <a:ea typeface="Calibri"/>
                <a:cs typeface="Calibri"/>
                <a:sym typeface="Calibri"/>
              </a:rPr>
              <a:t>Over here we can see the customers earning above $75K annually have the highest average order value despite their population being considerably less than customers earning within the range of $50K-$75K and $25K-$50K.</a:t>
            </a:r>
            <a:endParaRPr sz="2000" dirty="0"/>
          </a:p>
        </p:txBody>
      </p:sp>
      <p:sp>
        <p:nvSpPr>
          <p:cNvPr id="258" name="Google Shape;258;p35"/>
          <p:cNvSpPr txBox="1">
            <a:spLocks noGrp="1"/>
          </p:cNvSpPr>
          <p:nvPr>
            <p:ph type="ctrTitle"/>
          </p:nvPr>
        </p:nvSpPr>
        <p:spPr>
          <a:xfrm>
            <a:off x="56275" y="93725"/>
            <a:ext cx="12135600" cy="5382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800"/>
              <a:buFont typeface="Calibri"/>
              <a:buNone/>
            </a:pPr>
            <a:r>
              <a:rPr lang="en-US" sz="3000" b="1">
                <a:solidFill>
                  <a:srgbClr val="F3F3F3"/>
                </a:solidFill>
              </a:rPr>
              <a:t>Average Order Value (w. r. t. Income Bracket)</a:t>
            </a:r>
            <a:endParaRPr sz="3000" b="1">
              <a:solidFill>
                <a:srgbClr val="F3F3F3"/>
              </a:solidFill>
            </a:endParaRPr>
          </a:p>
        </p:txBody>
      </p:sp>
      <p:graphicFrame>
        <p:nvGraphicFramePr>
          <p:cNvPr id="259" name="Google Shape;259;p35"/>
          <p:cNvGraphicFramePr/>
          <p:nvPr>
            <p:extLst>
              <p:ext uri="{D42A27DB-BD31-4B8C-83A1-F6EECF244321}">
                <p14:modId xmlns:p14="http://schemas.microsoft.com/office/powerpoint/2010/main" val="2949084189"/>
              </p:ext>
            </p:extLst>
          </p:nvPr>
        </p:nvGraphicFramePr>
        <p:xfrm>
          <a:off x="76193" y="808509"/>
          <a:ext cx="3400975" cy="1356400"/>
        </p:xfrm>
        <a:graphic>
          <a:graphicData uri="http://schemas.openxmlformats.org/drawingml/2006/table">
            <a:tbl>
              <a:tblPr firstRow="1" bandRow="1">
                <a:noFill/>
                <a:tableStyleId>{055D3863-10BF-4BD8-9014-A3CBE94A9D25}</a:tableStyleId>
              </a:tblPr>
              <a:tblGrid>
                <a:gridCol w="1294850">
                  <a:extLst>
                    <a:ext uri="{9D8B030D-6E8A-4147-A177-3AD203B41FA5}">
                      <a16:colId xmlns:a16="http://schemas.microsoft.com/office/drawing/2014/main" val="20000"/>
                    </a:ext>
                  </a:extLst>
                </a:gridCol>
                <a:gridCol w="825150">
                  <a:extLst>
                    <a:ext uri="{9D8B030D-6E8A-4147-A177-3AD203B41FA5}">
                      <a16:colId xmlns:a16="http://schemas.microsoft.com/office/drawing/2014/main" val="20001"/>
                    </a:ext>
                  </a:extLst>
                </a:gridCol>
                <a:gridCol w="1280975">
                  <a:extLst>
                    <a:ext uri="{9D8B030D-6E8A-4147-A177-3AD203B41FA5}">
                      <a16:colId xmlns:a16="http://schemas.microsoft.com/office/drawing/2014/main" val="20002"/>
                    </a:ext>
                  </a:extLst>
                </a:gridCol>
              </a:tblGrid>
              <a:tr h="274232">
                <a:tc>
                  <a:txBody>
                    <a:bodyPr/>
                    <a:lstStyle/>
                    <a:p>
                      <a:pPr marL="0" marR="0" lvl="0" indent="0" algn="l" rtl="0">
                        <a:spcBef>
                          <a:spcPts val="0"/>
                        </a:spcBef>
                        <a:spcAft>
                          <a:spcPts val="0"/>
                        </a:spcAft>
                        <a:buNone/>
                      </a:pPr>
                      <a:r>
                        <a:rPr lang="en-US" sz="1300"/>
                        <a:t>Income Bracket</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dirty="0"/>
                        <a:t>AOV ($)</a:t>
                      </a:r>
                      <a:endParaRPr sz="13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Customers</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162827">
                <a:tc>
                  <a:txBody>
                    <a:bodyPr/>
                    <a:lstStyle/>
                    <a:p>
                      <a:pPr marL="0" marR="0" lvl="0" indent="0" algn="l" rtl="0">
                        <a:spcBef>
                          <a:spcPts val="0"/>
                        </a:spcBef>
                        <a:spcAft>
                          <a:spcPts val="0"/>
                        </a:spcAft>
                        <a:buNone/>
                      </a:pPr>
                      <a:r>
                        <a:rPr lang="en-US" sz="1300" b="1"/>
                        <a:t>Above $75K</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$70.97</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358</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162827">
                <a:tc>
                  <a:txBody>
                    <a:bodyPr/>
                    <a:lstStyle/>
                    <a:p>
                      <a:pPr marL="0" marR="0" lvl="0" indent="0" algn="l" rtl="0">
                        <a:spcBef>
                          <a:spcPts val="0"/>
                        </a:spcBef>
                        <a:spcAft>
                          <a:spcPts val="0"/>
                        </a:spcAft>
                        <a:buNone/>
                      </a:pPr>
                      <a:r>
                        <a:rPr lang="en-US" sz="1300" b="1"/>
                        <a:t>$50K-$75K</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$43.33</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820</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162827">
                <a:tc>
                  <a:txBody>
                    <a:bodyPr/>
                    <a:lstStyle/>
                    <a:p>
                      <a:pPr marL="0" lvl="0" indent="0" algn="l" rtl="0">
                        <a:spcBef>
                          <a:spcPts val="0"/>
                        </a:spcBef>
                        <a:spcAft>
                          <a:spcPts val="0"/>
                        </a:spcAft>
                        <a:buNone/>
                      </a:pPr>
                      <a:r>
                        <a:rPr lang="en-US" sz="1300" b="1"/>
                        <a:t>$25K-$50K</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$13.55</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dirty="0"/>
                        <a:t>817</a:t>
                      </a:r>
                      <a:endParaRPr sz="1300" b="1"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260" name="Google Shape;260;p35"/>
          <p:cNvPicPr preferRelativeResize="0"/>
          <p:nvPr/>
        </p:nvPicPr>
        <p:blipFill rotWithShape="1">
          <a:blip r:embed="rId3">
            <a:alphaModFix/>
          </a:blip>
          <a:srcRect b="1107"/>
          <a:stretch/>
        </p:blipFill>
        <p:spPr>
          <a:xfrm>
            <a:off x="7746500" y="1050360"/>
            <a:ext cx="4329825" cy="4338350"/>
          </a:xfrm>
          <a:prstGeom prst="rect">
            <a:avLst/>
          </a:prstGeom>
          <a:noFill/>
          <a:ln>
            <a:noFill/>
          </a:ln>
        </p:spPr>
      </p:pic>
      <p:pic>
        <p:nvPicPr>
          <p:cNvPr id="261" name="Google Shape;261;p35"/>
          <p:cNvPicPr preferRelativeResize="0"/>
          <p:nvPr/>
        </p:nvPicPr>
        <p:blipFill>
          <a:blip r:embed="rId4">
            <a:alphaModFix/>
          </a:blip>
          <a:stretch>
            <a:fillRect/>
          </a:stretch>
        </p:blipFill>
        <p:spPr>
          <a:xfrm>
            <a:off x="63321" y="2227359"/>
            <a:ext cx="7639199" cy="316135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65"/>
        <p:cNvGrpSpPr/>
        <p:nvPr/>
      </p:nvGrpSpPr>
      <p:grpSpPr>
        <a:xfrm>
          <a:off x="0" y="0"/>
          <a:ext cx="0" cy="0"/>
          <a:chOff x="0" y="0"/>
          <a:chExt cx="0" cy="0"/>
        </a:xfrm>
      </p:grpSpPr>
      <p:sp>
        <p:nvSpPr>
          <p:cNvPr id="266" name="Google Shape;266;p36"/>
          <p:cNvSpPr txBox="1"/>
          <p:nvPr/>
        </p:nvSpPr>
        <p:spPr>
          <a:xfrm>
            <a:off x="174250" y="5709846"/>
            <a:ext cx="12074100" cy="7389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Surprisingly, customers with 0 dependents have the highest average order value keeping in mind that their population is significantly less than customers having 1 dependent.</a:t>
            </a:r>
            <a:endParaRPr sz="2000">
              <a:solidFill>
                <a:schemeClr val="dk1"/>
              </a:solidFill>
            </a:endParaRPr>
          </a:p>
        </p:txBody>
      </p:sp>
      <p:sp>
        <p:nvSpPr>
          <p:cNvPr id="267" name="Google Shape;267;p36"/>
          <p:cNvSpPr txBox="1">
            <a:spLocks noGrp="1"/>
          </p:cNvSpPr>
          <p:nvPr>
            <p:ph type="ctrTitle"/>
          </p:nvPr>
        </p:nvSpPr>
        <p:spPr>
          <a:xfrm>
            <a:off x="56275" y="93725"/>
            <a:ext cx="12135600" cy="5382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800"/>
              <a:buFont typeface="Calibri"/>
              <a:buNone/>
            </a:pPr>
            <a:r>
              <a:rPr lang="en-US" sz="3000" b="1">
                <a:solidFill>
                  <a:srgbClr val="F3F3F3"/>
                </a:solidFill>
              </a:rPr>
              <a:t>Average Order Value (w. r. t. Dependents)</a:t>
            </a:r>
            <a:endParaRPr sz="3000" b="1">
              <a:solidFill>
                <a:srgbClr val="F3F3F3"/>
              </a:solidFill>
            </a:endParaRPr>
          </a:p>
        </p:txBody>
      </p:sp>
      <p:graphicFrame>
        <p:nvGraphicFramePr>
          <p:cNvPr id="268" name="Google Shape;268;p36"/>
          <p:cNvGraphicFramePr/>
          <p:nvPr>
            <p:extLst>
              <p:ext uri="{D42A27DB-BD31-4B8C-83A1-F6EECF244321}">
                <p14:modId xmlns:p14="http://schemas.microsoft.com/office/powerpoint/2010/main" val="3460323693"/>
              </p:ext>
            </p:extLst>
          </p:nvPr>
        </p:nvGraphicFramePr>
        <p:xfrm>
          <a:off x="174243" y="771505"/>
          <a:ext cx="3207925" cy="1524000"/>
        </p:xfrm>
        <a:graphic>
          <a:graphicData uri="http://schemas.openxmlformats.org/drawingml/2006/table">
            <a:tbl>
              <a:tblPr firstRow="1" bandRow="1">
                <a:noFill/>
                <a:tableStyleId>{055D3863-10BF-4BD8-9014-A3CBE94A9D25}</a:tableStyleId>
              </a:tblPr>
              <a:tblGrid>
                <a:gridCol w="1024600">
                  <a:extLst>
                    <a:ext uri="{9D8B030D-6E8A-4147-A177-3AD203B41FA5}">
                      <a16:colId xmlns:a16="http://schemas.microsoft.com/office/drawing/2014/main" val="20000"/>
                    </a:ext>
                  </a:extLst>
                </a:gridCol>
                <a:gridCol w="718725">
                  <a:extLst>
                    <a:ext uri="{9D8B030D-6E8A-4147-A177-3AD203B41FA5}">
                      <a16:colId xmlns:a16="http://schemas.microsoft.com/office/drawing/2014/main" val="20001"/>
                    </a:ext>
                  </a:extLst>
                </a:gridCol>
                <a:gridCol w="1464600">
                  <a:extLst>
                    <a:ext uri="{9D8B030D-6E8A-4147-A177-3AD203B41FA5}">
                      <a16:colId xmlns:a16="http://schemas.microsoft.com/office/drawing/2014/main" val="20002"/>
                    </a:ext>
                  </a:extLst>
                </a:gridCol>
              </a:tblGrid>
              <a:tr h="304800">
                <a:tc>
                  <a:txBody>
                    <a:bodyPr/>
                    <a:lstStyle/>
                    <a:p>
                      <a:pPr marL="0" marR="0" lvl="0" indent="0" algn="l" rtl="0">
                        <a:spcBef>
                          <a:spcPts val="0"/>
                        </a:spcBef>
                        <a:spcAft>
                          <a:spcPts val="0"/>
                        </a:spcAft>
                        <a:buNone/>
                      </a:pPr>
                      <a:r>
                        <a:rPr lang="en-US" sz="1300"/>
                        <a:t>Dependents</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AOV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Count of families</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r>
                        <a:rPr lang="en-US" sz="1300" b="1"/>
                        <a:t>0</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$60.53</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637</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r>
                        <a:rPr lang="en-US" sz="1300" b="1"/>
                        <a:t>1</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$25.36</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1126</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lvl="0" indent="0" algn="l" rtl="0">
                        <a:spcBef>
                          <a:spcPts val="0"/>
                        </a:spcBef>
                        <a:spcAft>
                          <a:spcPts val="0"/>
                        </a:spcAft>
                        <a:buNone/>
                      </a:pPr>
                      <a:r>
                        <a:rPr lang="en-US" sz="1300" b="1"/>
                        <a:t>3</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$16.00</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1300" b="1" dirty="0"/>
                        <a:t>53</a:t>
                      </a:r>
                      <a:endParaRPr sz="1300" b="1"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lvl="0" indent="0" algn="l" rtl="0">
                        <a:spcBef>
                          <a:spcPts val="0"/>
                        </a:spcBef>
                        <a:spcAft>
                          <a:spcPts val="0"/>
                        </a:spcAft>
                        <a:buNone/>
                      </a:pPr>
                      <a:r>
                        <a:rPr lang="en-US" sz="1300" b="1"/>
                        <a:t>2</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$15.25</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1300" b="1" dirty="0"/>
                        <a:t>421</a:t>
                      </a:r>
                      <a:endParaRPr sz="1300" b="1"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269" name="Google Shape;269;p36"/>
          <p:cNvPicPr preferRelativeResize="0"/>
          <p:nvPr/>
        </p:nvPicPr>
        <p:blipFill>
          <a:blip r:embed="rId3">
            <a:alphaModFix/>
          </a:blip>
          <a:stretch>
            <a:fillRect/>
          </a:stretch>
        </p:blipFill>
        <p:spPr>
          <a:xfrm>
            <a:off x="174250" y="2383896"/>
            <a:ext cx="7639200" cy="3161349"/>
          </a:xfrm>
          <a:prstGeom prst="rect">
            <a:avLst/>
          </a:prstGeom>
          <a:noFill/>
          <a:ln>
            <a:noFill/>
          </a:ln>
        </p:spPr>
      </p:pic>
      <p:pic>
        <p:nvPicPr>
          <p:cNvPr id="270" name="Google Shape;270;p36"/>
          <p:cNvPicPr preferRelativeResize="0"/>
          <p:nvPr/>
        </p:nvPicPr>
        <p:blipFill>
          <a:blip r:embed="rId4">
            <a:alphaModFix/>
          </a:blip>
          <a:stretch>
            <a:fillRect/>
          </a:stretch>
        </p:blipFill>
        <p:spPr>
          <a:xfrm>
            <a:off x="7862250" y="771446"/>
            <a:ext cx="4211925" cy="47738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74"/>
        <p:cNvGrpSpPr/>
        <p:nvPr/>
      </p:nvGrpSpPr>
      <p:grpSpPr>
        <a:xfrm>
          <a:off x="0" y="0"/>
          <a:ext cx="0" cy="0"/>
          <a:chOff x="0" y="0"/>
          <a:chExt cx="0" cy="0"/>
        </a:xfrm>
      </p:grpSpPr>
      <p:sp>
        <p:nvSpPr>
          <p:cNvPr id="275" name="Google Shape;275;p37"/>
          <p:cNvSpPr txBox="1"/>
          <p:nvPr/>
        </p:nvSpPr>
        <p:spPr>
          <a:xfrm>
            <a:off x="100800" y="5684150"/>
            <a:ext cx="11990400" cy="7389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This means there is greater acceptability of e-commerce and online ordering services within customers of upper segments.</a:t>
            </a:r>
            <a:endParaRPr/>
          </a:p>
        </p:txBody>
      </p:sp>
      <p:sp>
        <p:nvSpPr>
          <p:cNvPr id="276" name="Google Shape;276;p37"/>
          <p:cNvSpPr txBox="1">
            <a:spLocks noGrp="1"/>
          </p:cNvSpPr>
          <p:nvPr>
            <p:ph type="ctrTitle"/>
          </p:nvPr>
        </p:nvSpPr>
        <p:spPr>
          <a:xfrm>
            <a:off x="56275" y="93725"/>
            <a:ext cx="12135600" cy="5382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800"/>
              <a:buFont typeface="Calibri"/>
              <a:buNone/>
            </a:pPr>
            <a:r>
              <a:rPr lang="en-US" sz="3000" b="1">
                <a:solidFill>
                  <a:srgbClr val="F3F3F3"/>
                </a:solidFill>
              </a:rPr>
              <a:t>Website Conversion Analysis</a:t>
            </a:r>
            <a:endParaRPr sz="3000" b="1">
              <a:solidFill>
                <a:srgbClr val="F3F3F3"/>
              </a:solidFill>
            </a:endParaRPr>
          </a:p>
        </p:txBody>
      </p:sp>
      <p:sp>
        <p:nvSpPr>
          <p:cNvPr id="277" name="Google Shape;277;p37"/>
          <p:cNvSpPr txBox="1"/>
          <p:nvPr/>
        </p:nvSpPr>
        <p:spPr>
          <a:xfrm>
            <a:off x="56275" y="701250"/>
            <a:ext cx="11838600" cy="2197500"/>
          </a:xfrm>
          <a:prstGeom prst="rect">
            <a:avLst/>
          </a:prstGeom>
          <a:noFill/>
          <a:ln>
            <a:noFill/>
          </a:ln>
        </p:spPr>
        <p:txBody>
          <a:bodyPr spcFirstLastPara="1" wrap="square" lIns="91425" tIns="45700" rIns="91425" bIns="45700" anchor="b" anchorCtr="0">
            <a:noAutofit/>
          </a:bodyPr>
          <a:lstStyle/>
          <a:p>
            <a:pPr marL="457200" marR="0" lvl="0" indent="-355600" algn="l" rtl="0">
              <a:lnSpc>
                <a:spcPct val="90000"/>
              </a:lnSpc>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A website conversion is when a user completes a desired action on your website, like signing up for a newsletter, sharing a blog post to social media, buying a product or filling out a contact form.</a:t>
            </a:r>
            <a:endParaRPr sz="2000" b="1">
              <a:solidFill>
                <a:srgbClr val="F3F3F3"/>
              </a:solidFill>
              <a:latin typeface="Calibri"/>
              <a:ea typeface="Calibri"/>
              <a:cs typeface="Calibri"/>
              <a:sym typeface="Calibri"/>
            </a:endParaRPr>
          </a:p>
          <a:p>
            <a:pPr marL="457200" marR="0" lvl="0" indent="0" algn="l" rtl="0">
              <a:lnSpc>
                <a:spcPct val="90000"/>
              </a:lnSpc>
              <a:spcBef>
                <a:spcPts val="0"/>
              </a:spcBef>
              <a:spcAft>
                <a:spcPts val="0"/>
              </a:spcAft>
              <a:buNone/>
            </a:pPr>
            <a:endParaRPr sz="2000" b="1">
              <a:solidFill>
                <a:srgbClr val="F3F3F3"/>
              </a:solidFill>
              <a:latin typeface="Calibri"/>
              <a:ea typeface="Calibri"/>
              <a:cs typeface="Calibri"/>
              <a:sym typeface="Calibri"/>
            </a:endParaRPr>
          </a:p>
          <a:p>
            <a:pPr marL="457200" marR="0" lvl="0" indent="-355600" algn="l" rtl="0">
              <a:lnSpc>
                <a:spcPct val="90000"/>
              </a:lnSpc>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Every business website is built to generate conversions. The percentage of people that complete your desired action is your conversion rate.</a:t>
            </a:r>
            <a:endParaRPr sz="2000" b="1">
              <a:solidFill>
                <a:srgbClr val="F3F3F3"/>
              </a:solidFill>
              <a:latin typeface="Calibri"/>
              <a:ea typeface="Calibri"/>
              <a:cs typeface="Calibri"/>
              <a:sym typeface="Calibri"/>
            </a:endParaRPr>
          </a:p>
          <a:p>
            <a:pPr marL="457200" marR="0" lvl="0" indent="0" algn="l" rtl="0">
              <a:lnSpc>
                <a:spcPct val="90000"/>
              </a:lnSpc>
              <a:spcBef>
                <a:spcPts val="0"/>
              </a:spcBef>
              <a:spcAft>
                <a:spcPts val="0"/>
              </a:spcAft>
              <a:buNone/>
            </a:pPr>
            <a:endParaRPr sz="2000" b="1">
              <a:solidFill>
                <a:srgbClr val="F3F3F3"/>
              </a:solidFill>
              <a:latin typeface="Calibri"/>
              <a:ea typeface="Calibri"/>
              <a:cs typeface="Calibri"/>
              <a:sym typeface="Calibri"/>
            </a:endParaRPr>
          </a:p>
          <a:p>
            <a:pPr marL="457200" marR="0" lvl="0" indent="-355600" algn="l" rtl="0">
              <a:lnSpc>
                <a:spcPct val="90000"/>
              </a:lnSpc>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Here we are calculating Website conversion using the following relation=</a:t>
            </a:r>
            <a:endParaRPr sz="2000" b="1">
              <a:solidFill>
                <a:srgbClr val="F3F3F3"/>
              </a:solidFill>
              <a:latin typeface="Calibri"/>
              <a:ea typeface="Calibri"/>
              <a:cs typeface="Calibri"/>
              <a:sym typeface="Calibri"/>
            </a:endParaRPr>
          </a:p>
          <a:p>
            <a:pPr marL="457200" marR="0" lvl="0" indent="0" algn="l" rtl="0">
              <a:lnSpc>
                <a:spcPct val="90000"/>
              </a:lnSpc>
              <a:spcBef>
                <a:spcPts val="0"/>
              </a:spcBef>
              <a:spcAft>
                <a:spcPts val="0"/>
              </a:spcAft>
              <a:buNone/>
            </a:pPr>
            <a:r>
              <a:rPr lang="en-US" sz="2000" b="1">
                <a:solidFill>
                  <a:srgbClr val="F3F3F3"/>
                </a:solidFill>
                <a:latin typeface="Calibri"/>
                <a:ea typeface="Calibri"/>
                <a:cs typeface="Calibri"/>
                <a:sym typeface="Calibri"/>
              </a:rPr>
              <a:t>(Number of Web Purchase/ Number of website visits)​</a:t>
            </a:r>
            <a:endParaRPr sz="2000" b="1">
              <a:solidFill>
                <a:srgbClr val="F3F3F3"/>
              </a:solidFill>
              <a:latin typeface="Calibri"/>
              <a:ea typeface="Calibri"/>
              <a:cs typeface="Calibri"/>
              <a:sym typeface="Calibri"/>
            </a:endParaRPr>
          </a:p>
        </p:txBody>
      </p:sp>
      <p:graphicFrame>
        <p:nvGraphicFramePr>
          <p:cNvPr id="278" name="Google Shape;278;p37"/>
          <p:cNvGraphicFramePr/>
          <p:nvPr/>
        </p:nvGraphicFramePr>
        <p:xfrm>
          <a:off x="196368" y="3044284"/>
          <a:ext cx="2878150" cy="1174360"/>
        </p:xfrm>
        <a:graphic>
          <a:graphicData uri="http://schemas.openxmlformats.org/drawingml/2006/table">
            <a:tbl>
              <a:tblPr firstRow="1" bandRow="1">
                <a:noFill/>
                <a:tableStyleId>{055D3863-10BF-4BD8-9014-A3CBE94A9D25}</a:tableStyleId>
              </a:tblPr>
              <a:tblGrid>
                <a:gridCol w="1310850">
                  <a:extLst>
                    <a:ext uri="{9D8B030D-6E8A-4147-A177-3AD203B41FA5}">
                      <a16:colId xmlns:a16="http://schemas.microsoft.com/office/drawing/2014/main" val="20000"/>
                    </a:ext>
                  </a:extLst>
                </a:gridCol>
                <a:gridCol w="1567300">
                  <a:extLst>
                    <a:ext uri="{9D8B030D-6E8A-4147-A177-3AD203B41FA5}">
                      <a16:colId xmlns:a16="http://schemas.microsoft.com/office/drawing/2014/main" val="20001"/>
                    </a:ext>
                  </a:extLst>
                </a:gridCol>
              </a:tblGrid>
              <a:tr h="305650">
                <a:tc>
                  <a:txBody>
                    <a:bodyPr/>
                    <a:lstStyle/>
                    <a:p>
                      <a:pPr marL="0" marR="0" lvl="0" indent="0" algn="l" rtl="0">
                        <a:spcBef>
                          <a:spcPts val="0"/>
                        </a:spcBef>
                        <a:spcAft>
                          <a:spcPts val="0"/>
                        </a:spcAft>
                        <a:buNone/>
                      </a:pPr>
                      <a:r>
                        <a:rPr lang="en-US" sz="1300"/>
                        <a:t>Income Bracket</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Website Conversion</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217350">
                <a:tc>
                  <a:txBody>
                    <a:bodyPr/>
                    <a:lstStyle/>
                    <a:p>
                      <a:pPr marL="0" marR="0" lvl="0" indent="0" algn="l" rtl="0">
                        <a:spcBef>
                          <a:spcPts val="0"/>
                        </a:spcBef>
                        <a:spcAft>
                          <a:spcPts val="0"/>
                        </a:spcAft>
                        <a:buNone/>
                      </a:pPr>
                      <a:r>
                        <a:rPr lang="en-US" sz="1300" b="1"/>
                        <a:t>Above $75K</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2.44</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217350">
                <a:tc>
                  <a:txBody>
                    <a:bodyPr/>
                    <a:lstStyle/>
                    <a:p>
                      <a:pPr marL="0" marR="0" lvl="0" indent="0" algn="l" rtl="0">
                        <a:spcBef>
                          <a:spcPts val="0"/>
                        </a:spcBef>
                        <a:spcAft>
                          <a:spcPts val="0"/>
                        </a:spcAft>
                        <a:buNone/>
                      </a:pPr>
                      <a:r>
                        <a:rPr lang="en-US" sz="1300" b="1"/>
                        <a:t>$50K-$75K</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1.36</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217350">
                <a:tc>
                  <a:txBody>
                    <a:bodyPr/>
                    <a:lstStyle/>
                    <a:p>
                      <a:pPr marL="0" marR="0" lvl="0" indent="0" algn="l" rtl="0">
                        <a:spcBef>
                          <a:spcPts val="0"/>
                        </a:spcBef>
                        <a:spcAft>
                          <a:spcPts val="0"/>
                        </a:spcAft>
                        <a:buNone/>
                      </a:pPr>
                      <a:r>
                        <a:rPr lang="en-US" sz="1300" b="1"/>
                        <a:t>$25k-$50K</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0.42</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279" name="Google Shape;279;p37"/>
          <p:cNvPicPr preferRelativeResize="0"/>
          <p:nvPr/>
        </p:nvPicPr>
        <p:blipFill>
          <a:blip r:embed="rId3">
            <a:alphaModFix/>
          </a:blip>
          <a:stretch>
            <a:fillRect/>
          </a:stretch>
        </p:blipFill>
        <p:spPr>
          <a:xfrm>
            <a:off x="3167750" y="3044275"/>
            <a:ext cx="8958223" cy="25370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83"/>
        <p:cNvGrpSpPr/>
        <p:nvPr/>
      </p:nvGrpSpPr>
      <p:grpSpPr>
        <a:xfrm>
          <a:off x="0" y="0"/>
          <a:ext cx="0" cy="0"/>
          <a:chOff x="0" y="0"/>
          <a:chExt cx="0" cy="0"/>
        </a:xfrm>
      </p:grpSpPr>
      <p:sp>
        <p:nvSpPr>
          <p:cNvPr id="284" name="Google Shape;284;p38"/>
          <p:cNvSpPr txBox="1">
            <a:spLocks noGrp="1"/>
          </p:cNvSpPr>
          <p:nvPr>
            <p:ph type="ctrTitle"/>
          </p:nvPr>
        </p:nvSpPr>
        <p:spPr>
          <a:xfrm>
            <a:off x="56272" y="-3810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Correlation between various features</a:t>
            </a:r>
            <a:endParaRPr sz="3000" b="1">
              <a:solidFill>
                <a:srgbClr val="F3F3F3"/>
              </a:solidFill>
            </a:endParaRPr>
          </a:p>
        </p:txBody>
      </p:sp>
      <p:sp>
        <p:nvSpPr>
          <p:cNvPr id="285" name="Google Shape;285;p38"/>
          <p:cNvSpPr txBox="1"/>
          <p:nvPr/>
        </p:nvSpPr>
        <p:spPr>
          <a:xfrm>
            <a:off x="0" y="935853"/>
            <a:ext cx="9633900" cy="10128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endParaRPr sz="3600" b="1" i="0" u="none" strike="noStrike" cap="none">
              <a:solidFill>
                <a:schemeClr val="dk1"/>
              </a:solidFill>
              <a:latin typeface="Calibri"/>
              <a:ea typeface="Calibri"/>
              <a:cs typeface="Calibri"/>
              <a:sym typeface="Calibri"/>
            </a:endParaRPr>
          </a:p>
        </p:txBody>
      </p:sp>
      <p:pic>
        <p:nvPicPr>
          <p:cNvPr id="286" name="Google Shape;286;p38"/>
          <p:cNvPicPr preferRelativeResize="0"/>
          <p:nvPr/>
        </p:nvPicPr>
        <p:blipFill>
          <a:blip r:embed="rId3">
            <a:alphaModFix/>
          </a:blip>
          <a:stretch>
            <a:fillRect/>
          </a:stretch>
        </p:blipFill>
        <p:spPr>
          <a:xfrm>
            <a:off x="1057637" y="707249"/>
            <a:ext cx="9904365" cy="5921401"/>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90"/>
        <p:cNvGrpSpPr/>
        <p:nvPr/>
      </p:nvGrpSpPr>
      <p:grpSpPr>
        <a:xfrm>
          <a:off x="0" y="0"/>
          <a:ext cx="0" cy="0"/>
          <a:chOff x="0" y="0"/>
          <a:chExt cx="0" cy="0"/>
        </a:xfrm>
      </p:grpSpPr>
      <p:sp>
        <p:nvSpPr>
          <p:cNvPr id="291" name="Google Shape;291;p39"/>
          <p:cNvSpPr txBox="1"/>
          <p:nvPr/>
        </p:nvSpPr>
        <p:spPr>
          <a:xfrm>
            <a:off x="225475" y="672975"/>
            <a:ext cx="11809800" cy="458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600" b="1">
                <a:solidFill>
                  <a:srgbClr val="F3F3F3"/>
                </a:solidFill>
                <a:latin typeface="Calibri"/>
                <a:ea typeface="Calibri"/>
                <a:cs typeface="Calibri"/>
                <a:sym typeface="Calibri"/>
              </a:rPr>
              <a:t>From this heatmap we can observe the following clusters of correlated features:</a:t>
            </a:r>
            <a:endParaRPr sz="2600" b="1">
              <a:solidFill>
                <a:srgbClr val="F3F3F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600" b="1">
              <a:solidFill>
                <a:srgbClr val="F3F3F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600" b="1">
                <a:solidFill>
                  <a:srgbClr val="F3F3F3"/>
                </a:solidFill>
                <a:latin typeface="Calibri"/>
                <a:ea typeface="Calibri"/>
                <a:cs typeface="Calibri"/>
                <a:sym typeface="Calibri"/>
              </a:rPr>
              <a:t>A. The "Income" cluster:</a:t>
            </a:r>
            <a:endParaRPr sz="2600" b="1">
              <a:solidFill>
                <a:srgbClr val="F3F3F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600" b="1">
              <a:solidFill>
                <a:srgbClr val="F3F3F3"/>
              </a:solidFill>
              <a:latin typeface="Calibri"/>
              <a:ea typeface="Calibri"/>
              <a:cs typeface="Calibri"/>
              <a:sym typeface="Calibri"/>
            </a:endParaRPr>
          </a:p>
          <a:p>
            <a:pPr marL="0" lvl="0" indent="0" algn="l" rtl="0">
              <a:spcBef>
                <a:spcPts val="0"/>
              </a:spcBef>
              <a:spcAft>
                <a:spcPts val="0"/>
              </a:spcAft>
              <a:buNone/>
            </a:pPr>
            <a:r>
              <a:rPr lang="en-US" sz="2600" b="1">
                <a:solidFill>
                  <a:srgbClr val="F3F3F3"/>
                </a:solidFill>
                <a:latin typeface="Calibri"/>
                <a:ea typeface="Calibri"/>
                <a:cs typeface="Calibri"/>
                <a:sym typeface="Calibri"/>
              </a:rPr>
              <a:t>1. The total amount spent ('Total_Sales' and other sales features containing the term 'Mnt') and total number of purchases ('Total_Purchase' and other features containing the term 'Num...Purchases' features) are positively correlated with 'Income' </a:t>
            </a:r>
            <a:endParaRPr sz="2600" b="1">
              <a:solidFill>
                <a:srgbClr val="F3F3F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600" b="1">
              <a:solidFill>
                <a:srgbClr val="F3F3F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600" b="1">
                <a:solidFill>
                  <a:srgbClr val="F3F3F3"/>
                </a:solidFill>
                <a:latin typeface="Calibri"/>
                <a:ea typeface="Calibri"/>
                <a:cs typeface="Calibri"/>
                <a:sym typeface="Calibri"/>
              </a:rPr>
              <a:t>2. Purchasing in store, on the web, or via the catalog ('NumStorePurchases', 'NumWebPurchases', 'NumCatalogPurchases') is positively correlated with 'Income'.</a:t>
            </a:r>
            <a:endParaRPr sz="2600" b="1">
              <a:solidFill>
                <a:srgbClr val="F3F3F3"/>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95"/>
        <p:cNvGrpSpPr/>
        <p:nvPr/>
      </p:nvGrpSpPr>
      <p:grpSpPr>
        <a:xfrm>
          <a:off x="0" y="0"/>
          <a:ext cx="0" cy="0"/>
          <a:chOff x="0" y="0"/>
          <a:chExt cx="0" cy="0"/>
        </a:xfrm>
      </p:grpSpPr>
      <p:sp>
        <p:nvSpPr>
          <p:cNvPr id="296" name="Google Shape;296;p40"/>
          <p:cNvSpPr txBox="1"/>
          <p:nvPr/>
        </p:nvSpPr>
        <p:spPr>
          <a:xfrm>
            <a:off x="225475" y="1434975"/>
            <a:ext cx="118098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600" b="1" dirty="0">
                <a:solidFill>
                  <a:srgbClr val="F3F3F3"/>
                </a:solidFill>
                <a:latin typeface="Calibri"/>
                <a:ea typeface="Calibri"/>
                <a:cs typeface="Calibri"/>
                <a:sym typeface="Calibri"/>
              </a:rPr>
              <a:t>B. The "Dependency" cluster:</a:t>
            </a:r>
            <a:endParaRPr sz="2600" b="1" dirty="0">
              <a:solidFill>
                <a:srgbClr val="F3F3F3"/>
              </a:solidFill>
              <a:latin typeface="Calibri"/>
              <a:ea typeface="Calibri"/>
              <a:cs typeface="Calibri"/>
              <a:sym typeface="Calibri"/>
            </a:endParaRPr>
          </a:p>
          <a:p>
            <a:pPr marL="0" lvl="0" indent="0" algn="l" rtl="0">
              <a:spcBef>
                <a:spcPts val="0"/>
              </a:spcBef>
              <a:spcAft>
                <a:spcPts val="0"/>
              </a:spcAft>
              <a:buNone/>
            </a:pPr>
            <a:endParaRPr sz="2600" b="1" dirty="0">
              <a:solidFill>
                <a:srgbClr val="F3F3F3"/>
              </a:solidFill>
              <a:latin typeface="Calibri"/>
              <a:ea typeface="Calibri"/>
              <a:cs typeface="Calibri"/>
              <a:sym typeface="Calibri"/>
            </a:endParaRPr>
          </a:p>
          <a:p>
            <a:pPr marL="0" lvl="0" indent="0" algn="l" rtl="0">
              <a:spcBef>
                <a:spcPts val="0"/>
              </a:spcBef>
              <a:spcAft>
                <a:spcPts val="0"/>
              </a:spcAft>
              <a:buNone/>
            </a:pPr>
            <a:r>
              <a:rPr lang="en-US" sz="2600" b="1" dirty="0">
                <a:solidFill>
                  <a:srgbClr val="F3F3F3"/>
                </a:solidFill>
                <a:latin typeface="Calibri"/>
                <a:ea typeface="Calibri"/>
                <a:cs typeface="Calibri"/>
                <a:sym typeface="Calibri"/>
              </a:rPr>
              <a:t>1. The total amount spent ('</a:t>
            </a:r>
            <a:r>
              <a:rPr lang="en-US" sz="2600" b="1" dirty="0" err="1">
                <a:solidFill>
                  <a:srgbClr val="F3F3F3"/>
                </a:solidFill>
                <a:latin typeface="Calibri"/>
                <a:ea typeface="Calibri"/>
                <a:cs typeface="Calibri"/>
                <a:sym typeface="Calibri"/>
              </a:rPr>
              <a:t>Total_Sales</a:t>
            </a:r>
            <a:r>
              <a:rPr lang="en-US" sz="2600" b="1" dirty="0">
                <a:solidFill>
                  <a:srgbClr val="F3F3F3"/>
                </a:solidFill>
                <a:latin typeface="Calibri"/>
                <a:ea typeface="Calibri"/>
                <a:cs typeface="Calibri"/>
                <a:sym typeface="Calibri"/>
              </a:rPr>
              <a:t>' and other features containing the term '</a:t>
            </a:r>
            <a:r>
              <a:rPr lang="en-US" sz="2600" b="1" dirty="0" err="1">
                <a:solidFill>
                  <a:srgbClr val="F3F3F3"/>
                </a:solidFill>
                <a:latin typeface="Calibri"/>
                <a:ea typeface="Calibri"/>
                <a:cs typeface="Calibri"/>
                <a:sym typeface="Calibri"/>
              </a:rPr>
              <a:t>Mnt</a:t>
            </a:r>
            <a:r>
              <a:rPr lang="en-US" sz="2600" b="1" dirty="0">
                <a:solidFill>
                  <a:srgbClr val="F3F3F3"/>
                </a:solidFill>
                <a:latin typeface="Calibri"/>
                <a:ea typeface="Calibri"/>
                <a:cs typeface="Calibri"/>
                <a:sym typeface="Calibri"/>
              </a:rPr>
              <a:t>') and number of purchases ('</a:t>
            </a:r>
            <a:r>
              <a:rPr lang="en-US" sz="2600" b="1" dirty="0" err="1">
                <a:solidFill>
                  <a:srgbClr val="F3F3F3"/>
                </a:solidFill>
                <a:latin typeface="Calibri"/>
                <a:ea typeface="Calibri"/>
                <a:cs typeface="Calibri"/>
                <a:sym typeface="Calibri"/>
              </a:rPr>
              <a:t>Total_Purchase</a:t>
            </a:r>
            <a:r>
              <a:rPr lang="en-US" sz="2600" b="1" dirty="0">
                <a:solidFill>
                  <a:srgbClr val="F3F3F3"/>
                </a:solidFill>
                <a:latin typeface="Calibri"/>
                <a:ea typeface="Calibri"/>
                <a:cs typeface="Calibri"/>
                <a:sym typeface="Calibri"/>
              </a:rPr>
              <a:t>' and other features containing the term 'Num...Purchases') are negatively correlated with 'Dependents' features.</a:t>
            </a:r>
            <a:endParaRPr sz="2600" b="1" dirty="0">
              <a:solidFill>
                <a:srgbClr val="F3F3F3"/>
              </a:solidFill>
              <a:latin typeface="Calibri"/>
              <a:ea typeface="Calibri"/>
              <a:cs typeface="Calibri"/>
              <a:sym typeface="Calibri"/>
            </a:endParaRPr>
          </a:p>
          <a:p>
            <a:pPr marL="0" lvl="0" indent="0" algn="l" rtl="0">
              <a:spcBef>
                <a:spcPts val="0"/>
              </a:spcBef>
              <a:spcAft>
                <a:spcPts val="0"/>
              </a:spcAft>
              <a:buNone/>
            </a:pPr>
            <a:endParaRPr sz="2600" b="1" dirty="0">
              <a:solidFill>
                <a:srgbClr val="F3F3F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600" b="1" dirty="0">
                <a:solidFill>
                  <a:srgbClr val="F3F3F3"/>
                </a:solidFill>
                <a:latin typeface="Calibri"/>
                <a:ea typeface="Calibri"/>
                <a:cs typeface="Calibri"/>
                <a:sym typeface="Calibri"/>
              </a:rPr>
              <a:t>2. The number of deal purchases ('</a:t>
            </a:r>
            <a:r>
              <a:rPr lang="en-US" sz="2600" b="1" dirty="0" err="1">
                <a:solidFill>
                  <a:srgbClr val="F3F3F3"/>
                </a:solidFill>
                <a:latin typeface="Calibri"/>
                <a:ea typeface="Calibri"/>
                <a:cs typeface="Calibri"/>
                <a:sym typeface="Calibri"/>
              </a:rPr>
              <a:t>NumDealsPurchases</a:t>
            </a:r>
            <a:r>
              <a:rPr lang="en-US" sz="2600" b="1" dirty="0">
                <a:solidFill>
                  <a:srgbClr val="F3F3F3"/>
                </a:solidFill>
                <a:latin typeface="Calibri"/>
                <a:ea typeface="Calibri"/>
                <a:cs typeface="Calibri"/>
                <a:sym typeface="Calibri"/>
              </a:rPr>
              <a:t>') is positively correlated with 'Dependents' feature (kids and/or teens) and negatively correlated with 'Income'</a:t>
            </a:r>
            <a:endParaRPr sz="2600" b="1" dirty="0">
              <a:solidFill>
                <a:srgbClr val="F3F3F3"/>
              </a:solidFill>
              <a:latin typeface="Calibri"/>
              <a:ea typeface="Calibri"/>
              <a:cs typeface="Calibri"/>
              <a:sym typeface="Calibri"/>
            </a:endParaRPr>
          </a:p>
          <a:p>
            <a:pPr marL="0" lvl="0" indent="0" algn="l" rtl="0">
              <a:spcBef>
                <a:spcPts val="0"/>
              </a:spcBef>
              <a:spcAft>
                <a:spcPts val="0"/>
              </a:spcAft>
              <a:buNone/>
            </a:pPr>
            <a:endParaRPr sz="2600" b="1" dirty="0">
              <a:solidFill>
                <a:srgbClr val="F3F3F3"/>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305"/>
        <p:cNvGrpSpPr/>
        <p:nvPr/>
      </p:nvGrpSpPr>
      <p:grpSpPr>
        <a:xfrm>
          <a:off x="0" y="0"/>
          <a:ext cx="0" cy="0"/>
          <a:chOff x="0" y="0"/>
          <a:chExt cx="0" cy="0"/>
        </a:xfrm>
      </p:grpSpPr>
      <p:sp>
        <p:nvSpPr>
          <p:cNvPr id="306" name="Google Shape;306;p42"/>
          <p:cNvSpPr txBox="1"/>
          <p:nvPr/>
        </p:nvSpPr>
        <p:spPr>
          <a:xfrm>
            <a:off x="225475" y="1331943"/>
            <a:ext cx="11809800" cy="418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dirty="0">
                <a:solidFill>
                  <a:srgbClr val="F3F3F3"/>
                </a:solidFill>
                <a:latin typeface="Calibri"/>
                <a:ea typeface="Calibri"/>
                <a:cs typeface="Calibri"/>
                <a:sym typeface="Calibri"/>
              </a:rPr>
              <a:t>Anomalies:</a:t>
            </a:r>
            <a:endParaRPr sz="2600" b="1" dirty="0">
              <a:solidFill>
                <a:srgbClr val="F3F3F3"/>
              </a:solidFill>
              <a:latin typeface="Calibri"/>
              <a:ea typeface="Calibri"/>
              <a:cs typeface="Calibri"/>
              <a:sym typeface="Calibri"/>
            </a:endParaRPr>
          </a:p>
          <a:p>
            <a:pPr marL="0" lvl="0" indent="0" algn="l" rtl="0">
              <a:spcBef>
                <a:spcPts val="0"/>
              </a:spcBef>
              <a:spcAft>
                <a:spcPts val="0"/>
              </a:spcAft>
              <a:buNone/>
            </a:pPr>
            <a:endParaRPr sz="2600" b="1" dirty="0">
              <a:solidFill>
                <a:srgbClr val="F3F3F3"/>
              </a:solidFill>
              <a:latin typeface="Calibri"/>
              <a:ea typeface="Calibri"/>
              <a:cs typeface="Calibri"/>
              <a:sym typeface="Calibri"/>
            </a:endParaRPr>
          </a:p>
          <a:p>
            <a:pPr marL="457200" lvl="0" indent="-393700" algn="l" rtl="0">
              <a:spcBef>
                <a:spcPts val="0"/>
              </a:spcBef>
              <a:spcAft>
                <a:spcPts val="0"/>
              </a:spcAft>
              <a:buClr>
                <a:srgbClr val="F3F3F3"/>
              </a:buClr>
              <a:buSzPts val="2600"/>
              <a:buFont typeface="Calibri"/>
              <a:buChar char="●"/>
            </a:pPr>
            <a:r>
              <a:rPr lang="en-US" sz="2600" b="1" dirty="0">
                <a:solidFill>
                  <a:srgbClr val="F3F3F3"/>
                </a:solidFill>
                <a:latin typeface="Calibri"/>
                <a:ea typeface="Calibri"/>
                <a:cs typeface="Calibri"/>
                <a:sym typeface="Calibri"/>
              </a:rPr>
              <a:t>Surprisingly, the number of website visits in the last month ('</a:t>
            </a:r>
            <a:r>
              <a:rPr lang="en-US" sz="2600" b="1" dirty="0" err="1">
                <a:solidFill>
                  <a:srgbClr val="F3F3F3"/>
                </a:solidFill>
                <a:latin typeface="Calibri"/>
                <a:ea typeface="Calibri"/>
                <a:cs typeface="Calibri"/>
                <a:sym typeface="Calibri"/>
              </a:rPr>
              <a:t>NumWebVisitsMonth</a:t>
            </a:r>
            <a:r>
              <a:rPr lang="en-US" sz="2600" b="1" dirty="0">
                <a:solidFill>
                  <a:srgbClr val="F3F3F3"/>
                </a:solidFill>
                <a:latin typeface="Calibri"/>
                <a:ea typeface="Calibri"/>
                <a:cs typeface="Calibri"/>
                <a:sym typeface="Calibri"/>
              </a:rPr>
              <a:t>') does not correlate with an increased number of web purchases ('</a:t>
            </a:r>
            <a:r>
              <a:rPr lang="en-US" sz="2600" b="1" dirty="0" err="1">
                <a:solidFill>
                  <a:srgbClr val="F3F3F3"/>
                </a:solidFill>
                <a:latin typeface="Calibri"/>
                <a:ea typeface="Calibri"/>
                <a:cs typeface="Calibri"/>
                <a:sym typeface="Calibri"/>
              </a:rPr>
              <a:t>NumWebPurchases</a:t>
            </a:r>
            <a:r>
              <a:rPr lang="en-US" sz="2600" b="1" dirty="0" smtClean="0">
                <a:solidFill>
                  <a:srgbClr val="F3F3F3"/>
                </a:solidFill>
                <a:latin typeface="Calibri"/>
                <a:ea typeface="Calibri"/>
                <a:cs typeface="Calibri"/>
                <a:sym typeface="Calibri"/>
              </a:rPr>
              <a:t>') (-0.52)</a:t>
            </a:r>
            <a:endParaRPr sz="2600" b="1" dirty="0">
              <a:solidFill>
                <a:srgbClr val="F3F3F3"/>
              </a:solidFill>
              <a:latin typeface="Calibri"/>
              <a:ea typeface="Calibri"/>
              <a:cs typeface="Calibri"/>
              <a:sym typeface="Calibri"/>
            </a:endParaRPr>
          </a:p>
          <a:p>
            <a:pPr marL="457200" lvl="0" indent="0" algn="l" rtl="0">
              <a:spcBef>
                <a:spcPts val="0"/>
              </a:spcBef>
              <a:spcAft>
                <a:spcPts val="0"/>
              </a:spcAft>
              <a:buNone/>
            </a:pPr>
            <a:endParaRPr sz="2600" b="1" dirty="0">
              <a:solidFill>
                <a:srgbClr val="F3F3F3"/>
              </a:solidFill>
              <a:latin typeface="Calibri"/>
              <a:ea typeface="Calibri"/>
              <a:cs typeface="Calibri"/>
              <a:sym typeface="Calibri"/>
            </a:endParaRPr>
          </a:p>
          <a:p>
            <a:pPr marL="457200" lvl="0" indent="-393700" algn="l" rtl="0">
              <a:spcBef>
                <a:spcPts val="0"/>
              </a:spcBef>
              <a:spcAft>
                <a:spcPts val="0"/>
              </a:spcAft>
              <a:buClr>
                <a:srgbClr val="F3F3F3"/>
              </a:buClr>
              <a:buSzPts val="2600"/>
              <a:buFont typeface="Calibri"/>
              <a:buChar char="●"/>
            </a:pPr>
            <a:r>
              <a:rPr lang="en-US" sz="2600" b="1" dirty="0">
                <a:solidFill>
                  <a:srgbClr val="F3F3F3"/>
                </a:solidFill>
                <a:latin typeface="Calibri"/>
                <a:ea typeface="Calibri"/>
                <a:cs typeface="Calibri"/>
                <a:sym typeface="Calibri"/>
              </a:rPr>
              <a:t>Instead, '</a:t>
            </a:r>
            <a:r>
              <a:rPr lang="en-US" sz="2600" b="1" dirty="0" err="1">
                <a:solidFill>
                  <a:srgbClr val="F3F3F3"/>
                </a:solidFill>
                <a:latin typeface="Calibri"/>
                <a:ea typeface="Calibri"/>
                <a:cs typeface="Calibri"/>
                <a:sym typeface="Calibri"/>
              </a:rPr>
              <a:t>NumWebVisitsMonth</a:t>
            </a:r>
            <a:r>
              <a:rPr lang="en-US" sz="2600" b="1" dirty="0">
                <a:solidFill>
                  <a:srgbClr val="F3F3F3"/>
                </a:solidFill>
                <a:latin typeface="Calibri"/>
                <a:ea typeface="Calibri"/>
                <a:cs typeface="Calibri"/>
                <a:sym typeface="Calibri"/>
              </a:rPr>
              <a:t>' is positively correlated with the number of deals purchased ('</a:t>
            </a:r>
            <a:r>
              <a:rPr lang="en-US" sz="2600" b="1" dirty="0" err="1">
                <a:solidFill>
                  <a:srgbClr val="F3F3F3"/>
                </a:solidFill>
                <a:latin typeface="Calibri"/>
                <a:ea typeface="Calibri"/>
                <a:cs typeface="Calibri"/>
                <a:sym typeface="Calibri"/>
              </a:rPr>
              <a:t>NumDealsPurchases</a:t>
            </a:r>
            <a:r>
              <a:rPr lang="en-US" sz="2600" b="1" dirty="0">
                <a:solidFill>
                  <a:srgbClr val="F3F3F3"/>
                </a:solidFill>
                <a:latin typeface="Calibri"/>
                <a:ea typeface="Calibri"/>
                <a:cs typeface="Calibri"/>
                <a:sym typeface="Calibri"/>
              </a:rPr>
              <a:t>'), suggesting that </a:t>
            </a:r>
            <a:r>
              <a:rPr lang="en-US" sz="2600" b="1" dirty="0" smtClean="0">
                <a:solidFill>
                  <a:srgbClr val="F3F3F3"/>
                </a:solidFill>
                <a:latin typeface="Calibri"/>
                <a:ea typeface="Calibri"/>
                <a:cs typeface="Calibri"/>
                <a:sym typeface="Calibri"/>
              </a:rPr>
              <a:t>deals should be preferred to stimulate purchases </a:t>
            </a:r>
            <a:r>
              <a:rPr lang="en-US" sz="2600" b="1" dirty="0">
                <a:solidFill>
                  <a:srgbClr val="F3F3F3"/>
                </a:solidFill>
                <a:latin typeface="Calibri"/>
                <a:ea typeface="Calibri"/>
                <a:cs typeface="Calibri"/>
                <a:sym typeface="Calibri"/>
              </a:rPr>
              <a:t>on the </a:t>
            </a:r>
            <a:r>
              <a:rPr lang="en-US" sz="2600" b="1" dirty="0" smtClean="0">
                <a:solidFill>
                  <a:srgbClr val="F3F3F3"/>
                </a:solidFill>
                <a:latin typeface="Calibri"/>
                <a:ea typeface="Calibri"/>
                <a:cs typeface="Calibri"/>
                <a:sym typeface="Calibri"/>
              </a:rPr>
              <a:t>website. (0.35)</a:t>
            </a:r>
            <a:endParaRPr sz="2600" b="1" dirty="0">
              <a:solidFill>
                <a:srgbClr val="F3F3F3"/>
              </a:solidFill>
              <a:latin typeface="Calibri"/>
              <a:ea typeface="Calibri"/>
              <a:cs typeface="Calibri"/>
              <a:sym typeface="Calibri"/>
            </a:endParaRPr>
          </a:p>
          <a:p>
            <a:pPr marL="0" lvl="0" indent="0" algn="l" rtl="0">
              <a:spcBef>
                <a:spcPts val="0"/>
              </a:spcBef>
              <a:spcAft>
                <a:spcPts val="0"/>
              </a:spcAft>
              <a:buNone/>
            </a:pPr>
            <a:endParaRPr sz="2600" b="1" dirty="0">
              <a:solidFill>
                <a:srgbClr val="F3F3F3"/>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ctrTitle"/>
          </p:nvPr>
        </p:nvSpPr>
        <p:spPr>
          <a:xfrm>
            <a:off x="56272" y="1524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6400" b="1">
                <a:solidFill>
                  <a:srgbClr val="F3F3F3"/>
                </a:solidFill>
              </a:rPr>
              <a:t>Business Stakeholders</a:t>
            </a:r>
            <a:endParaRPr sz="6400" b="1">
              <a:solidFill>
                <a:srgbClr val="F3F3F3"/>
              </a:solidFill>
            </a:endParaRPr>
          </a:p>
        </p:txBody>
      </p:sp>
      <p:sp>
        <p:nvSpPr>
          <p:cNvPr id="97" name="Google Shape;97;p15"/>
          <p:cNvSpPr txBox="1"/>
          <p:nvPr/>
        </p:nvSpPr>
        <p:spPr>
          <a:xfrm>
            <a:off x="310200" y="1344925"/>
            <a:ext cx="11571600" cy="5068500"/>
          </a:xfrm>
          <a:prstGeom prst="rect">
            <a:avLst/>
          </a:prstGeom>
          <a:noFill/>
          <a:ln>
            <a:noFill/>
          </a:ln>
        </p:spPr>
        <p:txBody>
          <a:bodyPr spcFirstLastPara="1" wrap="square" lIns="91425" tIns="45700" rIns="91425" bIns="45700" anchor="b" anchorCtr="0">
            <a:noAutofit/>
          </a:bodyPr>
          <a:lstStyle/>
          <a:p>
            <a:pPr marL="457200" marR="0" lvl="0" indent="-406400" algn="l" rtl="0">
              <a:lnSpc>
                <a:spcPct val="90000"/>
              </a:lnSpc>
              <a:spcBef>
                <a:spcPts val="0"/>
              </a:spcBef>
              <a:spcAft>
                <a:spcPts val="0"/>
              </a:spcAft>
              <a:buClr>
                <a:srgbClr val="F3F3F3"/>
              </a:buClr>
              <a:buSzPts val="2800"/>
              <a:buFont typeface="Calibri"/>
              <a:buChar char="●"/>
            </a:pPr>
            <a:r>
              <a:rPr lang="en-US" sz="2800" b="1">
                <a:solidFill>
                  <a:srgbClr val="F3F3F3"/>
                </a:solidFill>
                <a:latin typeface="Calibri"/>
                <a:ea typeface="Calibri"/>
                <a:cs typeface="Calibri"/>
                <a:sym typeface="Calibri"/>
              </a:rPr>
              <a:t>Primary Stakeholders:</a:t>
            </a:r>
            <a:endParaRPr sz="2800" b="1">
              <a:solidFill>
                <a:srgbClr val="F3F3F3"/>
              </a:solidFill>
              <a:latin typeface="Calibri"/>
              <a:ea typeface="Calibri"/>
              <a:cs typeface="Calibri"/>
              <a:sym typeface="Calibri"/>
            </a:endParaRPr>
          </a:p>
          <a:p>
            <a:pPr marL="914400" marR="0" lvl="1" indent="-406400" algn="l" rtl="0">
              <a:lnSpc>
                <a:spcPct val="90000"/>
              </a:lnSpc>
              <a:spcBef>
                <a:spcPts val="0"/>
              </a:spcBef>
              <a:spcAft>
                <a:spcPts val="0"/>
              </a:spcAft>
              <a:buClr>
                <a:srgbClr val="F3F3F3"/>
              </a:buClr>
              <a:buSzPts val="2800"/>
              <a:buFont typeface="Calibri"/>
              <a:buChar char="○"/>
            </a:pPr>
            <a:r>
              <a:rPr lang="en-US" sz="2800" b="1">
                <a:solidFill>
                  <a:srgbClr val="F3F3F3"/>
                </a:solidFill>
                <a:latin typeface="Calibri"/>
                <a:ea typeface="Calibri"/>
                <a:cs typeface="Calibri"/>
                <a:sym typeface="Calibri"/>
              </a:rPr>
              <a:t>Investors</a:t>
            </a:r>
            <a:endParaRPr sz="2800" b="1">
              <a:solidFill>
                <a:srgbClr val="F3F3F3"/>
              </a:solidFill>
              <a:latin typeface="Calibri"/>
              <a:ea typeface="Calibri"/>
              <a:cs typeface="Calibri"/>
              <a:sym typeface="Calibri"/>
            </a:endParaRPr>
          </a:p>
          <a:p>
            <a:pPr marL="914400" marR="0" lvl="1" indent="-406400" algn="l" rtl="0">
              <a:lnSpc>
                <a:spcPct val="90000"/>
              </a:lnSpc>
              <a:spcBef>
                <a:spcPts val="0"/>
              </a:spcBef>
              <a:spcAft>
                <a:spcPts val="0"/>
              </a:spcAft>
              <a:buClr>
                <a:srgbClr val="F3F3F3"/>
              </a:buClr>
              <a:buSzPts val="2800"/>
              <a:buFont typeface="Calibri"/>
              <a:buChar char="○"/>
            </a:pPr>
            <a:r>
              <a:rPr lang="en-US" sz="2800" b="1">
                <a:solidFill>
                  <a:srgbClr val="F3F3F3"/>
                </a:solidFill>
                <a:latin typeface="Calibri"/>
                <a:ea typeface="Calibri"/>
                <a:cs typeface="Calibri"/>
                <a:sym typeface="Calibri"/>
              </a:rPr>
              <a:t>Founder/Co-founders</a:t>
            </a:r>
            <a:endParaRPr sz="2800" b="1">
              <a:solidFill>
                <a:srgbClr val="F3F3F3"/>
              </a:solidFill>
              <a:latin typeface="Calibri"/>
              <a:ea typeface="Calibri"/>
              <a:cs typeface="Calibri"/>
              <a:sym typeface="Calibri"/>
            </a:endParaRPr>
          </a:p>
          <a:p>
            <a:pPr marL="914400" marR="0" lvl="1" indent="-406400" algn="l" rtl="0">
              <a:lnSpc>
                <a:spcPct val="90000"/>
              </a:lnSpc>
              <a:spcBef>
                <a:spcPts val="0"/>
              </a:spcBef>
              <a:spcAft>
                <a:spcPts val="0"/>
              </a:spcAft>
              <a:buClr>
                <a:srgbClr val="F3F3F3"/>
              </a:buClr>
              <a:buSzPts val="2800"/>
              <a:buFont typeface="Calibri"/>
              <a:buChar char="○"/>
            </a:pPr>
            <a:r>
              <a:rPr lang="en-US" sz="2800" b="1">
                <a:solidFill>
                  <a:srgbClr val="F3F3F3"/>
                </a:solidFill>
                <a:latin typeface="Calibri"/>
                <a:ea typeface="Calibri"/>
                <a:cs typeface="Calibri"/>
                <a:sym typeface="Calibri"/>
              </a:rPr>
              <a:t>Marketing and Sales team</a:t>
            </a:r>
            <a:endParaRPr sz="2800" b="1">
              <a:solidFill>
                <a:srgbClr val="F3F3F3"/>
              </a:solidFill>
              <a:latin typeface="Calibri"/>
              <a:ea typeface="Calibri"/>
              <a:cs typeface="Calibri"/>
              <a:sym typeface="Calibri"/>
            </a:endParaRPr>
          </a:p>
          <a:p>
            <a:pPr marL="914400" marR="0" lvl="1" indent="-406400" algn="l" rtl="0">
              <a:lnSpc>
                <a:spcPct val="90000"/>
              </a:lnSpc>
              <a:spcBef>
                <a:spcPts val="0"/>
              </a:spcBef>
              <a:spcAft>
                <a:spcPts val="0"/>
              </a:spcAft>
              <a:buClr>
                <a:srgbClr val="F3F3F3"/>
              </a:buClr>
              <a:buSzPts val="2800"/>
              <a:buFont typeface="Calibri"/>
              <a:buChar char="○"/>
            </a:pPr>
            <a:r>
              <a:rPr lang="en-US" sz="2800" b="1">
                <a:solidFill>
                  <a:srgbClr val="F3F3F3"/>
                </a:solidFill>
                <a:latin typeface="Calibri"/>
                <a:ea typeface="Calibri"/>
                <a:cs typeface="Calibri"/>
                <a:sym typeface="Calibri"/>
              </a:rPr>
              <a:t>Strategy and Growth team</a:t>
            </a:r>
            <a:endParaRPr sz="2800" b="1">
              <a:solidFill>
                <a:srgbClr val="F3F3F3"/>
              </a:solidFill>
              <a:latin typeface="Calibri"/>
              <a:ea typeface="Calibri"/>
              <a:cs typeface="Calibri"/>
              <a:sym typeface="Calibri"/>
            </a:endParaRPr>
          </a:p>
          <a:p>
            <a:pPr marL="914400" marR="0" lvl="1" indent="-406400" algn="l" rtl="0">
              <a:lnSpc>
                <a:spcPct val="90000"/>
              </a:lnSpc>
              <a:spcBef>
                <a:spcPts val="0"/>
              </a:spcBef>
              <a:spcAft>
                <a:spcPts val="0"/>
              </a:spcAft>
              <a:buClr>
                <a:srgbClr val="F3F3F3"/>
              </a:buClr>
              <a:buSzPts val="2800"/>
              <a:buFont typeface="Calibri"/>
              <a:buChar char="○"/>
            </a:pPr>
            <a:r>
              <a:rPr lang="en-US" sz="2800" b="1">
                <a:solidFill>
                  <a:srgbClr val="F3F3F3"/>
                </a:solidFill>
                <a:latin typeface="Calibri"/>
                <a:ea typeface="Calibri"/>
                <a:cs typeface="Calibri"/>
                <a:sym typeface="Calibri"/>
              </a:rPr>
              <a:t>Supply Chain team</a:t>
            </a:r>
            <a:endParaRPr sz="2800" b="1">
              <a:solidFill>
                <a:srgbClr val="F3F3F3"/>
              </a:solidFill>
              <a:latin typeface="Calibri"/>
              <a:ea typeface="Calibri"/>
              <a:cs typeface="Calibri"/>
              <a:sym typeface="Calibri"/>
            </a:endParaRPr>
          </a:p>
          <a:p>
            <a:pPr marL="914400" marR="0" lvl="0" indent="0" algn="l" rtl="0">
              <a:lnSpc>
                <a:spcPct val="90000"/>
              </a:lnSpc>
              <a:spcBef>
                <a:spcPts val="0"/>
              </a:spcBef>
              <a:spcAft>
                <a:spcPts val="0"/>
              </a:spcAft>
              <a:buNone/>
            </a:pPr>
            <a:endParaRPr sz="2800" b="1">
              <a:solidFill>
                <a:srgbClr val="F3F3F3"/>
              </a:solidFill>
              <a:latin typeface="Calibri"/>
              <a:ea typeface="Calibri"/>
              <a:cs typeface="Calibri"/>
              <a:sym typeface="Calibri"/>
            </a:endParaRPr>
          </a:p>
          <a:p>
            <a:pPr marL="457200" lvl="0" indent="-406400" algn="l" rtl="0">
              <a:lnSpc>
                <a:spcPct val="90000"/>
              </a:lnSpc>
              <a:spcBef>
                <a:spcPts val="0"/>
              </a:spcBef>
              <a:spcAft>
                <a:spcPts val="0"/>
              </a:spcAft>
              <a:buClr>
                <a:srgbClr val="F3F3F3"/>
              </a:buClr>
              <a:buSzPts val="2800"/>
              <a:buFont typeface="Calibri"/>
              <a:buChar char="●"/>
            </a:pPr>
            <a:r>
              <a:rPr lang="en-US" sz="2800" b="1">
                <a:solidFill>
                  <a:srgbClr val="F3F3F3"/>
                </a:solidFill>
                <a:latin typeface="Calibri"/>
                <a:ea typeface="Calibri"/>
                <a:cs typeface="Calibri"/>
                <a:sym typeface="Calibri"/>
              </a:rPr>
              <a:t>Secondary Stakeholders:</a:t>
            </a:r>
            <a:endParaRPr sz="2800" b="1">
              <a:solidFill>
                <a:srgbClr val="F3F3F3"/>
              </a:solidFill>
              <a:latin typeface="Calibri"/>
              <a:ea typeface="Calibri"/>
              <a:cs typeface="Calibri"/>
              <a:sym typeface="Calibri"/>
            </a:endParaRPr>
          </a:p>
          <a:p>
            <a:pPr marL="914400" lvl="1" indent="-406400" algn="l" rtl="0">
              <a:lnSpc>
                <a:spcPct val="90000"/>
              </a:lnSpc>
              <a:spcBef>
                <a:spcPts val="0"/>
              </a:spcBef>
              <a:spcAft>
                <a:spcPts val="0"/>
              </a:spcAft>
              <a:buClr>
                <a:srgbClr val="F3F3F3"/>
              </a:buClr>
              <a:buSzPts val="2800"/>
              <a:buFont typeface="Calibri"/>
              <a:buChar char="○"/>
            </a:pPr>
            <a:r>
              <a:rPr lang="en-US" sz="2800" b="1">
                <a:solidFill>
                  <a:srgbClr val="F3F3F3"/>
                </a:solidFill>
                <a:latin typeface="Calibri"/>
                <a:ea typeface="Calibri"/>
                <a:cs typeface="Calibri"/>
                <a:sym typeface="Calibri"/>
              </a:rPr>
              <a:t>Target Customers</a:t>
            </a:r>
            <a:endParaRPr sz="2800" b="1">
              <a:solidFill>
                <a:srgbClr val="F3F3F3"/>
              </a:solidFill>
              <a:latin typeface="Calibri"/>
              <a:ea typeface="Calibri"/>
              <a:cs typeface="Calibri"/>
              <a:sym typeface="Calibri"/>
            </a:endParaRPr>
          </a:p>
          <a:p>
            <a:pPr marL="914400" lvl="1" indent="-406400" algn="l" rtl="0">
              <a:lnSpc>
                <a:spcPct val="90000"/>
              </a:lnSpc>
              <a:spcBef>
                <a:spcPts val="0"/>
              </a:spcBef>
              <a:spcAft>
                <a:spcPts val="0"/>
              </a:spcAft>
              <a:buClr>
                <a:srgbClr val="F3F3F3"/>
              </a:buClr>
              <a:buSzPts val="2800"/>
              <a:buFont typeface="Calibri"/>
              <a:buChar char="○"/>
            </a:pPr>
            <a:r>
              <a:rPr lang="en-US" sz="2800" b="1">
                <a:solidFill>
                  <a:srgbClr val="F3F3F3"/>
                </a:solidFill>
                <a:latin typeface="Calibri"/>
                <a:ea typeface="Calibri"/>
                <a:cs typeface="Calibri"/>
                <a:sym typeface="Calibri"/>
              </a:rPr>
              <a:t>Suppliers</a:t>
            </a:r>
            <a:endParaRPr sz="2800" b="1">
              <a:solidFill>
                <a:srgbClr val="F3F3F3"/>
              </a:solidFill>
              <a:latin typeface="Calibri"/>
              <a:ea typeface="Calibri"/>
              <a:cs typeface="Calibri"/>
              <a:sym typeface="Calibri"/>
            </a:endParaRPr>
          </a:p>
          <a:p>
            <a:pPr marL="914400" lvl="1" indent="-406400" algn="l" rtl="0">
              <a:lnSpc>
                <a:spcPct val="90000"/>
              </a:lnSpc>
              <a:spcBef>
                <a:spcPts val="0"/>
              </a:spcBef>
              <a:spcAft>
                <a:spcPts val="0"/>
              </a:spcAft>
              <a:buClr>
                <a:srgbClr val="F3F3F3"/>
              </a:buClr>
              <a:buSzPts val="2800"/>
              <a:buFont typeface="Calibri"/>
              <a:buChar char="○"/>
            </a:pPr>
            <a:r>
              <a:rPr lang="en-US" sz="2800" b="1">
                <a:solidFill>
                  <a:srgbClr val="F3F3F3"/>
                </a:solidFill>
                <a:latin typeface="Calibri"/>
                <a:ea typeface="Calibri"/>
                <a:cs typeface="Calibri"/>
                <a:sym typeface="Calibri"/>
              </a:rPr>
              <a:t>Logistical Support Companies</a:t>
            </a:r>
            <a:endParaRPr sz="2800" b="1">
              <a:solidFill>
                <a:srgbClr val="F3F3F3"/>
              </a:solidFill>
              <a:latin typeface="Calibri"/>
              <a:ea typeface="Calibri"/>
              <a:cs typeface="Calibri"/>
              <a:sym typeface="Calibri"/>
            </a:endParaRPr>
          </a:p>
          <a:p>
            <a:pPr marL="914400" lvl="1" indent="-406400" algn="l" rtl="0">
              <a:lnSpc>
                <a:spcPct val="90000"/>
              </a:lnSpc>
              <a:spcBef>
                <a:spcPts val="0"/>
              </a:spcBef>
              <a:spcAft>
                <a:spcPts val="0"/>
              </a:spcAft>
              <a:buClr>
                <a:srgbClr val="F3F3F3"/>
              </a:buClr>
              <a:buSzPts val="2800"/>
              <a:buFont typeface="Calibri"/>
              <a:buChar char="○"/>
            </a:pPr>
            <a:r>
              <a:rPr lang="en-US" sz="2800" b="1">
                <a:solidFill>
                  <a:srgbClr val="F3F3F3"/>
                </a:solidFill>
                <a:latin typeface="Calibri"/>
                <a:ea typeface="Calibri"/>
                <a:cs typeface="Calibri"/>
                <a:sym typeface="Calibri"/>
              </a:rPr>
              <a:t>Delivery Drivers</a:t>
            </a:r>
            <a:endParaRPr sz="2800" b="1">
              <a:solidFill>
                <a:srgbClr val="F3F3F3"/>
              </a:solidFill>
              <a:latin typeface="Calibri"/>
              <a:ea typeface="Calibri"/>
              <a:cs typeface="Calibri"/>
              <a:sym typeface="Calibri"/>
            </a:endParaRPr>
          </a:p>
          <a:p>
            <a:pPr marL="0" marR="0" lvl="0" indent="0" algn="l" rtl="0">
              <a:lnSpc>
                <a:spcPct val="90000"/>
              </a:lnSpc>
              <a:spcBef>
                <a:spcPts val="0"/>
              </a:spcBef>
              <a:spcAft>
                <a:spcPts val="0"/>
              </a:spcAft>
              <a:buNone/>
            </a:pPr>
            <a:endParaRPr sz="2800" b="1">
              <a:solidFill>
                <a:srgbClr val="F3F3F3"/>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310"/>
        <p:cNvGrpSpPr/>
        <p:nvPr/>
      </p:nvGrpSpPr>
      <p:grpSpPr>
        <a:xfrm>
          <a:off x="0" y="0"/>
          <a:ext cx="0" cy="0"/>
          <a:chOff x="0" y="0"/>
          <a:chExt cx="0" cy="0"/>
        </a:xfrm>
      </p:grpSpPr>
      <p:sp>
        <p:nvSpPr>
          <p:cNvPr id="311" name="Google Shape;311;p43"/>
          <p:cNvSpPr txBox="1">
            <a:spLocks noGrp="1"/>
          </p:cNvSpPr>
          <p:nvPr>
            <p:ph type="ctrTitle"/>
          </p:nvPr>
        </p:nvSpPr>
        <p:spPr>
          <a:xfrm>
            <a:off x="56272" y="-3048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Conclusion</a:t>
            </a:r>
            <a:endParaRPr sz="3000" b="1">
              <a:solidFill>
                <a:srgbClr val="F3F3F3"/>
              </a:solidFill>
            </a:endParaRPr>
          </a:p>
        </p:txBody>
      </p:sp>
      <p:sp>
        <p:nvSpPr>
          <p:cNvPr id="312" name="Google Shape;312;p43"/>
          <p:cNvSpPr txBox="1"/>
          <p:nvPr/>
        </p:nvSpPr>
        <p:spPr>
          <a:xfrm>
            <a:off x="219175" y="631800"/>
            <a:ext cx="11809800" cy="6033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Married Couples have the highest total income, sales and number of purchase, and account for most customers distributed w. r. t. marital status.</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Graduate customers have the highest total income, sales and number of purchase, and account for most customers distributed w. r. t. education class.</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Customers from Spain have the highest total income, sales and number of purchase and account for most customers w. r. t. geographical segmentation by country.</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Generation X customers have the highest total income, sales and number of purchase and account for most customers w. r. t. generational segmentation.</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Customers within $50K-$75K Income Bracket have the highest total income, sales and number of purchase and account for most customers distributed w. r. t. income bracket.</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Montenegro has the highest purchase per person followed by the US.</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Quarterly sales among all quarters all approximately the same.</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The last campaign (LastCmp) is the most successful in terms positive (‘Yes’) responses as well as it has the highest success rate.</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Geographically, the last campaign is the most successful in Spain.</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Apparently, there is no relationship between a country and success of campaign.</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Among all products, wine is the best performing product.</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Store is the best performing channel.</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First quarter (Q1) has received the most number of complains.</a:t>
            </a:r>
            <a:endParaRPr sz="2000" b="1">
              <a:solidFill>
                <a:srgbClr val="F3F3F3"/>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316"/>
        <p:cNvGrpSpPr/>
        <p:nvPr/>
      </p:nvGrpSpPr>
      <p:grpSpPr>
        <a:xfrm>
          <a:off x="0" y="0"/>
          <a:ext cx="0" cy="0"/>
          <a:chOff x="0" y="0"/>
          <a:chExt cx="0" cy="0"/>
        </a:xfrm>
      </p:grpSpPr>
      <p:sp>
        <p:nvSpPr>
          <p:cNvPr id="317" name="Google Shape;317;p44"/>
          <p:cNvSpPr txBox="1"/>
          <p:nvPr/>
        </p:nvSpPr>
        <p:spPr>
          <a:xfrm>
            <a:off x="219175" y="708000"/>
            <a:ext cx="11809800" cy="26475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The Average Order Value (AOV) is highest in third quarter (Q3) but approximately same in the remaining quarters.</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Customers earning above $75K have the highest average order value.</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Although customers with 0 dependents do not make greatest share w. r. t. family distribution, they have the highest average order value.</a:t>
            </a:r>
            <a:endParaRPr sz="2000" b="1">
              <a:solidFill>
                <a:srgbClr val="F3F3F3"/>
              </a:solidFill>
              <a:latin typeface="Calibri"/>
              <a:ea typeface="Calibri"/>
              <a:cs typeface="Calibri"/>
              <a:sym typeface="Calibri"/>
            </a:endParaRPr>
          </a:p>
          <a:p>
            <a:pPr marL="457200" lvl="0" indent="-355600" algn="l" rtl="0">
              <a:spcBef>
                <a:spcPts val="0"/>
              </a:spcBef>
              <a:spcAft>
                <a:spcPts val="0"/>
              </a:spcAft>
              <a:buClr>
                <a:srgbClr val="F3F3F3"/>
              </a:buClr>
              <a:buSzPts val="2000"/>
              <a:buFont typeface="Calibri"/>
              <a:buChar char="●"/>
            </a:pPr>
            <a:r>
              <a:rPr lang="en-US" sz="2000" b="1">
                <a:solidFill>
                  <a:srgbClr val="F3F3F3"/>
                </a:solidFill>
                <a:latin typeface="Calibri"/>
                <a:ea typeface="Calibri"/>
                <a:cs typeface="Calibri"/>
                <a:sym typeface="Calibri"/>
              </a:rPr>
              <a:t>Customers earning above $75K have the highest website conversion reflecting their acceptability of e-commerce.</a:t>
            </a:r>
            <a:endParaRPr sz="2000" b="1">
              <a:solidFill>
                <a:srgbClr val="F3F3F3"/>
              </a:solidFill>
              <a:latin typeface="Calibri"/>
              <a:ea typeface="Calibri"/>
              <a:cs typeface="Calibri"/>
              <a:sym typeface="Calibri"/>
            </a:endParaRPr>
          </a:p>
          <a:p>
            <a:pPr marL="0" lvl="0" indent="0" algn="l" rtl="0">
              <a:spcBef>
                <a:spcPts val="0"/>
              </a:spcBef>
              <a:spcAft>
                <a:spcPts val="0"/>
              </a:spcAft>
              <a:buNone/>
            </a:pPr>
            <a:endParaRPr sz="2000" b="1">
              <a:solidFill>
                <a:srgbClr val="F3F3F3"/>
              </a:solidFill>
              <a:latin typeface="Calibri"/>
              <a:ea typeface="Calibri"/>
              <a:cs typeface="Calibri"/>
              <a:sym typeface="Calibri"/>
            </a:endParaRPr>
          </a:p>
        </p:txBody>
      </p:sp>
      <p:sp>
        <p:nvSpPr>
          <p:cNvPr id="318" name="Google Shape;318;p44"/>
          <p:cNvSpPr txBox="1">
            <a:spLocks noGrp="1"/>
          </p:cNvSpPr>
          <p:nvPr>
            <p:ph type="ctrTitle"/>
          </p:nvPr>
        </p:nvSpPr>
        <p:spPr>
          <a:xfrm>
            <a:off x="56272" y="-3048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Conclusion</a:t>
            </a:r>
            <a:endParaRPr sz="3000" b="1">
              <a:solidFill>
                <a:srgbClr val="F3F3F3"/>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322"/>
        <p:cNvGrpSpPr/>
        <p:nvPr/>
      </p:nvGrpSpPr>
      <p:grpSpPr>
        <a:xfrm>
          <a:off x="0" y="0"/>
          <a:ext cx="0" cy="0"/>
          <a:chOff x="0" y="0"/>
          <a:chExt cx="0" cy="0"/>
        </a:xfrm>
      </p:grpSpPr>
      <p:sp>
        <p:nvSpPr>
          <p:cNvPr id="323" name="Google Shape;323;p45"/>
          <p:cNvSpPr txBox="1"/>
          <p:nvPr/>
        </p:nvSpPr>
        <p:spPr>
          <a:xfrm>
            <a:off x="219175" y="695121"/>
            <a:ext cx="11809800" cy="4493508"/>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E9EFF7"/>
              </a:buClr>
              <a:buSzPts val="2000"/>
              <a:buFont typeface="Calibri"/>
              <a:buChar char="●"/>
            </a:pPr>
            <a:r>
              <a:rPr lang="en-US" sz="2000" b="1" dirty="0">
                <a:solidFill>
                  <a:srgbClr val="E9EFF7"/>
                </a:solidFill>
                <a:latin typeface="Calibri"/>
                <a:ea typeface="Calibri"/>
                <a:cs typeface="Calibri"/>
                <a:sym typeface="Calibri"/>
              </a:rPr>
              <a:t>Appropriate measures (like offering rewards and discounts) must be taken to gain customers via underperforming channels (deals and catalog purchases) since the average customer made the fewest purchases via these </a:t>
            </a:r>
            <a:r>
              <a:rPr lang="en-US" sz="2000" b="1" dirty="0" smtClean="0">
                <a:solidFill>
                  <a:srgbClr val="E9EFF7"/>
                </a:solidFill>
                <a:latin typeface="Calibri"/>
                <a:ea typeface="Calibri"/>
                <a:cs typeface="Calibri"/>
                <a:sym typeface="Calibri"/>
              </a:rPr>
              <a:t>channels </a:t>
            </a:r>
            <a:r>
              <a:rPr lang="en-US" sz="2000" b="1" dirty="0" err="1" smtClean="0">
                <a:solidFill>
                  <a:srgbClr val="E9EFF7"/>
                </a:solidFill>
                <a:latin typeface="Calibri"/>
                <a:ea typeface="Calibri"/>
                <a:cs typeface="Calibri"/>
                <a:sym typeface="Calibri"/>
              </a:rPr>
              <a:t>i</a:t>
            </a:r>
            <a:r>
              <a:rPr lang="en-US" sz="2000" b="1" dirty="0" smtClean="0">
                <a:solidFill>
                  <a:srgbClr val="E9EFF7"/>
                </a:solidFill>
                <a:latin typeface="Calibri"/>
                <a:ea typeface="Calibri"/>
                <a:cs typeface="Calibri"/>
                <a:sym typeface="Calibri"/>
              </a:rPr>
              <a:t>. e. catalogs and deals. </a:t>
            </a:r>
            <a:endParaRPr sz="2000" b="1" dirty="0">
              <a:solidFill>
                <a:srgbClr val="E9EFF7"/>
              </a:solidFill>
              <a:latin typeface="Calibri"/>
              <a:ea typeface="Calibri"/>
              <a:cs typeface="Calibri"/>
              <a:sym typeface="Calibri"/>
            </a:endParaRPr>
          </a:p>
          <a:p>
            <a:pPr marL="457200" lvl="0" indent="-355600" algn="l" rtl="0">
              <a:spcBef>
                <a:spcPts val="0"/>
              </a:spcBef>
              <a:spcAft>
                <a:spcPts val="0"/>
              </a:spcAft>
              <a:buClr>
                <a:srgbClr val="E9EFF7"/>
              </a:buClr>
              <a:buSzPts val="2000"/>
              <a:buFont typeface="Calibri"/>
              <a:buChar char="●"/>
            </a:pPr>
            <a:r>
              <a:rPr lang="en-US" sz="2000" b="1" dirty="0">
                <a:solidFill>
                  <a:srgbClr val="E9EFF7"/>
                </a:solidFill>
                <a:latin typeface="Calibri"/>
                <a:ea typeface="Calibri"/>
                <a:cs typeface="Calibri"/>
                <a:sym typeface="Calibri"/>
              </a:rPr>
              <a:t>Advertising campaigns, deals and promotions must be launched with a special focus on boosting sales of the less popular </a:t>
            </a:r>
            <a:r>
              <a:rPr lang="en-US" sz="2000" b="1" dirty="0" smtClean="0">
                <a:solidFill>
                  <a:srgbClr val="E9EFF7"/>
                </a:solidFill>
                <a:latin typeface="Calibri"/>
                <a:ea typeface="Calibri"/>
                <a:cs typeface="Calibri"/>
                <a:sym typeface="Calibri"/>
              </a:rPr>
              <a:t>items such as fish, fruits sweets and gold.</a:t>
            </a:r>
            <a:endParaRPr sz="2000" b="1" dirty="0">
              <a:solidFill>
                <a:srgbClr val="E9EFF7"/>
              </a:solidFill>
              <a:latin typeface="Calibri"/>
              <a:ea typeface="Calibri"/>
              <a:cs typeface="Calibri"/>
              <a:sym typeface="Calibri"/>
            </a:endParaRPr>
          </a:p>
          <a:p>
            <a:pPr marL="457200" lvl="0" indent="-355600">
              <a:buClr>
                <a:srgbClr val="E9EFF7"/>
              </a:buClr>
              <a:buSzPts val="2000"/>
              <a:buFont typeface="Calibri"/>
              <a:buChar char="●"/>
            </a:pPr>
            <a:r>
              <a:rPr lang="en-US" sz="2000" b="1" dirty="0">
                <a:solidFill>
                  <a:srgbClr val="E9EFF7"/>
                </a:solidFill>
                <a:latin typeface="Calibri"/>
                <a:ea typeface="Calibri"/>
                <a:cs typeface="Calibri"/>
                <a:sym typeface="Calibri"/>
              </a:rPr>
              <a:t>The first quarter (Q1) gets the most number of complains which is not a welcome way to start the year. Therefore, the quality control team must perform due diligence, specially by the end of fourth quarter (Q4</a:t>
            </a:r>
            <a:r>
              <a:rPr lang="en-US" sz="2000" b="1" dirty="0" smtClean="0">
                <a:solidFill>
                  <a:srgbClr val="E9EFF7"/>
                </a:solidFill>
                <a:latin typeface="Calibri"/>
                <a:ea typeface="Calibri"/>
                <a:cs typeface="Calibri"/>
                <a:sym typeface="Calibri"/>
              </a:rPr>
              <a:t>) to minimize complains in the beginning of a calendar year.</a:t>
            </a:r>
            <a:endParaRPr sz="2000" b="1" dirty="0">
              <a:solidFill>
                <a:srgbClr val="E9EFF7"/>
              </a:solidFill>
              <a:latin typeface="Calibri"/>
              <a:ea typeface="Calibri"/>
              <a:cs typeface="Calibri"/>
              <a:sym typeface="Calibri"/>
            </a:endParaRPr>
          </a:p>
          <a:p>
            <a:pPr marL="457200" lvl="0" indent="-355600" algn="l" rtl="0">
              <a:spcBef>
                <a:spcPts val="0"/>
              </a:spcBef>
              <a:spcAft>
                <a:spcPts val="0"/>
              </a:spcAft>
              <a:buClr>
                <a:srgbClr val="E9EFF7"/>
              </a:buClr>
              <a:buSzPts val="2000"/>
              <a:buFont typeface="Calibri"/>
              <a:buChar char="●"/>
            </a:pPr>
            <a:r>
              <a:rPr lang="en-US" sz="2000" b="1" dirty="0" smtClean="0">
                <a:solidFill>
                  <a:srgbClr val="F3F3F3"/>
                </a:solidFill>
                <a:latin typeface="Calibri"/>
                <a:ea typeface="Calibri"/>
                <a:cs typeface="Calibri"/>
                <a:sym typeface="Calibri"/>
              </a:rPr>
              <a:t>The website development and design team must improve the user interface of website (e. g. optimize layout of critical pages) in order to attract customers from all segments, enhance their user experience and increase overall website conversion.</a:t>
            </a:r>
          </a:p>
          <a:p>
            <a:pPr marL="457200" lvl="0" indent="-355600">
              <a:buClr>
                <a:srgbClr val="E9EFF7"/>
              </a:buClr>
              <a:buSzPts val="2000"/>
              <a:buFont typeface="Calibri"/>
              <a:buChar char="●"/>
            </a:pPr>
            <a:r>
              <a:rPr lang="en-US" sz="2000" b="1" dirty="0">
                <a:solidFill>
                  <a:schemeClr val="bg1"/>
                </a:solidFill>
                <a:latin typeface="Calibri" panose="020F0502020204030204" pitchFamily="34" charset="0"/>
                <a:cs typeface="Calibri" panose="020F0502020204030204" pitchFamily="34" charset="0"/>
              </a:rPr>
              <a:t>More deals must be offered since they appear to be a constructive way to amplify purchases on the website.</a:t>
            </a:r>
            <a:endParaRPr lang="en-US" sz="2000" b="1" dirty="0" smtClean="0">
              <a:solidFill>
                <a:schemeClr val="bg1"/>
              </a:solidFill>
              <a:latin typeface="Calibri" panose="020F0502020204030204" pitchFamily="34" charset="0"/>
              <a:ea typeface="Calibri"/>
              <a:cs typeface="Calibri" panose="020F0502020204030204" pitchFamily="34" charset="0"/>
              <a:sym typeface="Calibri"/>
            </a:endParaRPr>
          </a:p>
          <a:p>
            <a:pPr marL="457200" lvl="0" indent="-355600" algn="l" rtl="0">
              <a:spcBef>
                <a:spcPts val="0"/>
              </a:spcBef>
              <a:spcAft>
                <a:spcPts val="0"/>
              </a:spcAft>
              <a:buClr>
                <a:srgbClr val="E9EFF7"/>
              </a:buClr>
              <a:buSzPts val="2000"/>
              <a:buFont typeface="Calibri"/>
              <a:buChar char="●"/>
            </a:pPr>
            <a:endParaRPr sz="2000" b="1" dirty="0">
              <a:solidFill>
                <a:srgbClr val="E9EFF7"/>
              </a:solidFill>
              <a:latin typeface="Calibri"/>
              <a:ea typeface="Calibri"/>
              <a:cs typeface="Calibri"/>
              <a:sym typeface="Calibri"/>
            </a:endParaRPr>
          </a:p>
        </p:txBody>
      </p:sp>
      <p:sp>
        <p:nvSpPr>
          <p:cNvPr id="324" name="Google Shape;324;p45"/>
          <p:cNvSpPr txBox="1">
            <a:spLocks noGrp="1"/>
          </p:cNvSpPr>
          <p:nvPr>
            <p:ph type="ctrTitle"/>
          </p:nvPr>
        </p:nvSpPr>
        <p:spPr>
          <a:xfrm>
            <a:off x="56275" y="156575"/>
            <a:ext cx="12135600" cy="551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100" b="1">
                <a:solidFill>
                  <a:srgbClr val="E9EFF7"/>
                </a:solidFill>
              </a:rPr>
              <a:t>Recommendations</a:t>
            </a:r>
            <a:endParaRPr sz="3100" b="1">
              <a:solidFill>
                <a:srgbClr val="E9EFF7"/>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56272" y="-2286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b="1">
                <a:solidFill>
                  <a:srgbClr val="F3F3F3"/>
                </a:solidFill>
              </a:rPr>
              <a:t>Data Dictionary</a:t>
            </a:r>
            <a:endParaRPr sz="4800" b="1">
              <a:solidFill>
                <a:srgbClr val="F3F3F3"/>
              </a:solidFill>
            </a:endParaRPr>
          </a:p>
        </p:txBody>
      </p:sp>
      <p:pic>
        <p:nvPicPr>
          <p:cNvPr id="103" name="Google Shape;103;p16"/>
          <p:cNvPicPr preferRelativeResize="0"/>
          <p:nvPr/>
        </p:nvPicPr>
        <p:blipFill>
          <a:blip r:embed="rId3">
            <a:alphaModFix/>
          </a:blip>
          <a:stretch>
            <a:fillRect/>
          </a:stretch>
        </p:blipFill>
        <p:spPr>
          <a:xfrm>
            <a:off x="1613650" y="837300"/>
            <a:ext cx="8919551" cy="5967074"/>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07"/>
        <p:cNvGrpSpPr/>
        <p:nvPr/>
      </p:nvGrpSpPr>
      <p:grpSpPr>
        <a:xfrm>
          <a:off x="0" y="0"/>
          <a:ext cx="0" cy="0"/>
          <a:chOff x="0" y="0"/>
          <a:chExt cx="0" cy="0"/>
        </a:xfrm>
      </p:grpSpPr>
      <p:sp>
        <p:nvSpPr>
          <p:cNvPr id="108" name="Google Shape;108;p17"/>
          <p:cNvSpPr txBox="1">
            <a:spLocks noGrp="1"/>
          </p:cNvSpPr>
          <p:nvPr>
            <p:ph type="ctrTitle"/>
          </p:nvPr>
        </p:nvSpPr>
        <p:spPr>
          <a:xfrm>
            <a:off x="156650" y="861929"/>
            <a:ext cx="11633700" cy="35739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7000"/>
              <a:buFont typeface="Calibri"/>
              <a:buNone/>
            </a:pPr>
            <a:r>
              <a:rPr lang="en-US" sz="6400" b="1" dirty="0">
                <a:solidFill>
                  <a:srgbClr val="F3F3F3"/>
                </a:solidFill>
              </a:rPr>
              <a:t>Business Problems</a:t>
            </a:r>
            <a:endParaRPr sz="6400" b="1" dirty="0">
              <a:solidFill>
                <a:srgbClr val="F3F3F3"/>
              </a:solidFill>
            </a:endParaRPr>
          </a:p>
          <a:p>
            <a:pPr marL="0" lvl="0" indent="0" algn="l" rtl="0">
              <a:lnSpc>
                <a:spcPct val="90000"/>
              </a:lnSpc>
              <a:spcBef>
                <a:spcPts val="0"/>
              </a:spcBef>
              <a:spcAft>
                <a:spcPts val="0"/>
              </a:spcAft>
              <a:buClr>
                <a:schemeClr val="dk1"/>
              </a:buClr>
              <a:buSzPts val="17000"/>
              <a:buFont typeface="Calibri"/>
              <a:buNone/>
            </a:pPr>
            <a:endParaRPr sz="2800" b="1" dirty="0">
              <a:solidFill>
                <a:srgbClr val="F3F3F3"/>
              </a:solidFill>
            </a:endParaRPr>
          </a:p>
          <a:p>
            <a:pPr marL="0" lvl="0" indent="0" algn="l" rtl="0">
              <a:lnSpc>
                <a:spcPct val="90000"/>
              </a:lnSpc>
              <a:spcBef>
                <a:spcPts val="0"/>
              </a:spcBef>
              <a:spcAft>
                <a:spcPts val="0"/>
              </a:spcAft>
              <a:buClr>
                <a:schemeClr val="dk1"/>
              </a:buClr>
              <a:buSzPts val="17000"/>
              <a:buFont typeface="Calibri"/>
              <a:buNone/>
            </a:pPr>
            <a:endParaRPr sz="2800" b="1" dirty="0">
              <a:solidFill>
                <a:srgbClr val="F3F3F3"/>
              </a:solidFill>
            </a:endParaRPr>
          </a:p>
          <a:p>
            <a:pPr marL="0" lvl="0" indent="0" algn="just" rtl="0">
              <a:lnSpc>
                <a:spcPct val="90000"/>
              </a:lnSpc>
              <a:spcBef>
                <a:spcPts val="0"/>
              </a:spcBef>
              <a:spcAft>
                <a:spcPts val="0"/>
              </a:spcAft>
              <a:buClr>
                <a:schemeClr val="dk1"/>
              </a:buClr>
              <a:buSzPts val="17000"/>
              <a:buFont typeface="Calibri"/>
              <a:buNone/>
            </a:pPr>
            <a:r>
              <a:rPr lang="en-US" sz="2800" b="1" dirty="0">
                <a:solidFill>
                  <a:srgbClr val="F3F3F3"/>
                </a:solidFill>
              </a:rPr>
              <a:t>A startup company is holding an annual sales meeting to assess their overall performance and to strategize for future sales. Using historical data, prepare a report to understand the customer base, analyze their buying habits and product preferences, and derive actionable insights to boost sales and customer experience.</a:t>
            </a:r>
            <a:endParaRPr sz="2800" b="1" dirty="0">
              <a:solidFill>
                <a:srgbClr val="F3F3F3"/>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12"/>
        <p:cNvGrpSpPr/>
        <p:nvPr/>
      </p:nvGrpSpPr>
      <p:grpSpPr>
        <a:xfrm>
          <a:off x="0" y="0"/>
          <a:ext cx="0" cy="0"/>
          <a:chOff x="0" y="0"/>
          <a:chExt cx="0" cy="0"/>
        </a:xfrm>
      </p:grpSpPr>
      <p:sp>
        <p:nvSpPr>
          <p:cNvPr id="113" name="Google Shape;113;p18"/>
          <p:cNvSpPr txBox="1"/>
          <p:nvPr/>
        </p:nvSpPr>
        <p:spPr>
          <a:xfrm>
            <a:off x="219175" y="2079600"/>
            <a:ext cx="11809800" cy="33864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rgbClr val="F3F3F3"/>
              </a:buClr>
              <a:buSzPts val="2600"/>
              <a:buFont typeface="Calibri"/>
              <a:buChar char="●"/>
            </a:pPr>
            <a:r>
              <a:rPr lang="en-US" sz="2600" b="1">
                <a:solidFill>
                  <a:srgbClr val="F3F3F3"/>
                </a:solidFill>
                <a:latin typeface="Calibri"/>
                <a:ea typeface="Calibri"/>
                <a:cs typeface="Calibri"/>
                <a:sym typeface="Calibri"/>
              </a:rPr>
              <a:t>Customer segmentation is the process by which you divide your customers up based on common characteristics – such as demographics, geography and income bracket etc.</a:t>
            </a:r>
            <a:endParaRPr sz="2600" b="1">
              <a:solidFill>
                <a:srgbClr val="F3F3F3"/>
              </a:solidFill>
              <a:latin typeface="Calibri"/>
              <a:ea typeface="Calibri"/>
              <a:cs typeface="Calibri"/>
              <a:sym typeface="Calibri"/>
            </a:endParaRPr>
          </a:p>
          <a:p>
            <a:pPr marL="457200" lvl="0" indent="0" algn="l" rtl="0">
              <a:spcBef>
                <a:spcPts val="0"/>
              </a:spcBef>
              <a:spcAft>
                <a:spcPts val="0"/>
              </a:spcAft>
              <a:buNone/>
            </a:pPr>
            <a:endParaRPr sz="2600" b="1">
              <a:solidFill>
                <a:srgbClr val="F3F3F3"/>
              </a:solidFill>
              <a:latin typeface="Calibri"/>
              <a:ea typeface="Calibri"/>
              <a:cs typeface="Calibri"/>
              <a:sym typeface="Calibri"/>
            </a:endParaRPr>
          </a:p>
          <a:p>
            <a:pPr marL="457200" lvl="0" indent="0" algn="l" rtl="0">
              <a:spcBef>
                <a:spcPts val="0"/>
              </a:spcBef>
              <a:spcAft>
                <a:spcPts val="0"/>
              </a:spcAft>
              <a:buNone/>
            </a:pPr>
            <a:endParaRPr sz="2600" b="1">
              <a:solidFill>
                <a:srgbClr val="F3F3F3"/>
              </a:solidFill>
              <a:latin typeface="Calibri"/>
              <a:ea typeface="Calibri"/>
              <a:cs typeface="Calibri"/>
              <a:sym typeface="Calibri"/>
            </a:endParaRPr>
          </a:p>
          <a:p>
            <a:pPr marL="457200" lvl="0" indent="-393700" algn="l" rtl="0">
              <a:spcBef>
                <a:spcPts val="0"/>
              </a:spcBef>
              <a:spcAft>
                <a:spcPts val="0"/>
              </a:spcAft>
              <a:buClr>
                <a:srgbClr val="F3F3F3"/>
              </a:buClr>
              <a:buSzPts val="2600"/>
              <a:buFont typeface="Calibri"/>
              <a:buChar char="●"/>
            </a:pPr>
            <a:r>
              <a:rPr lang="en-US" sz="2600" b="1">
                <a:solidFill>
                  <a:srgbClr val="F3F3F3"/>
                </a:solidFill>
                <a:latin typeface="Calibri"/>
                <a:ea typeface="Calibri"/>
                <a:cs typeface="Calibri"/>
                <a:sym typeface="Calibri"/>
              </a:rPr>
              <a:t>This enables marketing teams and sales team can reach out to those customers more effectively.</a:t>
            </a:r>
            <a:endParaRPr sz="2600" b="1">
              <a:solidFill>
                <a:srgbClr val="F3F3F3"/>
              </a:solidFill>
              <a:latin typeface="Calibri"/>
              <a:ea typeface="Calibri"/>
              <a:cs typeface="Calibri"/>
              <a:sym typeface="Calibri"/>
            </a:endParaRPr>
          </a:p>
          <a:p>
            <a:pPr marL="0" lvl="0" indent="0" algn="l" rtl="0">
              <a:spcBef>
                <a:spcPts val="0"/>
              </a:spcBef>
              <a:spcAft>
                <a:spcPts val="0"/>
              </a:spcAft>
              <a:buNone/>
            </a:pPr>
            <a:endParaRPr sz="2600" b="1">
              <a:solidFill>
                <a:srgbClr val="F3F3F3"/>
              </a:solidFill>
              <a:latin typeface="Calibri"/>
              <a:ea typeface="Calibri"/>
              <a:cs typeface="Calibri"/>
              <a:sym typeface="Calibri"/>
            </a:endParaRPr>
          </a:p>
        </p:txBody>
      </p:sp>
      <p:sp>
        <p:nvSpPr>
          <p:cNvPr id="114" name="Google Shape;114;p18"/>
          <p:cNvSpPr txBox="1">
            <a:spLocks noGrp="1"/>
          </p:cNvSpPr>
          <p:nvPr>
            <p:ph type="ctrTitle"/>
          </p:nvPr>
        </p:nvSpPr>
        <p:spPr>
          <a:xfrm>
            <a:off x="56272" y="6096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8000" b="1">
                <a:solidFill>
                  <a:srgbClr val="F3F3F3"/>
                </a:solidFill>
              </a:rPr>
              <a:t>Customer Segmentation</a:t>
            </a:r>
            <a:endParaRPr sz="8000" b="1">
              <a:solidFill>
                <a:srgbClr val="F3F3F3"/>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18"/>
        <p:cNvGrpSpPr/>
        <p:nvPr/>
      </p:nvGrpSpPr>
      <p:grpSpPr>
        <a:xfrm>
          <a:off x="0" y="0"/>
          <a:ext cx="0" cy="0"/>
          <a:chOff x="0" y="0"/>
          <a:chExt cx="0" cy="0"/>
        </a:xfrm>
      </p:grpSpPr>
      <p:sp>
        <p:nvSpPr>
          <p:cNvPr id="119" name="Google Shape;119;p19"/>
          <p:cNvSpPr txBox="1"/>
          <p:nvPr/>
        </p:nvSpPr>
        <p:spPr>
          <a:xfrm>
            <a:off x="142975" y="1927200"/>
            <a:ext cx="118098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600" b="1">
              <a:solidFill>
                <a:srgbClr val="F3F3F3"/>
              </a:solidFill>
              <a:latin typeface="Calibri"/>
              <a:ea typeface="Calibri"/>
              <a:cs typeface="Calibri"/>
              <a:sym typeface="Calibri"/>
            </a:endParaRPr>
          </a:p>
          <a:p>
            <a:pPr marL="457200" lvl="0" indent="-393700" algn="l" rtl="0">
              <a:spcBef>
                <a:spcPts val="0"/>
              </a:spcBef>
              <a:spcAft>
                <a:spcPts val="0"/>
              </a:spcAft>
              <a:buClr>
                <a:srgbClr val="F3F3F3"/>
              </a:buClr>
              <a:buSzPts val="2600"/>
              <a:buFont typeface="Calibri"/>
              <a:buChar char="●"/>
            </a:pPr>
            <a:r>
              <a:rPr lang="en-US" sz="2600" b="1">
                <a:solidFill>
                  <a:srgbClr val="F3F3F3"/>
                </a:solidFill>
                <a:latin typeface="Calibri"/>
                <a:ea typeface="Calibri"/>
                <a:cs typeface="Calibri"/>
                <a:sym typeface="Calibri"/>
              </a:rPr>
              <a:t>In this presentation we will perform analysis w. r. t. of segmentations based on the following:</a:t>
            </a:r>
            <a:endParaRPr sz="2600" b="1">
              <a:solidFill>
                <a:srgbClr val="F3F3F3"/>
              </a:solidFill>
              <a:latin typeface="Calibri"/>
              <a:ea typeface="Calibri"/>
              <a:cs typeface="Calibri"/>
              <a:sym typeface="Calibri"/>
            </a:endParaRPr>
          </a:p>
          <a:p>
            <a:pPr marL="914400" lvl="1" indent="-393700" algn="l" rtl="0">
              <a:spcBef>
                <a:spcPts val="0"/>
              </a:spcBef>
              <a:spcAft>
                <a:spcPts val="0"/>
              </a:spcAft>
              <a:buClr>
                <a:srgbClr val="F3F3F3"/>
              </a:buClr>
              <a:buSzPts val="2600"/>
              <a:buFont typeface="Calibri"/>
              <a:buAutoNum type="alphaLcPeriod"/>
            </a:pPr>
            <a:r>
              <a:rPr lang="en-US" sz="2600" b="1">
                <a:solidFill>
                  <a:srgbClr val="F3F3F3"/>
                </a:solidFill>
                <a:latin typeface="Calibri"/>
                <a:ea typeface="Calibri"/>
                <a:cs typeface="Calibri"/>
                <a:sym typeface="Calibri"/>
              </a:rPr>
              <a:t>Marital Status</a:t>
            </a:r>
            <a:endParaRPr sz="2600" b="1">
              <a:solidFill>
                <a:srgbClr val="F3F3F3"/>
              </a:solidFill>
              <a:latin typeface="Calibri"/>
              <a:ea typeface="Calibri"/>
              <a:cs typeface="Calibri"/>
              <a:sym typeface="Calibri"/>
            </a:endParaRPr>
          </a:p>
          <a:p>
            <a:pPr marL="914400" lvl="1" indent="-393700" algn="l" rtl="0">
              <a:spcBef>
                <a:spcPts val="0"/>
              </a:spcBef>
              <a:spcAft>
                <a:spcPts val="0"/>
              </a:spcAft>
              <a:buClr>
                <a:srgbClr val="F3F3F3"/>
              </a:buClr>
              <a:buSzPts val="2600"/>
              <a:buFont typeface="Calibri"/>
              <a:buAutoNum type="alphaLcPeriod"/>
            </a:pPr>
            <a:r>
              <a:rPr lang="en-US" sz="2600" b="1">
                <a:solidFill>
                  <a:srgbClr val="F3F3F3"/>
                </a:solidFill>
                <a:latin typeface="Calibri"/>
                <a:ea typeface="Calibri"/>
                <a:cs typeface="Calibri"/>
                <a:sym typeface="Calibri"/>
              </a:rPr>
              <a:t>Educational Class</a:t>
            </a:r>
            <a:endParaRPr sz="2600" b="1">
              <a:solidFill>
                <a:srgbClr val="F3F3F3"/>
              </a:solidFill>
              <a:latin typeface="Calibri"/>
              <a:ea typeface="Calibri"/>
              <a:cs typeface="Calibri"/>
              <a:sym typeface="Calibri"/>
            </a:endParaRPr>
          </a:p>
          <a:p>
            <a:pPr marL="914400" lvl="1" indent="-393700" algn="l" rtl="0">
              <a:spcBef>
                <a:spcPts val="0"/>
              </a:spcBef>
              <a:spcAft>
                <a:spcPts val="0"/>
              </a:spcAft>
              <a:buClr>
                <a:srgbClr val="F3F3F3"/>
              </a:buClr>
              <a:buSzPts val="2600"/>
              <a:buFont typeface="Calibri"/>
              <a:buAutoNum type="alphaLcPeriod"/>
            </a:pPr>
            <a:r>
              <a:rPr lang="en-US" sz="2600" b="1">
                <a:solidFill>
                  <a:srgbClr val="F3F3F3"/>
                </a:solidFill>
                <a:latin typeface="Calibri"/>
                <a:ea typeface="Calibri"/>
                <a:cs typeface="Calibri"/>
                <a:sym typeface="Calibri"/>
              </a:rPr>
              <a:t>Geographical Segmentation (on the basis of Country)</a:t>
            </a:r>
            <a:endParaRPr sz="2600" b="1">
              <a:solidFill>
                <a:srgbClr val="F3F3F3"/>
              </a:solidFill>
              <a:latin typeface="Calibri"/>
              <a:ea typeface="Calibri"/>
              <a:cs typeface="Calibri"/>
              <a:sym typeface="Calibri"/>
            </a:endParaRPr>
          </a:p>
          <a:p>
            <a:pPr marL="914400" lvl="1" indent="-393700" algn="l" rtl="0">
              <a:spcBef>
                <a:spcPts val="0"/>
              </a:spcBef>
              <a:spcAft>
                <a:spcPts val="0"/>
              </a:spcAft>
              <a:buClr>
                <a:srgbClr val="F3F3F3"/>
              </a:buClr>
              <a:buSzPts val="2600"/>
              <a:buFont typeface="Calibri"/>
              <a:buAutoNum type="alphaLcPeriod"/>
            </a:pPr>
            <a:r>
              <a:rPr lang="en-US" sz="2600" b="1">
                <a:solidFill>
                  <a:srgbClr val="F3F3F3"/>
                </a:solidFill>
                <a:latin typeface="Calibri"/>
                <a:ea typeface="Calibri"/>
                <a:cs typeface="Calibri"/>
                <a:sym typeface="Calibri"/>
              </a:rPr>
              <a:t>Generational Segmentation (on the basis of Age Brackets)</a:t>
            </a:r>
            <a:endParaRPr sz="2600" b="1">
              <a:solidFill>
                <a:srgbClr val="F3F3F3"/>
              </a:solidFill>
              <a:latin typeface="Calibri"/>
              <a:ea typeface="Calibri"/>
              <a:cs typeface="Calibri"/>
              <a:sym typeface="Calibri"/>
            </a:endParaRPr>
          </a:p>
          <a:p>
            <a:pPr marL="914400" lvl="1" indent="-393700" algn="l" rtl="0">
              <a:spcBef>
                <a:spcPts val="0"/>
              </a:spcBef>
              <a:spcAft>
                <a:spcPts val="0"/>
              </a:spcAft>
              <a:buClr>
                <a:srgbClr val="F3F3F3"/>
              </a:buClr>
              <a:buSzPts val="2600"/>
              <a:buFont typeface="Calibri"/>
              <a:buAutoNum type="alphaLcPeriod"/>
            </a:pPr>
            <a:r>
              <a:rPr lang="en-US" sz="2600" b="1">
                <a:solidFill>
                  <a:srgbClr val="F3F3F3"/>
                </a:solidFill>
                <a:latin typeface="Calibri"/>
                <a:ea typeface="Calibri"/>
                <a:cs typeface="Calibri"/>
                <a:sym typeface="Calibri"/>
              </a:rPr>
              <a:t>Income Bracket</a:t>
            </a:r>
            <a:endParaRPr sz="2600" b="1">
              <a:solidFill>
                <a:srgbClr val="F3F3F3"/>
              </a:solidFill>
              <a:latin typeface="Calibri"/>
              <a:ea typeface="Calibri"/>
              <a:cs typeface="Calibri"/>
              <a:sym typeface="Calibri"/>
            </a:endParaRPr>
          </a:p>
        </p:txBody>
      </p:sp>
      <p:sp>
        <p:nvSpPr>
          <p:cNvPr id="120" name="Google Shape;120;p19"/>
          <p:cNvSpPr txBox="1">
            <a:spLocks noGrp="1"/>
          </p:cNvSpPr>
          <p:nvPr>
            <p:ph type="ctrTitle"/>
          </p:nvPr>
        </p:nvSpPr>
        <p:spPr>
          <a:xfrm>
            <a:off x="56272" y="6096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8000" b="1">
                <a:solidFill>
                  <a:srgbClr val="F3F3F3"/>
                </a:solidFill>
              </a:rPr>
              <a:t>Customer Segmentation</a:t>
            </a:r>
            <a:endParaRPr sz="8000" b="1">
              <a:solidFill>
                <a:srgbClr val="F3F3F3"/>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24"/>
        <p:cNvGrpSpPr/>
        <p:nvPr/>
      </p:nvGrpSpPr>
      <p:grpSpPr>
        <a:xfrm>
          <a:off x="0" y="0"/>
          <a:ext cx="0" cy="0"/>
          <a:chOff x="0" y="0"/>
          <a:chExt cx="0" cy="0"/>
        </a:xfrm>
      </p:grpSpPr>
      <p:sp>
        <p:nvSpPr>
          <p:cNvPr id="125" name="Google Shape;125;p20"/>
          <p:cNvSpPr txBox="1">
            <a:spLocks noGrp="1"/>
          </p:cNvSpPr>
          <p:nvPr>
            <p:ph type="ctrTitle"/>
          </p:nvPr>
        </p:nvSpPr>
        <p:spPr>
          <a:xfrm>
            <a:off x="56272" y="-3810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Analysis w. r. t. Marital Status</a:t>
            </a:r>
            <a:endParaRPr sz="3000" b="1">
              <a:solidFill>
                <a:srgbClr val="F3F3F3"/>
              </a:solidFill>
            </a:endParaRPr>
          </a:p>
        </p:txBody>
      </p:sp>
      <p:graphicFrame>
        <p:nvGraphicFramePr>
          <p:cNvPr id="126" name="Google Shape;126;p20"/>
          <p:cNvGraphicFramePr/>
          <p:nvPr/>
        </p:nvGraphicFramePr>
        <p:xfrm>
          <a:off x="129344" y="686840"/>
          <a:ext cx="6139750" cy="1611715"/>
        </p:xfrm>
        <a:graphic>
          <a:graphicData uri="http://schemas.openxmlformats.org/drawingml/2006/table">
            <a:tbl>
              <a:tblPr firstRow="1" bandRow="1">
                <a:noFill/>
                <a:tableStyleId>{055D3863-10BF-4BD8-9014-A3CBE94A9D25}</a:tableStyleId>
              </a:tblPr>
              <a:tblGrid>
                <a:gridCol w="1199700">
                  <a:extLst>
                    <a:ext uri="{9D8B030D-6E8A-4147-A177-3AD203B41FA5}">
                      <a16:colId xmlns:a16="http://schemas.microsoft.com/office/drawing/2014/main" val="20000"/>
                    </a:ext>
                  </a:extLst>
                </a:gridCol>
                <a:gridCol w="1199700">
                  <a:extLst>
                    <a:ext uri="{9D8B030D-6E8A-4147-A177-3AD203B41FA5}">
                      <a16:colId xmlns:a16="http://schemas.microsoft.com/office/drawing/2014/main" val="20001"/>
                    </a:ext>
                  </a:extLst>
                </a:gridCol>
                <a:gridCol w="1394275">
                  <a:extLst>
                    <a:ext uri="{9D8B030D-6E8A-4147-A177-3AD203B41FA5}">
                      <a16:colId xmlns:a16="http://schemas.microsoft.com/office/drawing/2014/main" val="20002"/>
                    </a:ext>
                  </a:extLst>
                </a:gridCol>
                <a:gridCol w="1208900">
                  <a:extLst>
                    <a:ext uri="{9D8B030D-6E8A-4147-A177-3AD203B41FA5}">
                      <a16:colId xmlns:a16="http://schemas.microsoft.com/office/drawing/2014/main" val="20003"/>
                    </a:ext>
                  </a:extLst>
                </a:gridCol>
                <a:gridCol w="1137175">
                  <a:extLst>
                    <a:ext uri="{9D8B030D-6E8A-4147-A177-3AD203B41FA5}">
                      <a16:colId xmlns:a16="http://schemas.microsoft.com/office/drawing/2014/main" val="20004"/>
                    </a:ext>
                  </a:extLst>
                </a:gridCol>
              </a:tblGrid>
              <a:tr h="374675">
                <a:tc>
                  <a:txBody>
                    <a:bodyPr/>
                    <a:lstStyle/>
                    <a:p>
                      <a:pPr marL="0" marR="0" lvl="0" indent="0" algn="l" rtl="0">
                        <a:spcBef>
                          <a:spcPts val="0"/>
                        </a:spcBef>
                        <a:spcAft>
                          <a:spcPts val="0"/>
                        </a:spcAft>
                        <a:buNone/>
                      </a:pPr>
                      <a:r>
                        <a:rPr lang="en-US" sz="1300"/>
                        <a:t>Marital Status</a:t>
                      </a:r>
                      <a:endParaRPr sz="1300"/>
                    </a:p>
                  </a:txBody>
                  <a:tcPr marL="91450" marR="91450" marT="45725" marB="45725"/>
                </a:tc>
                <a:tc>
                  <a:txBody>
                    <a:bodyPr/>
                    <a:lstStyle/>
                    <a:p>
                      <a:pPr marL="0" marR="0" lvl="0" indent="0" algn="l" rtl="0">
                        <a:spcBef>
                          <a:spcPts val="0"/>
                        </a:spcBef>
                        <a:spcAft>
                          <a:spcPts val="0"/>
                        </a:spcAft>
                        <a:buNone/>
                      </a:pPr>
                      <a:r>
                        <a:rPr lang="en-US" sz="1300"/>
                        <a:t>Total Purchase </a:t>
                      </a:r>
                      <a:endParaRPr sz="1300"/>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Total Customers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Income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Sales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74675">
                <a:tc>
                  <a:txBody>
                    <a:bodyPr/>
                    <a:lstStyle/>
                    <a:p>
                      <a:pPr marL="0" marR="0" lvl="0" indent="0" algn="l" rtl="0">
                        <a:spcBef>
                          <a:spcPts val="0"/>
                        </a:spcBef>
                        <a:spcAft>
                          <a:spcPts val="0"/>
                        </a:spcAft>
                        <a:buNone/>
                      </a:pPr>
                      <a:r>
                        <a:rPr lang="en-US" sz="1300" b="1"/>
                        <a:t>Married</a:t>
                      </a:r>
                      <a:endParaRPr sz="1300" b="1"/>
                    </a:p>
                  </a:txBody>
                  <a:tcPr marL="91450" marR="91450" marT="45725" marB="45725"/>
                </a:tc>
                <a:tc>
                  <a:txBody>
                    <a:bodyPr/>
                    <a:lstStyle/>
                    <a:p>
                      <a:pPr marL="0" marR="0" lvl="0" indent="0" algn="l" rtl="0">
                        <a:spcBef>
                          <a:spcPts val="0"/>
                        </a:spcBef>
                        <a:spcAft>
                          <a:spcPts val="0"/>
                        </a:spcAft>
                        <a:buNone/>
                      </a:pPr>
                      <a:r>
                        <a:rPr lang="en-US" sz="1300" b="1"/>
                        <a:t>12,856</a:t>
                      </a:r>
                      <a:endParaRPr sz="1300" b="1"/>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864</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a:t>
                      </a:r>
                      <a:r>
                        <a:rPr lang="en-US" sz="1300" b="1"/>
                        <a:t>44.68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 </a:t>
                      </a:r>
                      <a:r>
                        <a:rPr lang="en-US" sz="1300" b="1"/>
                        <a:t>510,453</a:t>
                      </a:r>
                      <a:endParaRPr sz="1300" b="1" i="0">
                        <a:solidFill>
                          <a:schemeClr val="dk1"/>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74675">
                <a:tc>
                  <a:txBody>
                    <a:bodyPr/>
                    <a:lstStyle/>
                    <a:p>
                      <a:pPr marL="0" lvl="0" indent="0" algn="l" rtl="0">
                        <a:spcBef>
                          <a:spcPts val="0"/>
                        </a:spcBef>
                        <a:spcAft>
                          <a:spcPts val="0"/>
                        </a:spcAft>
                        <a:buClr>
                          <a:schemeClr val="dk1"/>
                        </a:buClr>
                        <a:buFont typeface="Arial"/>
                        <a:buNone/>
                      </a:pPr>
                      <a:r>
                        <a:rPr lang="en-US" sz="1300" b="1"/>
                        <a:t>Together</a:t>
                      </a:r>
                      <a:endParaRPr sz="1300" b="1"/>
                    </a:p>
                  </a:txBody>
                  <a:tcPr marL="91450" marR="91450" marT="45725" marB="45725"/>
                </a:tc>
                <a:tc>
                  <a:txBody>
                    <a:bodyPr/>
                    <a:lstStyle/>
                    <a:p>
                      <a:pPr marL="0" marR="0" lvl="0" indent="0" algn="l" rtl="0">
                        <a:spcBef>
                          <a:spcPts val="0"/>
                        </a:spcBef>
                        <a:spcAft>
                          <a:spcPts val="0"/>
                        </a:spcAft>
                        <a:buNone/>
                      </a:pPr>
                      <a:r>
                        <a:rPr lang="en-US" sz="1300" b="1"/>
                        <a:t>8,647</a:t>
                      </a:r>
                      <a:endParaRPr sz="1300" b="1"/>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579</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$30.7</a:t>
                      </a:r>
                      <a:r>
                        <a:rPr lang="en-US" sz="1300" b="1"/>
                        <a:t>8</a:t>
                      </a:r>
                      <a:r>
                        <a:rPr lang="en-US" sz="1300" b="1" i="0">
                          <a:solidFill>
                            <a:schemeClr val="dk1"/>
                          </a:solidFill>
                        </a:rPr>
                        <a:t>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$ 3</a:t>
                      </a:r>
                      <a:r>
                        <a:rPr lang="en-US" sz="1300" b="1"/>
                        <a:t>51,012</a:t>
                      </a:r>
                      <a:endParaRPr sz="1300" b="1" i="0">
                        <a:solidFill>
                          <a:schemeClr val="dk1"/>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74675">
                <a:tc>
                  <a:txBody>
                    <a:bodyPr/>
                    <a:lstStyle/>
                    <a:p>
                      <a:pPr marL="0" lvl="0" indent="0" algn="l" rtl="0">
                        <a:spcBef>
                          <a:spcPts val="0"/>
                        </a:spcBef>
                        <a:spcAft>
                          <a:spcPts val="0"/>
                        </a:spcAft>
                        <a:buClr>
                          <a:schemeClr val="dk1"/>
                        </a:buClr>
                        <a:buFont typeface="Arial"/>
                        <a:buNone/>
                      </a:pPr>
                      <a:r>
                        <a:rPr lang="en-US" sz="1300" b="1"/>
                        <a:t>Single</a:t>
                      </a:r>
                      <a:endParaRPr sz="1300" b="1"/>
                    </a:p>
                  </a:txBody>
                  <a:tcPr marL="91450" marR="91450" marT="45725" marB="45725"/>
                </a:tc>
                <a:tc>
                  <a:txBody>
                    <a:bodyPr/>
                    <a:lstStyle/>
                    <a:p>
                      <a:pPr marL="0" marR="0" lvl="0" indent="0" algn="l" rtl="0">
                        <a:spcBef>
                          <a:spcPts val="0"/>
                        </a:spcBef>
                        <a:spcAft>
                          <a:spcPts val="0"/>
                        </a:spcAft>
                        <a:buNone/>
                      </a:pPr>
                      <a:r>
                        <a:rPr lang="en-US" sz="1300" b="1"/>
                        <a:t>6,996</a:t>
                      </a:r>
                      <a:endParaRPr sz="1300" b="1"/>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486</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$24.79 </a:t>
                      </a:r>
                      <a:r>
                        <a:rPr lang="en-US" sz="1300" b="1" i="0">
                          <a:solidFill>
                            <a:schemeClr val="dk1"/>
                          </a:solidFill>
                        </a:rPr>
                        <a:t>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a:t>
                      </a:r>
                      <a:r>
                        <a:rPr lang="en-US" sz="1300" b="1" i="0">
                          <a:solidFill>
                            <a:schemeClr val="dk1"/>
                          </a:solidFill>
                        </a:rPr>
                        <a:t> </a:t>
                      </a:r>
                      <a:r>
                        <a:rPr lang="en-US" sz="1300" b="1"/>
                        <a:t>295,093</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127" name="Google Shape;127;p20"/>
          <p:cNvPicPr preferRelativeResize="0"/>
          <p:nvPr/>
        </p:nvPicPr>
        <p:blipFill>
          <a:blip r:embed="rId3">
            <a:alphaModFix/>
          </a:blip>
          <a:stretch>
            <a:fillRect/>
          </a:stretch>
        </p:blipFill>
        <p:spPr>
          <a:xfrm>
            <a:off x="6293500" y="3451150"/>
            <a:ext cx="5748525" cy="3260000"/>
          </a:xfrm>
          <a:prstGeom prst="rect">
            <a:avLst/>
          </a:prstGeom>
          <a:noFill/>
          <a:ln>
            <a:noFill/>
          </a:ln>
        </p:spPr>
      </p:pic>
      <p:pic>
        <p:nvPicPr>
          <p:cNvPr id="128" name="Google Shape;128;p20"/>
          <p:cNvPicPr preferRelativeResize="0"/>
          <p:nvPr/>
        </p:nvPicPr>
        <p:blipFill>
          <a:blip r:embed="rId4">
            <a:alphaModFix/>
          </a:blip>
          <a:stretch>
            <a:fillRect/>
          </a:stretch>
        </p:blipFill>
        <p:spPr>
          <a:xfrm>
            <a:off x="6293500" y="665700"/>
            <a:ext cx="5748525" cy="2740975"/>
          </a:xfrm>
          <a:prstGeom prst="rect">
            <a:avLst/>
          </a:prstGeom>
          <a:noFill/>
          <a:ln>
            <a:noFill/>
          </a:ln>
        </p:spPr>
      </p:pic>
      <p:pic>
        <p:nvPicPr>
          <p:cNvPr id="129" name="Google Shape;129;p20"/>
          <p:cNvPicPr preferRelativeResize="0"/>
          <p:nvPr/>
        </p:nvPicPr>
        <p:blipFill>
          <a:blip r:embed="rId5">
            <a:alphaModFix/>
          </a:blip>
          <a:stretch>
            <a:fillRect/>
          </a:stretch>
        </p:blipFill>
        <p:spPr>
          <a:xfrm>
            <a:off x="129350" y="2240600"/>
            <a:ext cx="6139750" cy="44705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133"/>
        <p:cNvGrpSpPr/>
        <p:nvPr/>
      </p:nvGrpSpPr>
      <p:grpSpPr>
        <a:xfrm>
          <a:off x="0" y="0"/>
          <a:ext cx="0" cy="0"/>
          <a:chOff x="0" y="0"/>
          <a:chExt cx="0" cy="0"/>
        </a:xfrm>
      </p:grpSpPr>
      <p:sp>
        <p:nvSpPr>
          <p:cNvPr id="134" name="Google Shape;134;p21"/>
          <p:cNvSpPr txBox="1">
            <a:spLocks noGrp="1"/>
          </p:cNvSpPr>
          <p:nvPr>
            <p:ph type="ctrTitle"/>
          </p:nvPr>
        </p:nvSpPr>
        <p:spPr>
          <a:xfrm>
            <a:off x="56272" y="-381000"/>
            <a:ext cx="12135600" cy="1012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000" b="1">
                <a:solidFill>
                  <a:srgbClr val="F3F3F3"/>
                </a:solidFill>
              </a:rPr>
              <a:t>Analysis w. r. t. Education Class</a:t>
            </a:r>
            <a:endParaRPr sz="3000" b="1">
              <a:solidFill>
                <a:srgbClr val="F3F3F3"/>
              </a:solidFill>
            </a:endParaRPr>
          </a:p>
        </p:txBody>
      </p:sp>
      <p:graphicFrame>
        <p:nvGraphicFramePr>
          <p:cNvPr id="135" name="Google Shape;135;p21"/>
          <p:cNvGraphicFramePr/>
          <p:nvPr/>
        </p:nvGraphicFramePr>
        <p:xfrm>
          <a:off x="152394" y="686795"/>
          <a:ext cx="6209525" cy="1392940"/>
        </p:xfrm>
        <a:graphic>
          <a:graphicData uri="http://schemas.openxmlformats.org/drawingml/2006/table">
            <a:tbl>
              <a:tblPr firstRow="1" bandRow="1">
                <a:noFill/>
                <a:tableStyleId>{055D3863-10BF-4BD8-9014-A3CBE94A9D25}</a:tableStyleId>
              </a:tblPr>
              <a:tblGrid>
                <a:gridCol w="1329350">
                  <a:extLst>
                    <a:ext uri="{9D8B030D-6E8A-4147-A177-3AD203B41FA5}">
                      <a16:colId xmlns:a16="http://schemas.microsoft.com/office/drawing/2014/main" val="20000"/>
                    </a:ext>
                  </a:extLst>
                </a:gridCol>
                <a:gridCol w="1190125">
                  <a:extLst>
                    <a:ext uri="{9D8B030D-6E8A-4147-A177-3AD203B41FA5}">
                      <a16:colId xmlns:a16="http://schemas.microsoft.com/office/drawing/2014/main" val="20001"/>
                    </a:ext>
                  </a:extLst>
                </a:gridCol>
                <a:gridCol w="1296600">
                  <a:extLst>
                    <a:ext uri="{9D8B030D-6E8A-4147-A177-3AD203B41FA5}">
                      <a16:colId xmlns:a16="http://schemas.microsoft.com/office/drawing/2014/main" val="20002"/>
                    </a:ext>
                  </a:extLst>
                </a:gridCol>
                <a:gridCol w="1243350">
                  <a:extLst>
                    <a:ext uri="{9D8B030D-6E8A-4147-A177-3AD203B41FA5}">
                      <a16:colId xmlns:a16="http://schemas.microsoft.com/office/drawing/2014/main" val="20003"/>
                    </a:ext>
                  </a:extLst>
                </a:gridCol>
                <a:gridCol w="1150100">
                  <a:extLst>
                    <a:ext uri="{9D8B030D-6E8A-4147-A177-3AD203B41FA5}">
                      <a16:colId xmlns:a16="http://schemas.microsoft.com/office/drawing/2014/main" val="20004"/>
                    </a:ext>
                  </a:extLst>
                </a:gridCol>
              </a:tblGrid>
              <a:tr h="301750">
                <a:tc>
                  <a:txBody>
                    <a:bodyPr/>
                    <a:lstStyle/>
                    <a:p>
                      <a:pPr marL="0" marR="0" lvl="0" indent="0" algn="l" rtl="0">
                        <a:spcBef>
                          <a:spcPts val="0"/>
                        </a:spcBef>
                        <a:spcAft>
                          <a:spcPts val="0"/>
                        </a:spcAft>
                        <a:buNone/>
                      </a:pPr>
                      <a:r>
                        <a:rPr lang="en-US" sz="1300"/>
                        <a:t>Education Class</a:t>
                      </a:r>
                      <a:endParaRPr sz="1300"/>
                    </a:p>
                  </a:txBody>
                  <a:tcPr marL="91450" marR="91450" marT="45725" marB="45725"/>
                </a:tc>
                <a:tc>
                  <a:txBody>
                    <a:bodyPr/>
                    <a:lstStyle/>
                    <a:p>
                      <a:pPr marL="0" marR="0" lvl="0" indent="0" algn="l" rtl="0">
                        <a:spcBef>
                          <a:spcPts val="0"/>
                        </a:spcBef>
                        <a:spcAft>
                          <a:spcPts val="0"/>
                        </a:spcAft>
                        <a:buNone/>
                      </a:pPr>
                      <a:r>
                        <a:rPr lang="en-US" sz="1300"/>
                        <a:t>Total Purchase </a:t>
                      </a:r>
                      <a:endParaRPr sz="1300"/>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a:t>Total Customers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Income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a:t>Total Sales ($)</a:t>
                      </a:r>
                      <a:endParaRPr sz="13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01750">
                <a:tc>
                  <a:txBody>
                    <a:bodyPr/>
                    <a:lstStyle/>
                    <a:p>
                      <a:pPr marL="0" marR="0" lvl="0" indent="0" algn="l" rtl="0">
                        <a:spcBef>
                          <a:spcPts val="0"/>
                        </a:spcBef>
                        <a:spcAft>
                          <a:spcPts val="0"/>
                        </a:spcAft>
                        <a:buNone/>
                      </a:pPr>
                      <a:r>
                        <a:rPr lang="en-US" sz="1300" b="1"/>
                        <a:t>Graduation</a:t>
                      </a:r>
                      <a:endParaRPr sz="1300" b="1"/>
                    </a:p>
                  </a:txBody>
                  <a:tcPr marL="91450" marR="91450" marT="45725" marB="45725"/>
                </a:tc>
                <a:tc>
                  <a:txBody>
                    <a:bodyPr/>
                    <a:lstStyle/>
                    <a:p>
                      <a:pPr marL="0" marR="0" lvl="0" indent="0" algn="l" rtl="0">
                        <a:spcBef>
                          <a:spcPts val="0"/>
                        </a:spcBef>
                        <a:spcAft>
                          <a:spcPts val="0"/>
                        </a:spcAft>
                        <a:buNone/>
                      </a:pPr>
                      <a:r>
                        <a:rPr lang="en-US" sz="1300" b="1"/>
                        <a:t>16,894</a:t>
                      </a:r>
                      <a:endParaRPr sz="1300" b="1"/>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1,127</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a:t>
                      </a:r>
                      <a:r>
                        <a:rPr lang="en-US" sz="1300" b="1"/>
                        <a:t>59.40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 </a:t>
                      </a:r>
                      <a:r>
                        <a:rPr lang="en-US" sz="1300" b="1"/>
                        <a:t>698,625</a:t>
                      </a:r>
                      <a:endParaRPr sz="1300" b="1" i="0">
                        <a:solidFill>
                          <a:schemeClr val="dk1"/>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01750">
                <a:tc>
                  <a:txBody>
                    <a:bodyPr/>
                    <a:lstStyle/>
                    <a:p>
                      <a:pPr marL="0" lvl="0" indent="0" algn="l" rtl="0">
                        <a:spcBef>
                          <a:spcPts val="0"/>
                        </a:spcBef>
                        <a:spcAft>
                          <a:spcPts val="0"/>
                        </a:spcAft>
                        <a:buClr>
                          <a:schemeClr val="dk1"/>
                        </a:buClr>
                        <a:buFont typeface="Arial"/>
                        <a:buNone/>
                      </a:pPr>
                      <a:r>
                        <a:rPr lang="en-US" sz="1300" b="1"/>
                        <a:t>2nd Cycle</a:t>
                      </a:r>
                      <a:endParaRPr sz="1300" b="1"/>
                    </a:p>
                  </a:txBody>
                  <a:tcPr marL="91450" marR="91450" marT="45725" marB="45725"/>
                </a:tc>
                <a:tc>
                  <a:txBody>
                    <a:bodyPr/>
                    <a:lstStyle/>
                    <a:p>
                      <a:pPr marL="0" marR="0" lvl="0" indent="0" algn="l" rtl="0">
                        <a:spcBef>
                          <a:spcPts val="0"/>
                        </a:spcBef>
                        <a:spcAft>
                          <a:spcPts val="0"/>
                        </a:spcAft>
                        <a:buNone/>
                      </a:pPr>
                      <a:r>
                        <a:rPr lang="en-US" sz="1300" b="1"/>
                        <a:t>15,993</a:t>
                      </a:r>
                      <a:endParaRPr sz="1300" b="1"/>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1,056</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a:t>
                      </a:r>
                      <a:r>
                        <a:rPr lang="en-US" sz="1300" b="1"/>
                        <a:t>56.34</a:t>
                      </a:r>
                      <a:r>
                        <a:rPr lang="en-US" sz="1300" b="1" i="0">
                          <a:solidFill>
                            <a:schemeClr val="dk1"/>
                          </a:solidFill>
                        </a:rPr>
                        <a:t>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i="0">
                          <a:solidFill>
                            <a:schemeClr val="dk1"/>
                          </a:solidFill>
                        </a:rPr>
                        <a:t>$ </a:t>
                      </a:r>
                      <a:r>
                        <a:rPr lang="en-US" sz="1300" b="1"/>
                        <a:t>652,005</a:t>
                      </a:r>
                      <a:endParaRPr sz="1300" b="1" i="0">
                        <a:solidFill>
                          <a:schemeClr val="dk1"/>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01750">
                <a:tc>
                  <a:txBody>
                    <a:bodyPr/>
                    <a:lstStyle/>
                    <a:p>
                      <a:pPr marL="0" lvl="0" indent="0" algn="l" rtl="0">
                        <a:spcBef>
                          <a:spcPts val="0"/>
                        </a:spcBef>
                        <a:spcAft>
                          <a:spcPts val="0"/>
                        </a:spcAft>
                        <a:buClr>
                          <a:schemeClr val="dk1"/>
                        </a:buClr>
                        <a:buFont typeface="Arial"/>
                        <a:buNone/>
                      </a:pPr>
                      <a:r>
                        <a:rPr lang="en-US" sz="1300" b="1"/>
                        <a:t>Basic</a:t>
                      </a:r>
                      <a:endParaRPr sz="1300" b="1"/>
                    </a:p>
                  </a:txBody>
                  <a:tcPr marL="91450" marR="91450" marT="45725" marB="45725"/>
                </a:tc>
                <a:tc>
                  <a:txBody>
                    <a:bodyPr/>
                    <a:lstStyle/>
                    <a:p>
                      <a:pPr marL="0" marR="0" lvl="0" indent="0" algn="l" rtl="0">
                        <a:spcBef>
                          <a:spcPts val="0"/>
                        </a:spcBef>
                        <a:spcAft>
                          <a:spcPts val="0"/>
                        </a:spcAft>
                        <a:buNone/>
                      </a:pPr>
                      <a:r>
                        <a:rPr lang="en-US" sz="1300" b="1"/>
                        <a:t>379</a:t>
                      </a:r>
                      <a:endParaRPr sz="1300" b="1"/>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300" b="1"/>
                        <a:t>54</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$1</a:t>
                      </a:r>
                      <a:r>
                        <a:rPr lang="en-US" sz="1300" b="1" i="0">
                          <a:solidFill>
                            <a:schemeClr val="dk1"/>
                          </a:solidFill>
                        </a:rPr>
                        <a:t>.</a:t>
                      </a:r>
                      <a:r>
                        <a:rPr lang="en-US" sz="1300" b="1"/>
                        <a:t>10</a:t>
                      </a:r>
                      <a:r>
                        <a:rPr lang="en-US" sz="1300" b="1" i="0">
                          <a:solidFill>
                            <a:schemeClr val="dk1"/>
                          </a:solidFill>
                        </a:rPr>
                        <a:t> million</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1"/>
                        <a:t>$4,417</a:t>
                      </a:r>
                      <a:endParaRPr sz="1300"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136" name="Google Shape;136;p21"/>
          <p:cNvPicPr preferRelativeResize="0"/>
          <p:nvPr/>
        </p:nvPicPr>
        <p:blipFill>
          <a:blip r:embed="rId3">
            <a:alphaModFix/>
          </a:blip>
          <a:stretch>
            <a:fillRect/>
          </a:stretch>
        </p:blipFill>
        <p:spPr>
          <a:xfrm>
            <a:off x="6420475" y="659300"/>
            <a:ext cx="5637324" cy="3326275"/>
          </a:xfrm>
          <a:prstGeom prst="rect">
            <a:avLst/>
          </a:prstGeom>
          <a:noFill/>
          <a:ln>
            <a:noFill/>
          </a:ln>
        </p:spPr>
      </p:pic>
      <p:pic>
        <p:nvPicPr>
          <p:cNvPr id="137" name="Google Shape;137;p21"/>
          <p:cNvPicPr preferRelativeResize="0"/>
          <p:nvPr/>
        </p:nvPicPr>
        <p:blipFill>
          <a:blip r:embed="rId4">
            <a:alphaModFix/>
          </a:blip>
          <a:stretch>
            <a:fillRect/>
          </a:stretch>
        </p:blipFill>
        <p:spPr>
          <a:xfrm>
            <a:off x="6420475" y="4013075"/>
            <a:ext cx="5637325" cy="2677350"/>
          </a:xfrm>
          <a:prstGeom prst="rect">
            <a:avLst/>
          </a:prstGeom>
          <a:noFill/>
          <a:ln>
            <a:noFill/>
          </a:ln>
        </p:spPr>
      </p:pic>
      <p:pic>
        <p:nvPicPr>
          <p:cNvPr id="138" name="Google Shape;138;p21"/>
          <p:cNvPicPr preferRelativeResize="0"/>
          <p:nvPr/>
        </p:nvPicPr>
        <p:blipFill>
          <a:blip r:embed="rId5">
            <a:alphaModFix/>
          </a:blip>
          <a:stretch>
            <a:fillRect/>
          </a:stretch>
        </p:blipFill>
        <p:spPr>
          <a:xfrm>
            <a:off x="152400" y="2134729"/>
            <a:ext cx="6209525" cy="455569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1943</Words>
  <Application>Microsoft Office PowerPoint</Application>
  <PresentationFormat>Widescreen</PresentationFormat>
  <Paragraphs>431</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Marketing Analytics</vt:lpstr>
      <vt:lpstr>About the Data set</vt:lpstr>
      <vt:lpstr>Business Stakeholders</vt:lpstr>
      <vt:lpstr>Data Dictionary</vt:lpstr>
      <vt:lpstr>Business Problems   A startup company is holding an annual sales meeting to assess their overall performance and to strategize for future sales. Using historical data, prepare a report to understand the customer base, analyze their buying habits and product preferences, and derive actionable insights to boost sales and customer experience.</vt:lpstr>
      <vt:lpstr>Customer Segmentation</vt:lpstr>
      <vt:lpstr>Customer Segmentation</vt:lpstr>
      <vt:lpstr>Analysis w. r. t. Marital Status</vt:lpstr>
      <vt:lpstr>Analysis w. r. t. Education Class</vt:lpstr>
      <vt:lpstr>Analysis w. r. t. Country</vt:lpstr>
      <vt:lpstr>PowerPoint Presentation</vt:lpstr>
      <vt:lpstr>Analysis w. r. t. Income Bracket</vt:lpstr>
      <vt:lpstr>Contrast between Total Purchase and Purchase per Person</vt:lpstr>
      <vt:lpstr>Quarterly Sales</vt:lpstr>
      <vt:lpstr>Most Successful Marketing Campaign</vt:lpstr>
      <vt:lpstr>Marketing Campaign with Highest Success Rate</vt:lpstr>
      <vt:lpstr>Customers Acceptance of Last Campaign w. r. t. Country</vt:lpstr>
      <vt:lpstr>Relationship between Country and Success of Campaign</vt:lpstr>
      <vt:lpstr>Best Performing Products w. r. t. Sales</vt:lpstr>
      <vt:lpstr>Channel Performance (Total Number of Purchase w. r. t. Channels)</vt:lpstr>
      <vt:lpstr>Analysis of Customer Complains</vt:lpstr>
      <vt:lpstr>Average Order Value (Quarterly)</vt:lpstr>
      <vt:lpstr>Average Order Value (w. r. t. Income Bracket)</vt:lpstr>
      <vt:lpstr>Average Order Value (w. r. t. Dependents)</vt:lpstr>
      <vt:lpstr>Website Conversion Analysis</vt:lpstr>
      <vt:lpstr>Correlation between various features</vt:lpstr>
      <vt:lpstr>PowerPoint Presentation</vt:lpstr>
      <vt:lpstr>PowerPoint Presentation</vt:lpstr>
      <vt:lpstr>PowerPoint Presentation</vt:lpstr>
      <vt:lpstr>Conclusion</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II</dc:title>
  <cp:lastModifiedBy>User</cp:lastModifiedBy>
  <cp:revision>8</cp:revision>
  <dcterms:modified xsi:type="dcterms:W3CDTF">2022-12-29T16:50:51Z</dcterms:modified>
</cp:coreProperties>
</file>