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lmz6UHAW8YgRnEbXXUhvY2Nsh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Y0NcxoXA_Go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xPObigWPFjk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/>
          <p:nvPr/>
        </p:nvSpPr>
        <p:spPr>
          <a:xfrm>
            <a:off x="2286000" y="1680062"/>
            <a:ext cx="4572000" cy="9348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ko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TookSamPum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Navy3Generals</a:t>
            </a:r>
            <a:endParaRPr b="0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"/>
          <p:cNvSpPr/>
          <p:nvPr/>
        </p:nvSpPr>
        <p:spPr>
          <a:xfrm rot="5400000">
            <a:off x="4636294" y="2366529"/>
            <a:ext cx="54000" cy="1350000"/>
          </a:xfrm>
          <a:prstGeom prst="roundRect">
            <a:avLst>
              <a:gd fmla="val 50000" name="adj"/>
            </a:avLst>
          </a:prstGeom>
          <a:solidFill>
            <a:srgbClr val="A3C2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/>
          <p:nvPr/>
        </p:nvSpPr>
        <p:spPr>
          <a:xfrm rot="-5400000">
            <a:off x="4298794" y="2704029"/>
            <a:ext cx="54000" cy="675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55350" y="3153150"/>
            <a:ext cx="25053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해군 진해기지사령부 기지방어전대 화생방지원대</a:t>
            </a:r>
            <a:endParaRPr b="0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팀장: 병장 김기태</a:t>
            </a:r>
            <a:endParaRPr b="0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팀원: 하사 김민철</a:t>
            </a:r>
            <a:endParaRPr b="0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팀원: 일병 정민석</a:t>
            </a:r>
            <a:endParaRPr b="0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591835" y="1223828"/>
            <a:ext cx="1790700" cy="1790700"/>
          </a:xfrm>
          <a:prstGeom prst="arc">
            <a:avLst>
              <a:gd fmla="val 5237658" name="adj1"/>
              <a:gd fmla="val 19937469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2453205" y="1085197"/>
            <a:ext cx="2067960" cy="2067960"/>
          </a:xfrm>
          <a:prstGeom prst="arc">
            <a:avLst>
              <a:gd fmla="val 7895074" name="adj1"/>
              <a:gd fmla="val 13427173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웹(Web) 구성요소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50" y="707100"/>
            <a:ext cx="3805050" cy="38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063" y="424200"/>
            <a:ext cx="4155686" cy="2147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0" name="Google Shape;200;p10"/>
          <p:cNvCxnSpPr/>
          <p:nvPr/>
        </p:nvCxnSpPr>
        <p:spPr>
          <a:xfrm flipH="1">
            <a:off x="4264550" y="2094275"/>
            <a:ext cx="2103900" cy="244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0"/>
          <p:cNvSpPr/>
          <p:nvPr/>
        </p:nvSpPr>
        <p:spPr>
          <a:xfrm>
            <a:off x="4913075" y="636300"/>
            <a:ext cx="1449900" cy="146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12750" y="4575350"/>
            <a:ext cx="3927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군의 최근 한달동안 이루어진 체력검정 결과의 평균값을 레이더 차트 형식으로 비교 분석하는 그래프</a:t>
            </a:r>
            <a:endParaRPr b="0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10"/>
          <p:cNvCxnSpPr/>
          <p:nvPr/>
        </p:nvCxnSpPr>
        <p:spPr>
          <a:xfrm flipH="1">
            <a:off x="461100" y="636300"/>
            <a:ext cx="4470300" cy="6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0"/>
          <p:cNvSpPr/>
          <p:nvPr/>
        </p:nvSpPr>
        <p:spPr>
          <a:xfrm>
            <a:off x="452750" y="707100"/>
            <a:ext cx="3804900" cy="382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웹(Web) 구성요소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63" y="195600"/>
            <a:ext cx="4155686" cy="2147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050" y="1249900"/>
            <a:ext cx="5753675" cy="315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1"/>
          <p:cNvCxnSpPr/>
          <p:nvPr/>
        </p:nvCxnSpPr>
        <p:spPr>
          <a:xfrm flipH="1">
            <a:off x="349075" y="407700"/>
            <a:ext cx="6021600" cy="83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1"/>
          <p:cNvCxnSpPr/>
          <p:nvPr/>
        </p:nvCxnSpPr>
        <p:spPr>
          <a:xfrm flipH="1">
            <a:off x="6097925" y="1545325"/>
            <a:ext cx="2568000" cy="286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1"/>
          <p:cNvSpPr/>
          <p:nvPr/>
        </p:nvSpPr>
        <p:spPr>
          <a:xfrm>
            <a:off x="6370675" y="407700"/>
            <a:ext cx="2295300" cy="113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337050" y="1249925"/>
            <a:ext cx="5753700" cy="315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204075" y="4491600"/>
            <a:ext cx="610294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각 군의 매달 실시되는 체력검정 결과에 평균값을 내어 최근 1년동안의 평균 체력 변화 추이를 보여주는 라인 그래프(5점:특급, 4점:1급, 3점:2급, 1점이하:미달)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웹(Web) 구성요소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74935"/>
            <a:ext cx="9144000" cy="87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063" y="195600"/>
            <a:ext cx="4155686" cy="2147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4" name="Google Shape;224;p12"/>
          <p:cNvCxnSpPr/>
          <p:nvPr/>
        </p:nvCxnSpPr>
        <p:spPr>
          <a:xfrm flipH="1">
            <a:off x="13125" y="2348275"/>
            <a:ext cx="5244000" cy="91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2"/>
          <p:cNvCxnSpPr/>
          <p:nvPr/>
        </p:nvCxnSpPr>
        <p:spPr>
          <a:xfrm>
            <a:off x="8061000" y="2351125"/>
            <a:ext cx="1080000" cy="9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2"/>
          <p:cNvSpPr/>
          <p:nvPr/>
        </p:nvSpPr>
        <p:spPr>
          <a:xfrm>
            <a:off x="5264725" y="2045275"/>
            <a:ext cx="2787600" cy="29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-3075" y="4458575"/>
            <a:ext cx="9144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ko" sz="11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구체적인 부대별 체력 대비 태세 및 상,하위 부대를 확인할 수 있는 부대별 최근 한달동안의 체력검정 결과 테이블을 제공하고 있습니다.</a:t>
            </a:r>
            <a:endParaRPr b="0" i="0" sz="11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0" y="3274875"/>
            <a:ext cx="9144000" cy="88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웹(Web) 구동영상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13" title="WEBPage구동영상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413" y="676022"/>
            <a:ext cx="5833175" cy="4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Model 구성과정</a:t>
            </a:r>
            <a:endParaRPr b="1" i="1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 b="4688" l="1889" r="56664" t="31515"/>
          <a:stretch/>
        </p:blipFill>
        <p:spPr>
          <a:xfrm>
            <a:off x="2832900" y="1558113"/>
            <a:ext cx="3478199" cy="1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973050" y="3750400"/>
            <a:ext cx="6740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ML Kit Pose Detection:</a:t>
            </a:r>
            <a:r>
              <a:rPr b="0" i="0" lang="ko" sz="17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사람의 신체부위를 좌표로 return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3897125" y="4137700"/>
            <a:ext cx="4232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ko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ko" sz="17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ko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ko" sz="17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ko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ko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에서 제공하는 오픈 소스형 ML API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9907" y="854647"/>
            <a:ext cx="1906986" cy="5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Model 구성과정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44450" y="3720300"/>
            <a:ext cx="67407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TSP Image Classifier: </a:t>
            </a:r>
            <a:endParaRPr b="0" i="0" sz="17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1979850" y="4510875"/>
            <a:ext cx="4033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4565" l="57003" r="1879" t="32462"/>
          <a:stretch/>
        </p:blipFill>
        <p:spPr>
          <a:xfrm>
            <a:off x="2875950" y="1634625"/>
            <a:ext cx="3392099" cy="18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3059050" y="4410225"/>
            <a:ext cx="54366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시작자세(Stand)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움직임자세(Move)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끝자세(Down)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를 트레이닝해 특정 자세패턴을 통과시 개수를 세도록 만들었습니다.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059050" y="3778125"/>
            <a:ext cx="5568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팔굽혀펴기와 윗몸일으키기를 측정하기 위해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샘플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 각도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촬영한 데이터를 가지고 AI Modeling을 하였습니다.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3084000" y="3142725"/>
            <a:ext cx="2976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100++시간동안 40,000++ 장의 사진</a:t>
            </a:r>
            <a:endParaRPr b="1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3925" y="543225"/>
            <a:ext cx="1256150" cy="12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Model 구성과정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1354" l="66940" r="6085" t="73745"/>
          <a:stretch/>
        </p:blipFill>
        <p:spPr>
          <a:xfrm>
            <a:off x="5010000" y="3738273"/>
            <a:ext cx="1995575" cy="11327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16"/>
          <p:cNvSpPr txBox="1"/>
          <p:nvPr/>
        </p:nvSpPr>
        <p:spPr>
          <a:xfrm>
            <a:off x="7144900" y="859700"/>
            <a:ext cx="1610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시작자세(Stand)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7144900" y="2550150"/>
            <a:ext cx="1806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움직임자세(Move)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7144900" y="4073575"/>
            <a:ext cx="1610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끝자세(Down)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37808" l="66970" r="6054" t="37956"/>
          <a:stretch/>
        </p:blipFill>
        <p:spPr>
          <a:xfrm>
            <a:off x="5010000" y="2174408"/>
            <a:ext cx="1995575" cy="11024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3">
            <a:alphaModFix/>
          </a:blip>
          <a:srcRect b="74560" l="67102" r="5922" t="1990"/>
          <a:stretch/>
        </p:blipFill>
        <p:spPr>
          <a:xfrm>
            <a:off x="5010000" y="519125"/>
            <a:ext cx="1995575" cy="10667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16"/>
          <p:cNvPicPr preferRelativeResize="0"/>
          <p:nvPr/>
        </p:nvPicPr>
        <p:blipFill rotWithShape="1">
          <a:blip r:embed="rId3">
            <a:alphaModFix/>
          </a:blip>
          <a:srcRect b="36427" l="4029" r="67126" t="37315"/>
          <a:stretch/>
        </p:blipFill>
        <p:spPr>
          <a:xfrm>
            <a:off x="716725" y="2147963"/>
            <a:ext cx="2058800" cy="115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8" name="Google Shape;268;p16"/>
          <p:cNvCxnSpPr>
            <a:stCxn id="267" idx="3"/>
          </p:cNvCxnSpPr>
          <p:nvPr/>
        </p:nvCxnSpPr>
        <p:spPr>
          <a:xfrm flipH="1" rot="10800000">
            <a:off x="2775525" y="1124251"/>
            <a:ext cx="1925400" cy="15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2775525" y="2724450"/>
            <a:ext cx="1925400" cy="15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6"/>
          <p:cNvCxnSpPr/>
          <p:nvPr/>
        </p:nvCxnSpPr>
        <p:spPr>
          <a:xfrm flipH="1" rot="10800000">
            <a:off x="2775525" y="2712150"/>
            <a:ext cx="19182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6"/>
          <p:cNvSpPr txBox="1"/>
          <p:nvPr/>
        </p:nvSpPr>
        <p:spPr>
          <a:xfrm>
            <a:off x="660525" y="1124250"/>
            <a:ext cx="2979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팔굽혀펴기 기본 모델링 분류작업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Model 구성과정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7144900" y="859700"/>
            <a:ext cx="1610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시작자세(Stand)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7144900" y="2550150"/>
            <a:ext cx="1806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움직임자세(Move)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7144900" y="4073575"/>
            <a:ext cx="1610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끝자세(Down)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0" name="Google Shape;280;p17"/>
          <p:cNvCxnSpPr/>
          <p:nvPr/>
        </p:nvCxnSpPr>
        <p:spPr>
          <a:xfrm flipH="1" rot="10800000">
            <a:off x="2775525" y="1124250"/>
            <a:ext cx="1925400" cy="15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2775525" y="2724450"/>
            <a:ext cx="1925400" cy="159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7"/>
          <p:cNvCxnSpPr/>
          <p:nvPr/>
        </p:nvCxnSpPr>
        <p:spPr>
          <a:xfrm flipH="1" rot="10800000">
            <a:off x="2775525" y="2712150"/>
            <a:ext cx="19182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3" name="Google Shape;283;p17"/>
          <p:cNvPicPr preferRelativeResize="0"/>
          <p:nvPr/>
        </p:nvPicPr>
        <p:blipFill rotWithShape="1">
          <a:blip r:embed="rId3">
            <a:alphaModFix/>
          </a:blip>
          <a:srcRect b="822" l="68685" r="2080" t="72208"/>
          <a:stretch/>
        </p:blipFill>
        <p:spPr>
          <a:xfrm>
            <a:off x="4955950" y="3684600"/>
            <a:ext cx="2086326" cy="11523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36766" l="68519" r="2174" t="35441"/>
          <a:stretch/>
        </p:blipFill>
        <p:spPr>
          <a:xfrm>
            <a:off x="4952050" y="2124550"/>
            <a:ext cx="2091524" cy="11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17"/>
          <p:cNvPicPr preferRelativeResize="0"/>
          <p:nvPr/>
        </p:nvPicPr>
        <p:blipFill rotWithShape="1">
          <a:blip r:embed="rId3">
            <a:alphaModFix/>
          </a:blip>
          <a:srcRect b="71462" l="68545" r="2148" t="1565"/>
          <a:stretch/>
        </p:blipFill>
        <p:spPr>
          <a:xfrm>
            <a:off x="4936400" y="533700"/>
            <a:ext cx="2091537" cy="115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 b="37410" l="3633" r="67061" t="36366"/>
          <a:stretch/>
        </p:blipFill>
        <p:spPr>
          <a:xfrm>
            <a:off x="684000" y="2158050"/>
            <a:ext cx="2091524" cy="112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17"/>
          <p:cNvSpPr txBox="1"/>
          <p:nvPr/>
        </p:nvSpPr>
        <p:spPr>
          <a:xfrm>
            <a:off x="660525" y="1124250"/>
            <a:ext cx="3133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윗몸일으키기 기본 모델링 분류작업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Model 구성과정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580850" y="1430075"/>
            <a:ext cx="1730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개념 증명(POC)</a:t>
            </a:r>
            <a:endParaRPr b="1" i="0" sz="1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711200" y="1346520"/>
            <a:ext cx="1008000" cy="1008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783200" y="1418520"/>
            <a:ext cx="1008000" cy="1008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1855200" y="1490520"/>
            <a:ext cx="1008000" cy="1008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927200" y="1562520"/>
            <a:ext cx="1008000" cy="1008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1999200" y="1634520"/>
            <a:ext cx="1008000" cy="1008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1891200" y="1966800"/>
            <a:ext cx="12240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1,000장 ++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0" name="Google Shape;300;p18"/>
          <p:cNvGrpSpPr/>
          <p:nvPr/>
        </p:nvGrpSpPr>
        <p:grpSpPr>
          <a:xfrm>
            <a:off x="5599200" y="1128720"/>
            <a:ext cx="2036820" cy="1801860"/>
            <a:chOff x="5904000" y="976320"/>
            <a:chExt cx="2036820" cy="1801860"/>
          </a:xfrm>
        </p:grpSpPr>
        <p:sp>
          <p:nvSpPr>
            <p:cNvPr id="301" name="Google Shape;301;p18"/>
            <p:cNvSpPr/>
            <p:nvPr/>
          </p:nvSpPr>
          <p:spPr>
            <a:xfrm>
              <a:off x="5904000" y="97632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930280" y="999720"/>
              <a:ext cx="7491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7280" y="1023120"/>
              <a:ext cx="749100" cy="6663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983920" y="104724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011640" y="1071720"/>
              <a:ext cx="748200" cy="6645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039000" y="1095840"/>
              <a:ext cx="746700" cy="6639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064920" y="1119240"/>
              <a:ext cx="7491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090840" y="114264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6117120" y="1166040"/>
              <a:ext cx="7494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144840" y="119016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6946920" y="976320"/>
              <a:ext cx="7485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6972840" y="99972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7000920" y="1023120"/>
              <a:ext cx="748500" cy="6663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7027920" y="1047240"/>
              <a:ext cx="7476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7054200" y="1071720"/>
              <a:ext cx="748800" cy="6645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7080480" y="1095840"/>
              <a:ext cx="750000" cy="6639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7106760" y="1119240"/>
              <a:ext cx="7491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7133760" y="114264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7160040" y="116604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7187040" y="1190160"/>
              <a:ext cx="7491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908680" y="189828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934960" y="1921680"/>
              <a:ext cx="7491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5961960" y="1945080"/>
              <a:ext cx="749100" cy="6666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8600" y="196956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016320" y="1994040"/>
              <a:ext cx="748200" cy="6645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043680" y="2018160"/>
              <a:ext cx="746400" cy="6639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069240" y="2041560"/>
              <a:ext cx="7494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095520" y="206496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121800" y="2088360"/>
              <a:ext cx="7491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6149520" y="211248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951240" y="189828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6977520" y="192168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7005600" y="1945080"/>
              <a:ext cx="748500" cy="6666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7032600" y="1969560"/>
              <a:ext cx="7473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7058880" y="1994040"/>
              <a:ext cx="748800" cy="6645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7085160" y="2018160"/>
              <a:ext cx="750000" cy="6639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111440" y="2041560"/>
              <a:ext cx="7491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138440" y="2064960"/>
              <a:ext cx="7488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164720" y="2088360"/>
              <a:ext cx="748800" cy="666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191720" y="2112480"/>
              <a:ext cx="749100" cy="6657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18"/>
          <p:cNvSpPr txBox="1"/>
          <p:nvPr/>
        </p:nvSpPr>
        <p:spPr>
          <a:xfrm>
            <a:off x="5959200" y="1634520"/>
            <a:ext cx="1656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40,000장 ++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3547200" y="1850520"/>
            <a:ext cx="1655995" cy="360001"/>
          </a:xfrm>
          <a:custGeom>
            <a:rect b="b" l="l" r="r" t="t"/>
            <a:pathLst>
              <a:path extrusionOk="0" h="1002" w="4602">
                <a:moveTo>
                  <a:pt x="0" y="285"/>
                </a:moveTo>
                <a:lnTo>
                  <a:pt x="3557" y="285"/>
                </a:lnTo>
                <a:lnTo>
                  <a:pt x="3557" y="0"/>
                </a:lnTo>
                <a:lnTo>
                  <a:pt x="4601" y="500"/>
                </a:lnTo>
                <a:lnTo>
                  <a:pt x="3557" y="1001"/>
                </a:lnTo>
                <a:lnTo>
                  <a:pt x="3557" y="716"/>
                </a:lnTo>
                <a:lnTo>
                  <a:pt x="0" y="716"/>
                </a:lnTo>
                <a:lnTo>
                  <a:pt x="0" y="285"/>
                </a:lnTo>
              </a:path>
            </a:pathLst>
          </a:custGeom>
          <a:solidFill>
            <a:srgbClr val="11111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8"/>
          <p:cNvSpPr txBox="1"/>
          <p:nvPr/>
        </p:nvSpPr>
        <p:spPr>
          <a:xfrm>
            <a:off x="1747200" y="3110520"/>
            <a:ext cx="13680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생성</a:t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</a:t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90%</a:t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995200" y="3110520"/>
            <a:ext cx="13680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생성</a:t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</a:t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95%</a:t>
            </a:r>
            <a:endParaRPr b="0" i="0" sz="2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/>
        </p:nvSpPr>
        <p:spPr>
          <a:xfrm>
            <a:off x="3026700" y="500925"/>
            <a:ext cx="3090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정확한 측정을 위한 정규화 진행과정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2739150" y="2250450"/>
            <a:ext cx="6117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121" y="976550"/>
            <a:ext cx="1901303" cy="33966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19"/>
          <p:cNvSpPr/>
          <p:nvPr/>
        </p:nvSpPr>
        <p:spPr>
          <a:xfrm>
            <a:off x="715348" y="1757200"/>
            <a:ext cx="1887900" cy="1054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3" name="Google Shape;3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660" y="976550"/>
            <a:ext cx="1901303" cy="33966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1374" y="976550"/>
            <a:ext cx="1901303" cy="33966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55" name="Google Shape;355;p19"/>
          <p:cNvCxnSpPr/>
          <p:nvPr/>
        </p:nvCxnSpPr>
        <p:spPr>
          <a:xfrm>
            <a:off x="1265867" y="1881492"/>
            <a:ext cx="0" cy="9300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19"/>
          <p:cNvCxnSpPr/>
          <p:nvPr/>
        </p:nvCxnSpPr>
        <p:spPr>
          <a:xfrm>
            <a:off x="1022875" y="2074211"/>
            <a:ext cx="14412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19"/>
          <p:cNvSpPr txBox="1"/>
          <p:nvPr/>
        </p:nvSpPr>
        <p:spPr>
          <a:xfrm>
            <a:off x="675225" y="1715562"/>
            <a:ext cx="1030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x,(0), y(0)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02120" y="2641843"/>
            <a:ext cx="703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y(700)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2237247" y="1739660"/>
            <a:ext cx="703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x(1500)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0" name="Google Shape;360;p19"/>
          <p:cNvCxnSpPr/>
          <p:nvPr/>
        </p:nvCxnSpPr>
        <p:spPr>
          <a:xfrm>
            <a:off x="3963910" y="2074211"/>
            <a:ext cx="1332600" cy="272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19"/>
          <p:cNvCxnSpPr/>
          <p:nvPr/>
        </p:nvCxnSpPr>
        <p:spPr>
          <a:xfrm flipH="1">
            <a:off x="4114766" y="1881492"/>
            <a:ext cx="226200" cy="8253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19"/>
          <p:cNvSpPr txBox="1"/>
          <p:nvPr/>
        </p:nvSpPr>
        <p:spPr>
          <a:xfrm>
            <a:off x="4224541" y="1944430"/>
            <a:ext cx="1030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x,(0), y(0)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4903239" y="2167845"/>
            <a:ext cx="703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x(1)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3926205" y="2555821"/>
            <a:ext cx="703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y(1)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9"/>
          <p:cNvSpPr/>
          <p:nvPr/>
        </p:nvSpPr>
        <p:spPr>
          <a:xfrm rot="660501">
            <a:off x="4014112" y="2159695"/>
            <a:ext cx="1073045" cy="45362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p19"/>
          <p:cNvCxnSpPr/>
          <p:nvPr/>
        </p:nvCxnSpPr>
        <p:spPr>
          <a:xfrm>
            <a:off x="6728986" y="2461744"/>
            <a:ext cx="13575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19"/>
          <p:cNvCxnSpPr/>
          <p:nvPr/>
        </p:nvCxnSpPr>
        <p:spPr>
          <a:xfrm>
            <a:off x="7005493" y="1944430"/>
            <a:ext cx="0" cy="7986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19"/>
          <p:cNvSpPr/>
          <p:nvPr/>
        </p:nvSpPr>
        <p:spPr>
          <a:xfrm>
            <a:off x="6796018" y="2061455"/>
            <a:ext cx="1072800" cy="4650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9"/>
          <p:cNvSpPr txBox="1"/>
          <p:nvPr/>
        </p:nvSpPr>
        <p:spPr>
          <a:xfrm>
            <a:off x="6946843" y="2497357"/>
            <a:ext cx="1030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x,(0), y(0)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7776365" y="2468656"/>
            <a:ext cx="703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x(1)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6958234" y="1893952"/>
            <a:ext cx="703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y(1)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5546075" y="2250450"/>
            <a:ext cx="6117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9"/>
          <p:cNvSpPr txBox="1"/>
          <p:nvPr/>
        </p:nvSpPr>
        <p:spPr>
          <a:xfrm>
            <a:off x="1056900" y="4422575"/>
            <a:ext cx="12048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좌표축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3733551" y="4428325"/>
            <a:ext cx="1505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어깨와 엉덩이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9"/>
          <p:cNvSpPr txBox="1"/>
          <p:nvPr/>
        </p:nvSpPr>
        <p:spPr>
          <a:xfrm>
            <a:off x="6335825" y="4381675"/>
            <a:ext cx="1772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손사이와 다리사이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정규화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1227075" y="4719625"/>
            <a:ext cx="843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95%</a:t>
            </a:r>
            <a:endParaRPr b="1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4015500" y="4719625"/>
            <a:ext cx="843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97%</a:t>
            </a:r>
            <a:endParaRPr b="1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6876425" y="4719625"/>
            <a:ext cx="843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99.5%</a:t>
            </a:r>
            <a:endParaRPr b="1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1232200" y="4806050"/>
            <a:ext cx="782100" cy="21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4046250" y="4806050"/>
            <a:ext cx="782100" cy="21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6907175" y="4806050"/>
            <a:ext cx="782100" cy="21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목차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870325" y="777100"/>
            <a:ext cx="7488000" cy="4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특삼품이란?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앱(App)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2-1. 구성 요소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2-2. 구동 영상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웹(Web)	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3-1. 구성 요소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3-2. 구동 영상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AI Model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4-1. 구성 과정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4-2. 정규화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4-3. 경량화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모델 시연 영상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마치며...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경량화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821500" y="3884225"/>
            <a:ext cx="33051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모델에서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필요없는 변수를 제거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 나가  정확도가 큰 폭으로 변하지 않는 선에서 모델의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변수의 개수를 최소화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610150" y="794525"/>
            <a:ext cx="3727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수작업으로 경량화를 한 1차 경량화</a:t>
            </a:r>
            <a:endParaRPr b="1" i="0" sz="1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4956805" y="3884225"/>
            <a:ext cx="346818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model.tf 를 TFLite로 변환하여 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weight가 낮은 변수 제거</a:t>
            </a: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A</a:t>
            </a:r>
            <a:r>
              <a:rPr b="1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ndroid 환경 최적화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4829606" y="794525"/>
            <a:ext cx="3654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" sz="1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TF Converter를 이용한 2차 경량화</a:t>
            </a:r>
            <a:endParaRPr b="1" i="0" sz="1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2" name="Google Shape;392;p20"/>
          <p:cNvPicPr preferRelativeResize="0"/>
          <p:nvPr/>
        </p:nvPicPr>
        <p:blipFill rotWithShape="1">
          <a:blip r:embed="rId3">
            <a:alphaModFix/>
          </a:blip>
          <a:srcRect b="0" l="0" r="50821" t="0"/>
          <a:stretch/>
        </p:blipFill>
        <p:spPr>
          <a:xfrm>
            <a:off x="517323" y="1244225"/>
            <a:ext cx="3913453" cy="24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 b="0" l="53236" r="0" t="0"/>
          <a:stretch/>
        </p:blipFill>
        <p:spPr>
          <a:xfrm>
            <a:off x="4796466" y="1244225"/>
            <a:ext cx="3721179" cy="24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마치며...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649050" y="1639975"/>
            <a:ext cx="8429700" cy="2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lgun Gothic"/>
              <a:buAutoNum type="arabicPeriod"/>
            </a:pPr>
            <a:r>
              <a:rPr b="0" i="0" lang="ko" sz="1300" u="none" cap="none" strike="noStrike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휴대폰으로 간단히 사용가능</a:t>
            </a:r>
            <a:r>
              <a:rPr b="0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별도의 하드웨어를 필요로 하지 않습니다.</a:t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lgun Gothic"/>
              <a:buAutoNum type="arabicPeriod"/>
            </a:pPr>
            <a:r>
              <a:rPr b="0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Vision기반의 이미지 분석 시스템으로 </a:t>
            </a:r>
            <a:r>
              <a:rPr b="0" i="0" lang="ko" sz="1300" u="none" cap="none" strike="noStrike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수검자의 부정행위를 탐지</a:t>
            </a:r>
            <a:r>
              <a:rPr b="0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 쉽습니다. </a:t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lgun Gothic"/>
              <a:buAutoNum type="arabicPeriod"/>
            </a:pPr>
            <a:r>
              <a:rPr b="0" i="0" lang="ko" sz="1300" u="none" cap="none" strike="noStrike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open-source 프로젝트를 기반으로 구축</a:t>
            </a:r>
            <a:r>
              <a:rPr b="0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 정밀도, 정확도 및 유용성도 함께 확장될 수 있습니다. </a:t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lgun Gothic"/>
              <a:buAutoNum type="arabicPeriod"/>
            </a:pPr>
            <a:r>
              <a:rPr b="0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시스템 설계를 갖고 있어</a:t>
            </a:r>
            <a:r>
              <a:rPr b="0" i="0" lang="ko" sz="1300" u="none" cap="none" strike="noStrike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넓은 확장성</a:t>
            </a:r>
            <a:r>
              <a:rPr b="0" i="0" lang="ko" sz="1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다른 운동의 손쉽게 추가할 수 있습니다.</a:t>
            </a:r>
            <a:endParaRPr b="0" i="0" sz="13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442500" y="1035660"/>
            <a:ext cx="5020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특삼품의 기존 체력 측정 어플 대비 장점</a:t>
            </a:r>
            <a:endParaRPr b="1" i="0" sz="1500" u="none" cap="none" strike="noStrik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/>
          <p:nvPr/>
        </p:nvSpPr>
        <p:spPr>
          <a:xfrm>
            <a:off x="2285994" y="2268460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ko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1" i="1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1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특삼품이란?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1121125" y="878725"/>
            <a:ext cx="6681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r>
              <a:rPr b="1" i="0" lang="ko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을 기반으로 한 </a:t>
            </a:r>
            <a:r>
              <a:rPr b="1" i="0" lang="ko" sz="21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국군 통합 체력 관리 플랫폼</a:t>
            </a:r>
            <a:endParaRPr b="1" i="0" sz="21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550" y="1728013"/>
            <a:ext cx="33337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2025" y="1732788"/>
            <a:ext cx="33337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특삼품이란?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121125" y="878725"/>
            <a:ext cx="66813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r>
              <a:rPr b="1" i="0" lang="ko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을 기반으로 한 </a:t>
            </a:r>
            <a:r>
              <a:rPr b="1" i="0" lang="ko" sz="21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국군 통합 체력 관리 플랫폼</a:t>
            </a:r>
            <a:endParaRPr b="1" i="0" sz="21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32100" y="1521250"/>
            <a:ext cx="22725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장병 개개인이 사용하는 앱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803175" y="1749850"/>
            <a:ext cx="2818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관리자가 사용하는 통합 어드민 웹페이지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750" y="2222323"/>
            <a:ext cx="4837376" cy="24998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75" y="2025775"/>
            <a:ext cx="2368342" cy="29577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앱(App) 구성요소 </a:t>
            </a:r>
            <a:r>
              <a:rPr b="1" i="1" lang="ko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_Main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800" y="931925"/>
            <a:ext cx="3161149" cy="39478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앱(App) 구성요소 </a:t>
            </a:r>
            <a:r>
              <a:rPr b="1" i="1" lang="ko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_체력측정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800" y="946550"/>
            <a:ext cx="2869225" cy="35833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650" y="946550"/>
            <a:ext cx="2869225" cy="35833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725" y="946550"/>
            <a:ext cx="2869225" cy="3583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앱(App) 구성요소 </a:t>
            </a:r>
            <a:r>
              <a:rPr b="1" i="1" lang="ko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_히스토리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800" y="907300"/>
            <a:ext cx="2828650" cy="353260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625" y="907300"/>
            <a:ext cx="2828650" cy="353260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50" y="907300"/>
            <a:ext cx="2828650" cy="35326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앱(App) 구성요소 </a:t>
            </a:r>
            <a:r>
              <a:rPr b="1" i="1" lang="ko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_랭킹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00" y="754425"/>
            <a:ext cx="3299150" cy="41202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AA3FB"/>
            </a:gs>
            <a:gs pos="100000">
              <a:srgbClr val="3A79F7"/>
            </a:gs>
          </a:gsLst>
          <a:lin ang="5400012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118494" y="172935"/>
            <a:ext cx="4572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ko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앱(App) 구동영상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p9" title="특삼품앱구동영상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4537" y="678930"/>
            <a:ext cx="5774926" cy="4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