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65" r:id="rId2"/>
    <p:sldId id="284" r:id="rId3"/>
    <p:sldId id="263" r:id="rId4"/>
    <p:sldId id="363" r:id="rId5"/>
    <p:sldId id="364" r:id="rId6"/>
    <p:sldId id="362" r:id="rId7"/>
    <p:sldId id="286" r:id="rId8"/>
    <p:sldId id="357" r:id="rId9"/>
    <p:sldId id="368" r:id="rId10"/>
    <p:sldId id="260" r:id="rId11"/>
    <p:sldId id="366" r:id="rId12"/>
    <p:sldId id="367" r:id="rId13"/>
    <p:sldId id="353" r:id="rId14"/>
    <p:sldId id="323" r:id="rId15"/>
    <p:sldId id="324" r:id="rId16"/>
    <p:sldId id="310" r:id="rId17"/>
    <p:sldId id="326" r:id="rId18"/>
    <p:sldId id="354" r:id="rId19"/>
    <p:sldId id="283" r:id="rId20"/>
    <p:sldId id="311" r:id="rId21"/>
    <p:sldId id="312" r:id="rId22"/>
    <p:sldId id="340" r:id="rId23"/>
  </p:sldIdLst>
  <p:sldSz cx="12192000" cy="6858000"/>
  <p:notesSz cx="6858000" cy="9144000"/>
  <p:embeddedFontLst>
    <p:embeddedFont>
      <p:font typeface="나눔바른고딕" panose="020B0600000101010101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781"/>
    <a:srgbClr val="29AA5D"/>
    <a:srgbClr val="FBE5D6"/>
    <a:srgbClr val="004A80"/>
    <a:srgbClr val="27AE60"/>
    <a:srgbClr val="784719"/>
    <a:srgbClr val="6E99C0"/>
    <a:srgbClr val="7A5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83647" autoAdjust="0"/>
  </p:normalViewPr>
  <p:slideViewPr>
    <p:cSldViewPr snapToGrid="0">
      <p:cViewPr varScale="1">
        <p:scale>
          <a:sx n="71" d="100"/>
          <a:sy n="71" d="100"/>
        </p:scale>
        <p:origin x="11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325F-68DC-4F9E-9EA4-B219367B3EF4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636A6-7315-4F2C-A7FA-B4AA53F5A8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08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Major-Ring</a:t>
            </a:r>
            <a:r>
              <a:rPr lang="ko-KR" altLang="en-US" dirty="0"/>
              <a:t>의 </a:t>
            </a:r>
            <a:r>
              <a:rPr lang="ko-KR" altLang="en-US" dirty="0" err="1"/>
              <a:t>백엔드</a:t>
            </a:r>
            <a:r>
              <a:rPr lang="ko-KR" altLang="en-US" dirty="0"/>
              <a:t> 개발을 맡은 </a:t>
            </a:r>
            <a:r>
              <a:rPr lang="en-US" altLang="ko-KR" dirty="0"/>
              <a:t>5mA </a:t>
            </a:r>
            <a:r>
              <a:rPr lang="ko-KR" altLang="en-US" dirty="0"/>
              <a:t>팀의 팀장 최인규입니다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저희 팀과</a:t>
            </a:r>
            <a:r>
              <a:rPr lang="en-US" altLang="ko-KR" dirty="0"/>
              <a:t> </a:t>
            </a:r>
            <a:r>
              <a:rPr lang="ko-KR" altLang="en-US" dirty="0"/>
              <a:t>서비스에 대한 소개를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36A6-7315-4F2C-A7FA-B4AA53F5A8A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102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모두가 전공을 살려 자신의 기량을 뽐낼 수 있는 사회를 만들기 위해 저희는 메이저링이라는 서비스를 기획했습니다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803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메이저링이란</a:t>
            </a:r>
            <a:r>
              <a:rPr lang="ko-KR" altLang="en-US" dirty="0"/>
              <a:t> 전공을 하고있다 라는 직접적인 의미와 동시에</a:t>
            </a:r>
            <a:endParaRPr lang="en-US" altLang="ko-KR" baseline="0" dirty="0"/>
          </a:p>
          <a:p>
            <a:r>
              <a:rPr lang="ko-KR" altLang="en-US" baseline="0" dirty="0"/>
              <a:t>전공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전문분야별 유저들을 이어주는 고리를 의미합니다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3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불편했던 이런 점들을 개선했다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이런식으로 개선했다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36A6-7315-4F2C-A7FA-B4AA53F5A8A6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762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36A6-7315-4F2C-A7FA-B4AA53F5A8A6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들어가기에 앞서서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직업소개사업에 대해</a:t>
            </a:r>
            <a:r>
              <a:rPr lang="ko-KR" altLang="en-US" baseline="0" dirty="0"/>
              <a:t> 간략하게 집고 넘어가겠습니다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264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국내 직업소개 사업은 크게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유료직업소개사업과 무료 직업소개사업자로 나뉩니다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국내에는 유료사업자 </a:t>
            </a:r>
            <a:r>
              <a:rPr lang="en-US" altLang="ko-KR" dirty="0"/>
              <a:t>1</a:t>
            </a:r>
            <a:r>
              <a:rPr lang="ko-KR" altLang="en-US" dirty="0"/>
              <a:t>만</a:t>
            </a:r>
            <a:r>
              <a:rPr lang="en-US" altLang="ko-KR" dirty="0"/>
              <a:t>2</a:t>
            </a:r>
            <a:r>
              <a:rPr lang="ko-KR" altLang="en-US" dirty="0"/>
              <a:t>천여곳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무료사업자 </a:t>
            </a:r>
            <a:r>
              <a:rPr lang="en-US" altLang="ko-KR" dirty="0"/>
              <a:t>1600</a:t>
            </a:r>
            <a:r>
              <a:rPr lang="ko-KR" altLang="en-US" dirty="0"/>
              <a:t>여곳이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57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국내 직업소개 사업은 크게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유료직업소개사업과 무료 직업소개사업자로 나뉩니다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국내에는 유료사업자 </a:t>
            </a:r>
            <a:r>
              <a:rPr lang="en-US" altLang="ko-KR" dirty="0"/>
              <a:t>1</a:t>
            </a:r>
            <a:r>
              <a:rPr lang="ko-KR" altLang="en-US" dirty="0"/>
              <a:t>만</a:t>
            </a:r>
            <a:r>
              <a:rPr lang="en-US" altLang="ko-KR" dirty="0"/>
              <a:t>2</a:t>
            </a:r>
            <a:r>
              <a:rPr lang="ko-KR" altLang="en-US" dirty="0"/>
              <a:t>천여곳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무료사업자 </a:t>
            </a:r>
            <a:r>
              <a:rPr lang="en-US" altLang="ko-KR" dirty="0"/>
              <a:t>1600</a:t>
            </a:r>
            <a:r>
              <a:rPr lang="ko-KR" altLang="en-US" dirty="0"/>
              <a:t>여곳이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191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혁신은 있으면 좋은것 말고</a:t>
            </a:r>
            <a:r>
              <a:rPr lang="en-US" altLang="ko-KR" dirty="0"/>
              <a:t>, </a:t>
            </a:r>
            <a:r>
              <a:rPr lang="ko-KR" altLang="en-US" dirty="0"/>
              <a:t>없으면 안되는 것에서 일어난다고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</a:t>
            </a:r>
            <a:r>
              <a:rPr lang="ko-KR" altLang="en-US" dirty="0" err="1"/>
              <a:t>마이잡</a:t>
            </a:r>
            <a:r>
              <a:rPr lang="ko-KR" altLang="en-US" dirty="0"/>
              <a:t> </a:t>
            </a:r>
            <a:r>
              <a:rPr lang="ko-KR" altLang="en-US" dirty="0" err="1"/>
              <a:t>오피스야말로</a:t>
            </a:r>
            <a:r>
              <a:rPr lang="en-US" altLang="ko-KR" dirty="0"/>
              <a:t> </a:t>
            </a:r>
            <a:r>
              <a:rPr lang="ko-KR" altLang="en-US" dirty="0"/>
              <a:t>제가 경험한 필드에서는 없으면 안되는 솔루션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581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Major-Ring</a:t>
            </a:r>
            <a:r>
              <a:rPr lang="ko-KR" altLang="en-US" dirty="0"/>
              <a:t>의 </a:t>
            </a:r>
            <a:r>
              <a:rPr lang="ko-KR" altLang="en-US" dirty="0" err="1"/>
              <a:t>백엔드</a:t>
            </a:r>
            <a:r>
              <a:rPr lang="ko-KR" altLang="en-US" dirty="0"/>
              <a:t> 개발을 맡은 </a:t>
            </a:r>
            <a:r>
              <a:rPr lang="en-US" altLang="ko-KR" dirty="0"/>
              <a:t>5mA </a:t>
            </a:r>
            <a:r>
              <a:rPr lang="ko-KR" altLang="en-US" dirty="0"/>
              <a:t>팀의 팀장 최인규입니다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저희 서비스에 대한 소개를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36A6-7315-4F2C-A7FA-B4AA53F5A8A6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32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5mA</a:t>
            </a:r>
            <a:r>
              <a:rPr lang="ko-KR" altLang="en-US" dirty="0"/>
              <a:t>는 창업을 꿈꾸는 </a:t>
            </a:r>
            <a:r>
              <a:rPr lang="en-US" altLang="ko-KR" dirty="0"/>
              <a:t>5</a:t>
            </a:r>
            <a:r>
              <a:rPr lang="ko-KR" altLang="en-US" dirty="0"/>
              <a:t>명으로 이루어진 동아리로</a:t>
            </a:r>
            <a:r>
              <a:rPr lang="en-US" altLang="ko-KR" dirty="0"/>
              <a:t>,</a:t>
            </a:r>
            <a:r>
              <a:rPr lang="ko-KR" altLang="en-US" dirty="0"/>
              <a:t> 강원도 태백에 위치한 대대에서 전공에 대한 고민을 나누며 가까워졌습니다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 소프트웨어 개발자를 꿈꾸던 저와 </a:t>
            </a:r>
            <a:r>
              <a:rPr lang="ko-KR" altLang="en-US" dirty="0" err="1"/>
              <a:t>정문규</a:t>
            </a:r>
            <a:r>
              <a:rPr lang="ko-KR" altLang="en-US" dirty="0"/>
              <a:t> 팀원은 함께 국방 오픈소스 아카데미 과정을 수강하며 이번 </a:t>
            </a:r>
            <a:r>
              <a:rPr lang="ko-KR" altLang="en-US" dirty="0" err="1"/>
              <a:t>해커톤까지</a:t>
            </a:r>
            <a:r>
              <a:rPr lang="ko-KR" altLang="en-US" dirty="0"/>
              <a:t> 함께 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92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서비스 소개에 앞서</a:t>
            </a:r>
            <a:r>
              <a:rPr lang="en-US" altLang="ko-KR" dirty="0"/>
              <a:t>, </a:t>
            </a:r>
            <a:r>
              <a:rPr lang="ko-KR" altLang="en-US" dirty="0"/>
              <a:t>저희 서비스 기획의 시작점인 군인 취업의 현실에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40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청년 장병의 고민‘</a:t>
            </a:r>
            <a:r>
              <a:rPr lang="en-US" altLang="ko-KR" dirty="0"/>
              <a:t> </a:t>
            </a:r>
            <a:r>
              <a:rPr lang="ko-KR" altLang="en-US" dirty="0"/>
              <a:t>하면 흔히 애인과의 관계</a:t>
            </a:r>
            <a:r>
              <a:rPr lang="en-US" altLang="ko-KR" dirty="0"/>
              <a:t>, </a:t>
            </a:r>
            <a:r>
              <a:rPr lang="ko-KR" altLang="en-US" dirty="0"/>
              <a:t>가족관계 등 사람 간의 갈등이나 병영 생활 등을 떠올리기 마련입니다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17</a:t>
            </a:r>
            <a:r>
              <a:rPr lang="ko-KR" altLang="en-US" dirty="0"/>
              <a:t>년 조사자료에 따르면 계급에 관계 없이 청년장병의 </a:t>
            </a:r>
            <a:r>
              <a:rPr lang="en-US" altLang="ko-KR" dirty="0"/>
              <a:t>1</a:t>
            </a:r>
            <a:r>
              <a:rPr lang="ko-KR" altLang="en-US" dirty="0"/>
              <a:t>순위 고민은 바로 진로였습니다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80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군이 이 고민을 완전히 해결해 주는 것은 현실적으로 어렵습니다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작업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 </a:t>
            </a:r>
            <a:r>
              <a:rPr lang="ko-KR" altLang="en-US" dirty="0"/>
              <a:t>등으로 인한 준비기간 부족</a:t>
            </a:r>
            <a:r>
              <a:rPr lang="en-US" altLang="ko-KR" dirty="0"/>
              <a:t>, </a:t>
            </a:r>
            <a:r>
              <a:rPr lang="ko-KR" altLang="en-US" dirty="0"/>
              <a:t>전직 정보 부족이 가장 큰 이유입니다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＇시간도 없고</a:t>
            </a:r>
            <a:r>
              <a:rPr lang="en-US" altLang="ko-KR" dirty="0"/>
              <a:t>, </a:t>
            </a:r>
            <a:r>
              <a:rPr lang="ko-KR" altLang="en-US" dirty="0"/>
              <a:t>어떻게 준비해야 할지 모르겠다</a:t>
            </a:r>
            <a:r>
              <a:rPr lang="en-US" altLang="ko-KR" dirty="0"/>
              <a:t>.’ </a:t>
            </a:r>
            <a:r>
              <a:rPr lang="ko-KR" altLang="en-US" dirty="0"/>
              <a:t>우리가 현재 하고있는 고민입니다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16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진로에 대해 고민은 하지만 정작 선택하지 못하는 것은 비단 군인만의 문제가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현업자들은 전공이 중요하다고 하고</a:t>
            </a:r>
            <a:r>
              <a:rPr lang="en-US" altLang="ko-KR" dirty="0"/>
              <a:t>, </a:t>
            </a:r>
            <a:r>
              <a:rPr lang="ko-KR" altLang="en-US" dirty="0"/>
              <a:t>구직자들도 전공을 살리고 싶어하는데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정작 실현하기는 어려운 것이 현실입니다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79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들어가기에 앞서서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직업소개사업에 대해</a:t>
            </a:r>
            <a:r>
              <a:rPr lang="ko-KR" altLang="en-US" baseline="0" dirty="0"/>
              <a:t> 간략하게 집고 넘어가겠습니다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44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사람인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잡코리아</a:t>
            </a:r>
            <a:r>
              <a:rPr lang="ko-KR" altLang="en-US" baseline="0" dirty="0"/>
              <a:t> 등 유수의 포털에서 구직 정보를 얻을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90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 기반 정보공유 플랫폼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CFA56-36A1-4989-A246-9CDF9D14F7E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54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으뜸파출 - 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0"/>
            <a:ext cx="12192000" cy="3428999"/>
          </a:xfrm>
          <a:solidFill>
            <a:schemeClr val="bg2">
              <a:lumMod val="25000"/>
            </a:schemeClr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Picture 2" descr="국방오픈소스아카데미">
            <a:extLst>
              <a:ext uri="{FF2B5EF4-FFF2-40B4-BE49-F238E27FC236}">
                <a16:creationId xmlns:a16="http://schemas.microsoft.com/office/drawing/2014/main" id="{495F5757-03E4-40B3-94F8-6CDBEBD721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273800"/>
            <a:ext cx="2184400" cy="4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2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75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653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으뜸파출 - 제목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36525"/>
            <a:ext cx="5211618" cy="5715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A884B4D-3666-4F79-B999-BE05C53D7F5C}" type="datetimeFigureOut">
              <a:rPr lang="ko-KR" altLang="en-US" smtClean="0"/>
              <a:pPr/>
              <a:t>2020-10-26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4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48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9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3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3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75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3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07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03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8BDD-133E-488D-9D1D-5742ACC30488}" type="datetimeFigureOut">
              <a:rPr lang="ko-KR" altLang="en-US" smtClean="0"/>
              <a:t>2020-10-26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8102-AAC7-474D-B005-F2744659DE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4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국방오픈소스아카데미">
            <a:extLst>
              <a:ext uri="{FF2B5EF4-FFF2-40B4-BE49-F238E27FC236}">
                <a16:creationId xmlns:a16="http://schemas.microsoft.com/office/drawing/2014/main" id="{9B174105-0676-49B8-B2C9-AA80B6F1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273800"/>
            <a:ext cx="2184400" cy="4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5CA0A3-4524-4FAC-AC3F-838EF4304E87}"/>
              </a:ext>
            </a:extLst>
          </p:cNvPr>
          <p:cNvGrpSpPr/>
          <p:nvPr/>
        </p:nvGrpSpPr>
        <p:grpSpPr>
          <a:xfrm>
            <a:off x="1060301" y="1217066"/>
            <a:ext cx="6182303" cy="1877437"/>
            <a:chOff x="2143487" y="2490281"/>
            <a:chExt cx="6182303" cy="18774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546782-B610-4F77-B678-A6C2A102F6F8}"/>
                </a:ext>
              </a:extLst>
            </p:cNvPr>
            <p:cNvSpPr txBox="1"/>
            <p:nvPr/>
          </p:nvSpPr>
          <p:spPr>
            <a:xfrm>
              <a:off x="4163849" y="2490281"/>
              <a:ext cx="4161941" cy="18774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1</a:t>
              </a:r>
              <a:r>
                <a:rPr lang="en-US" altLang="ko-KR" sz="2400" b="1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st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전공 커뮤니티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algn="dist"/>
              <a:r>
                <a:rPr lang="ko-KR" altLang="en-US" sz="8800" b="1" spc="-300" dirty="0">
                  <a:ln w="12700">
                    <a:solidFill>
                      <a:schemeClr val="accent5">
                        <a:lumMod val="5000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메이저링</a:t>
              </a:r>
              <a:endParaRPr lang="en-US" altLang="ko-KR" sz="8800" b="1" spc="-300" dirty="0">
                <a:ln w="1270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ED887B8-6DF4-45F5-9C21-245946D13E34}"/>
                </a:ext>
              </a:extLst>
            </p:cNvPr>
            <p:cNvGrpSpPr/>
            <p:nvPr/>
          </p:nvGrpSpPr>
          <p:grpSpPr>
            <a:xfrm>
              <a:off x="2143487" y="2490281"/>
              <a:ext cx="1755792" cy="1637326"/>
              <a:chOff x="491082" y="1748069"/>
              <a:chExt cx="3259027" cy="3039134"/>
            </a:xfrm>
          </p:grpSpPr>
          <p:sp>
            <p:nvSpPr>
              <p:cNvPr id="6" name="막힌 원호 5">
                <a:extLst>
                  <a:ext uri="{FF2B5EF4-FFF2-40B4-BE49-F238E27FC236}">
                    <a16:creationId xmlns:a16="http://schemas.microsoft.com/office/drawing/2014/main" id="{81DD19C1-E51A-4461-916B-0F077DDFC0B3}"/>
                  </a:ext>
                </a:extLst>
              </p:cNvPr>
              <p:cNvSpPr/>
              <p:nvPr/>
            </p:nvSpPr>
            <p:spPr>
              <a:xfrm rot="12597439">
                <a:off x="1064782" y="2101875"/>
                <a:ext cx="2685327" cy="268532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원형: 비어 있음 6">
                <a:extLst>
                  <a:ext uri="{FF2B5EF4-FFF2-40B4-BE49-F238E27FC236}">
                    <a16:creationId xmlns:a16="http://schemas.microsoft.com/office/drawing/2014/main" id="{943611CC-D327-4E78-AB06-33BAFBFD5D67}"/>
                  </a:ext>
                </a:extLst>
              </p:cNvPr>
              <p:cNvSpPr/>
              <p:nvPr/>
            </p:nvSpPr>
            <p:spPr>
              <a:xfrm rot="12597439">
                <a:off x="491082" y="1748069"/>
                <a:ext cx="2685327" cy="2685327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막힌 원호 8">
                <a:extLst>
                  <a:ext uri="{FF2B5EF4-FFF2-40B4-BE49-F238E27FC236}">
                    <a16:creationId xmlns:a16="http://schemas.microsoft.com/office/drawing/2014/main" id="{1502CE34-D93C-407D-9825-330ECACDF558}"/>
                  </a:ext>
                </a:extLst>
              </p:cNvPr>
              <p:cNvSpPr/>
              <p:nvPr/>
            </p:nvSpPr>
            <p:spPr>
              <a:xfrm rot="1797439">
                <a:off x="1064781" y="2101876"/>
                <a:ext cx="2685327" cy="268532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0332722C-A695-4C5A-8700-6FFC4E34B118}"/>
                  </a:ext>
                </a:extLst>
              </p:cNvPr>
              <p:cNvSpPr/>
              <p:nvPr/>
            </p:nvSpPr>
            <p:spPr>
              <a:xfrm>
                <a:off x="1551005" y="2711370"/>
                <a:ext cx="1122745" cy="1122745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90E2D81-AC9E-4AFD-9BF3-2DCB3F2C61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10" y="3118961"/>
            <a:ext cx="4161941" cy="12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8C717-B94F-4494-8B4B-BEC07C9E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시장 규모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59F7F-5556-44AC-AC67-63172A81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963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전국 대학교 입학 정원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sz="3600" dirty="0"/>
              <a:t>매년 약 </a:t>
            </a:r>
            <a:r>
              <a:rPr lang="en-US" altLang="ko-KR" sz="3600" b="1" dirty="0"/>
              <a:t>50</a:t>
            </a:r>
            <a:r>
              <a:rPr lang="ko-KR" altLang="en-US" sz="3600" b="1" dirty="0"/>
              <a:t>만명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대학 </a:t>
            </a:r>
            <a:r>
              <a:rPr lang="en-US" altLang="ko-KR" dirty="0"/>
              <a:t>3,4</a:t>
            </a:r>
            <a:r>
              <a:rPr lang="ko-KR" altLang="en-US" dirty="0"/>
              <a:t>학년 취업사교육비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sz="3600" dirty="0"/>
              <a:t>연평균 </a:t>
            </a:r>
            <a:r>
              <a:rPr lang="en-US" altLang="ko-KR" sz="3600" b="1" dirty="0"/>
              <a:t>223</a:t>
            </a:r>
            <a:r>
              <a:rPr lang="ko-KR" altLang="en-US" sz="3600" b="1" dirty="0"/>
              <a:t>만원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ko-KR" altLang="en-US" dirty="0" err="1"/>
              <a:t>전과생</a:t>
            </a:r>
            <a:r>
              <a:rPr lang="ko-KR" altLang="en-US" dirty="0"/>
              <a:t>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만 </a:t>
            </a:r>
            <a:r>
              <a:rPr lang="en-US" altLang="ko-KR" sz="3600" b="1" dirty="0"/>
              <a:t>4</a:t>
            </a:r>
            <a:r>
              <a:rPr lang="ko-KR" altLang="en-US" sz="3600" b="1" dirty="0"/>
              <a:t>천여 명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대학생 </a:t>
            </a:r>
            <a:r>
              <a:rPr lang="ko-KR" altLang="en-US" dirty="0" err="1"/>
              <a:t>다전공</a:t>
            </a:r>
            <a:r>
              <a:rPr lang="ko-KR" altLang="en-US" dirty="0"/>
              <a:t> 비율 </a:t>
            </a:r>
            <a:r>
              <a:rPr lang="ko-KR" altLang="en-US" sz="3600" b="1" dirty="0"/>
              <a:t>약 </a:t>
            </a:r>
            <a:r>
              <a:rPr lang="en-US" altLang="ko-KR" sz="3600" b="1" dirty="0"/>
              <a:t>20%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accent2"/>
                </a:solidFill>
              </a:rPr>
              <a:t>연간 취업 사교육시장 규모 </a:t>
            </a:r>
            <a:r>
              <a:rPr lang="ko-KR" altLang="en-US" sz="4800" b="1" dirty="0">
                <a:solidFill>
                  <a:schemeClr val="accent2"/>
                </a:solidFill>
              </a:rPr>
              <a:t>약 </a:t>
            </a:r>
            <a:r>
              <a:rPr lang="en-US" altLang="ko-KR" sz="4800" b="1" dirty="0">
                <a:solidFill>
                  <a:schemeClr val="accent2"/>
                </a:solidFill>
              </a:rPr>
              <a:t>100</a:t>
            </a:r>
            <a:r>
              <a:rPr lang="ko-KR" altLang="en-US" sz="4800" b="1" dirty="0">
                <a:solidFill>
                  <a:schemeClr val="accent2"/>
                </a:solidFill>
              </a:rPr>
              <a:t>억원</a:t>
            </a:r>
            <a:endParaRPr lang="en-US" altLang="ko-KR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3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E45CE-3450-4D01-B4F8-5095C563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b="1" dirty="0" err="1"/>
              <a:t>메이저링이란</a:t>
            </a:r>
            <a:r>
              <a:rPr lang="en-US" altLang="ko-KR" sz="7200" b="1" dirty="0"/>
              <a:t>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388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5D8482B4-1B71-4B7F-932F-457EEA21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5211618" cy="571500"/>
          </a:xfrm>
        </p:spPr>
        <p:txBody>
          <a:bodyPr/>
          <a:lstStyle/>
          <a:p>
            <a:r>
              <a:rPr lang="ko-KR" altLang="en-US" dirty="0" err="1"/>
              <a:t>메이저링이란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8CD39-2ED0-4C3D-8E65-F38BAABFCD7D}"/>
              </a:ext>
            </a:extLst>
          </p:cNvPr>
          <p:cNvSpPr txBox="1"/>
          <p:nvPr/>
        </p:nvSpPr>
        <p:spPr>
          <a:xfrm>
            <a:off x="2238912" y="3847812"/>
            <a:ext cx="8416388" cy="236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명사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ˈ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meɪdʒə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(r)-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rɪŋ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FF4781"/>
                </a:solidFill>
                <a:ea typeface="나눔바른고딕" panose="020B0603020101020101" pitchFamily="50" charset="-127"/>
              </a:rPr>
              <a:t>0) </a:t>
            </a:r>
            <a:r>
              <a:rPr lang="ko-KR" altLang="en-US" sz="2800" b="1" dirty="0">
                <a:solidFill>
                  <a:srgbClr val="FF4781"/>
                </a:solidFill>
                <a:ea typeface="나눔바른고딕" panose="020B0603020101020101" pitchFamily="50" charset="-127"/>
              </a:rPr>
              <a:t>전공</a:t>
            </a:r>
            <a:r>
              <a:rPr lang="en-US" altLang="ko-KR" sz="2800" b="1" dirty="0">
                <a:solidFill>
                  <a:srgbClr val="FF4781"/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>
                <a:solidFill>
                  <a:srgbClr val="FF4781"/>
                </a:solidFill>
                <a:ea typeface="나눔바른고딕" panose="020B0603020101020101" pitchFamily="50" charset="-127"/>
              </a:rPr>
              <a:t>지식분야별 유저들의 정보 공유 플랫폼 서비스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Major + </a:t>
            </a:r>
            <a:r>
              <a:rPr lang="en-US" altLang="ko-KR" sz="28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~</a:t>
            </a:r>
            <a:r>
              <a:rPr lang="en-US" altLang="ko-KR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ing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: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전공을 하고 있는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Major + </a:t>
            </a:r>
            <a:r>
              <a:rPr lang="en-US" altLang="ko-KR" sz="28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Ring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: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전공자들을 이어주는 연결고리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D17DC5-F679-4CD3-B07E-D45D03080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29" y="1633808"/>
            <a:ext cx="4161941" cy="12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A69C166-FAF9-4E7D-B287-5F25C2F350BD}"/>
              </a:ext>
            </a:extLst>
          </p:cNvPr>
          <p:cNvSpPr txBox="1">
            <a:spLocks/>
          </p:cNvSpPr>
          <p:nvPr/>
        </p:nvSpPr>
        <p:spPr>
          <a:xfrm>
            <a:off x="254000" y="136525"/>
            <a:ext cx="5211618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‘My Job Office’?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691" y="1659117"/>
            <a:ext cx="1041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영세 직업소개 사업자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들의 효과적인 사업운영을 위한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업무 솔루션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990627" y="3071874"/>
            <a:ext cx="8210747" cy="2601798"/>
            <a:chOff x="707009" y="3071874"/>
            <a:chExt cx="8210747" cy="26017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07009" y="3071874"/>
              <a:ext cx="8210747" cy="2601798"/>
            </a:xfrm>
            <a:prstGeom prst="roundRect">
              <a:avLst/>
            </a:prstGeom>
            <a:noFill/>
            <a:ln w="76200">
              <a:solidFill>
                <a:srgbClr val="29A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2438" y="3422511"/>
              <a:ext cx="447848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Web Service &amp; Database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50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대도 손쉽게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간편한 사용법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언제 어디서나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모든 직원들이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전화 통화 없이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구인자가 직접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4069241" y="3222706"/>
            <a:ext cx="0" cy="2340000"/>
          </a:xfrm>
          <a:prstGeom prst="line">
            <a:avLst/>
          </a:prstGeom>
          <a:ln w="28575">
            <a:solidFill>
              <a:srgbClr val="29AA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06DF-3FA5-44A2-9CB4-5A1F3A516C17}"/>
              </a:ext>
            </a:extLst>
          </p:cNvPr>
          <p:cNvSpPr txBox="1"/>
          <p:nvPr/>
        </p:nvSpPr>
        <p:spPr>
          <a:xfrm>
            <a:off x="1990626" y="4080384"/>
            <a:ext cx="207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9AA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7222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64399-FAE3-4C22-93BF-2CF71B63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41C763-2FB3-422B-A38F-0B6971947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41" y="1353601"/>
            <a:ext cx="2788734" cy="1866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E7594-7D45-441E-B238-FE7ED5560036}"/>
              </a:ext>
            </a:extLst>
          </p:cNvPr>
          <p:cNvSpPr txBox="1"/>
          <p:nvPr/>
        </p:nvSpPr>
        <p:spPr>
          <a:xfrm>
            <a:off x="425591" y="3814402"/>
            <a:ext cx="294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종이에 있는 고객자원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0DE94-D201-4091-AB2C-F91A85DA123A}"/>
              </a:ext>
            </a:extLst>
          </p:cNvPr>
          <p:cNvSpPr txBox="1"/>
          <p:nvPr/>
        </p:nvSpPr>
        <p:spPr>
          <a:xfrm>
            <a:off x="4439278" y="3810418"/>
            <a:ext cx="3162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전화로 오는 인력요청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CB684-8200-4347-B206-C7F0B376F00D}"/>
              </a:ext>
            </a:extLst>
          </p:cNvPr>
          <p:cNvSpPr txBox="1"/>
          <p:nvPr/>
        </p:nvSpPr>
        <p:spPr>
          <a:xfrm>
            <a:off x="8669841" y="3810418"/>
            <a:ext cx="3162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관리자의 배정적합인력 물색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E9048E-58EA-4013-A28F-3FD6127A72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8" y="1685408"/>
            <a:ext cx="2517913" cy="168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30608A-6293-4B23-8468-FE2C3941CF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06" y="1795385"/>
            <a:ext cx="2398287" cy="1605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55941B-32A8-4E9E-B546-BDECD7EF2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63" y="849639"/>
            <a:ext cx="2517912" cy="168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search iconì ëí ì´ë¯¸ì§ ê²ìê²°ê³¼">
            <a:extLst>
              <a:ext uri="{FF2B5EF4-FFF2-40B4-BE49-F238E27FC236}">
                <a16:creationId xmlns:a16="http://schemas.microsoft.com/office/drawing/2014/main" id="{95991F4A-D66B-48BA-9008-865E848B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879" y="3029264"/>
            <a:ext cx="799471" cy="79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elephone icon pngì ëí ì´ë¯¸ì§ ê²ìê²°ê³¼">
            <a:extLst>
              <a:ext uri="{FF2B5EF4-FFF2-40B4-BE49-F238E27FC236}">
                <a16:creationId xmlns:a16="http://schemas.microsoft.com/office/drawing/2014/main" id="{096B245A-8895-4158-AD79-6368DE244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48" y="3008155"/>
            <a:ext cx="727009" cy="72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aper icon pngì ëí ì´ë¯¸ì§ ê²ìê²°ê³¼">
            <a:extLst>
              <a:ext uri="{FF2B5EF4-FFF2-40B4-BE49-F238E27FC236}">
                <a16:creationId xmlns:a16="http://schemas.microsoft.com/office/drawing/2014/main" id="{5377DAD6-CC51-4674-9E54-7E930A4A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377" y="2792784"/>
            <a:ext cx="1142786" cy="114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대각선 방향의 모서리가 둥근 사각형 15">
            <a:extLst>
              <a:ext uri="{FF2B5EF4-FFF2-40B4-BE49-F238E27FC236}">
                <a16:creationId xmlns:a16="http://schemas.microsoft.com/office/drawing/2014/main" id="{16BD8660-12B8-48A2-B2F9-F54EFD88C557}"/>
              </a:ext>
            </a:extLst>
          </p:cNvPr>
          <p:cNvSpPr/>
          <p:nvPr/>
        </p:nvSpPr>
        <p:spPr>
          <a:xfrm>
            <a:off x="380845" y="4422700"/>
            <a:ext cx="3034913" cy="2121772"/>
          </a:xfrm>
          <a:prstGeom prst="round2DiagRect">
            <a:avLst>
              <a:gd name="adj1" fmla="val 11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수기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작성되어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공책에서 관리되는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고객자원 및 정보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7" name="대각선 방향의 모서리가 둥근 사각형 15">
            <a:extLst>
              <a:ext uri="{FF2B5EF4-FFF2-40B4-BE49-F238E27FC236}">
                <a16:creationId xmlns:a16="http://schemas.microsoft.com/office/drawing/2014/main" id="{4507893D-4834-41DA-BC36-8C858F57D2B0}"/>
              </a:ext>
            </a:extLst>
          </p:cNvPr>
          <p:cNvSpPr/>
          <p:nvPr/>
        </p:nvSpPr>
        <p:spPr>
          <a:xfrm>
            <a:off x="4486992" y="4418717"/>
            <a:ext cx="3034913" cy="2121772"/>
          </a:xfrm>
          <a:prstGeom prst="round2DiagRect">
            <a:avLst>
              <a:gd name="adj1" fmla="val 11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거래처의 인력요청 수단이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전화통화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통화내용을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배정노트에 적어 놓는 것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8" name="대각선 방향의 모서리가 둥근 사각형 15">
            <a:extLst>
              <a:ext uri="{FF2B5EF4-FFF2-40B4-BE49-F238E27FC236}">
                <a16:creationId xmlns:a16="http://schemas.microsoft.com/office/drawing/2014/main" id="{A9D9EF56-099C-465F-B8E5-6F3301C7D79E}"/>
              </a:ext>
            </a:extLst>
          </p:cNvPr>
          <p:cNvSpPr/>
          <p:nvPr/>
        </p:nvSpPr>
        <p:spPr>
          <a:xfrm>
            <a:off x="8546751" y="4418717"/>
            <a:ext cx="3034913" cy="2121772"/>
          </a:xfrm>
          <a:prstGeom prst="round2DiagRect">
            <a:avLst>
              <a:gd name="adj1" fmla="val 11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적힌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구직자 정보만으로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직업소개소 관리자가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배정 적합 인력을 물색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326D6F-720A-46B0-8FC8-9D717C43AE1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4" y="849639"/>
            <a:ext cx="2517913" cy="168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08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2E88-AA59-406B-A688-01CD5611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63CF2-5C73-42E1-8EAA-C8C32968A339}"/>
              </a:ext>
            </a:extLst>
          </p:cNvPr>
          <p:cNvSpPr txBox="1"/>
          <p:nvPr/>
        </p:nvSpPr>
        <p:spPr>
          <a:xfrm>
            <a:off x="3762154" y="960419"/>
            <a:ext cx="466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sz="28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파생되는 문제 </a:t>
            </a:r>
            <a:r>
              <a:rPr lang="en-US" altLang="ko-KR" sz="28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28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32AFF9-7A31-48F4-A5BA-A7AD016AFA13}"/>
              </a:ext>
            </a:extLst>
          </p:cNvPr>
          <p:cNvSpPr/>
          <p:nvPr/>
        </p:nvSpPr>
        <p:spPr>
          <a:xfrm>
            <a:off x="4850156" y="5584863"/>
            <a:ext cx="24916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불만 폭주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아래쪽 화살표 18">
            <a:extLst>
              <a:ext uri="{FF2B5EF4-FFF2-40B4-BE49-F238E27FC236}">
                <a16:creationId xmlns:a16="http://schemas.microsoft.com/office/drawing/2014/main" id="{F4A6231D-ECAD-4FB6-834E-C9562F95E230}"/>
              </a:ext>
            </a:extLst>
          </p:cNvPr>
          <p:cNvSpPr/>
          <p:nvPr/>
        </p:nvSpPr>
        <p:spPr>
          <a:xfrm>
            <a:off x="5920563" y="4962188"/>
            <a:ext cx="350874" cy="40775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A73755E5-0DF0-4C21-843A-E2D381432C74}"/>
              </a:ext>
            </a:extLst>
          </p:cNvPr>
          <p:cNvSpPr/>
          <p:nvPr/>
        </p:nvSpPr>
        <p:spPr>
          <a:xfrm>
            <a:off x="1869814" y="1783220"/>
            <a:ext cx="2430000" cy="11965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블랙리스트 배정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오배정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FDA3CCC8-2799-41C7-A423-C16CDD6B6856}"/>
              </a:ext>
            </a:extLst>
          </p:cNvPr>
          <p:cNvSpPr/>
          <p:nvPr/>
        </p:nvSpPr>
        <p:spPr>
          <a:xfrm>
            <a:off x="4788325" y="1793072"/>
            <a:ext cx="2430000" cy="11965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타업종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직무 배정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오배정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22596CA3-F2F8-4C1D-98C3-B35C00F961DD}"/>
              </a:ext>
            </a:extLst>
          </p:cNvPr>
          <p:cNvSpPr/>
          <p:nvPr/>
        </p:nvSpPr>
        <p:spPr>
          <a:xfrm>
            <a:off x="7706837" y="1783220"/>
            <a:ext cx="2429383" cy="11965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인력 요청 내역 까먹음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미배정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6EA100D9-624B-4B3D-A801-35795E80A6D9}"/>
              </a:ext>
            </a:extLst>
          </p:cNvPr>
          <p:cNvSpPr/>
          <p:nvPr/>
        </p:nvSpPr>
        <p:spPr>
          <a:xfrm>
            <a:off x="1869814" y="3256343"/>
            <a:ext cx="2430000" cy="11965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구직자의 현 상태 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파악 불가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7479907A-B49A-4A16-8911-911EE09FA4BA}"/>
              </a:ext>
            </a:extLst>
          </p:cNvPr>
          <p:cNvSpPr/>
          <p:nvPr/>
        </p:nvSpPr>
        <p:spPr>
          <a:xfrm>
            <a:off x="4788325" y="3289155"/>
            <a:ext cx="2430000" cy="11965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미수금 문제 발생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93DB0023-0D4B-492F-A07F-7877CE55D597}"/>
              </a:ext>
            </a:extLst>
          </p:cNvPr>
          <p:cNvSpPr/>
          <p:nvPr/>
        </p:nvSpPr>
        <p:spPr>
          <a:xfrm>
            <a:off x="7706838" y="3279303"/>
            <a:ext cx="2430000" cy="11965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고객관리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(CRM)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3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E45CE-3450-4D01-B4F8-5095C563A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/>
              <a:t>이거 안되겠다</a:t>
            </a:r>
            <a:r>
              <a:rPr lang="en-US" altLang="ko-KR" sz="4000" dirty="0"/>
              <a:t>...</a:t>
            </a:r>
            <a:br>
              <a:rPr lang="en-US" altLang="ko-KR" sz="4000" dirty="0"/>
            </a:br>
            <a:r>
              <a:rPr lang="ko-KR" altLang="en-US" sz="8800" b="1" dirty="0"/>
              <a:t>고치자</a:t>
            </a:r>
            <a:r>
              <a:rPr lang="en-US" altLang="ko-KR" sz="8800" b="1" dirty="0"/>
              <a:t>!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5503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5000-2E8E-4C94-BA62-CCC6A7AD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우리의 목표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3D69D7-C1DA-4C87-BE37-F4A891AF5E1A}"/>
              </a:ext>
            </a:extLst>
          </p:cNvPr>
          <p:cNvSpPr/>
          <p:nvPr/>
        </p:nvSpPr>
        <p:spPr>
          <a:xfrm>
            <a:off x="2664227" y="1195504"/>
            <a:ext cx="6886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중점적으로 해결하고자 했던 문제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95585D0-CB70-440C-A27A-EE1974D65A45}"/>
              </a:ext>
            </a:extLst>
          </p:cNvPr>
          <p:cNvGrpSpPr/>
          <p:nvPr/>
        </p:nvGrpSpPr>
        <p:grpSpPr>
          <a:xfrm>
            <a:off x="3198965" y="2144648"/>
            <a:ext cx="5794070" cy="4005974"/>
            <a:chOff x="3386632" y="1871014"/>
            <a:chExt cx="5794070" cy="40059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168A708-5B87-4810-BF16-481E0CC9EB8D}"/>
                </a:ext>
              </a:extLst>
            </p:cNvPr>
            <p:cNvGrpSpPr/>
            <p:nvPr/>
          </p:nvGrpSpPr>
          <p:grpSpPr>
            <a:xfrm>
              <a:off x="3421642" y="1871014"/>
              <a:ext cx="2399808" cy="1833285"/>
              <a:chOff x="3494912" y="1745534"/>
              <a:chExt cx="2399808" cy="1833285"/>
            </a:xfrm>
          </p:grpSpPr>
          <p:sp>
            <p:nvSpPr>
              <p:cNvPr id="5" name="대각선 방향의 모서리가 둥근 사각형 14">
                <a:extLst>
                  <a:ext uri="{FF2B5EF4-FFF2-40B4-BE49-F238E27FC236}">
                    <a16:creationId xmlns:a16="http://schemas.microsoft.com/office/drawing/2014/main" id="{E9EA77E6-C44B-4205-B125-96CA4A5D4649}"/>
                  </a:ext>
                </a:extLst>
              </p:cNvPr>
              <p:cNvSpPr/>
              <p:nvPr/>
            </p:nvSpPr>
            <p:spPr>
              <a:xfrm>
                <a:off x="3510661" y="1745534"/>
                <a:ext cx="2384059" cy="1833285"/>
              </a:xfrm>
              <a:prstGeom prst="round2DiagRect">
                <a:avLst>
                  <a:gd name="adj1" fmla="val 11284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5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79D3CB-3299-453A-BE9D-C8331655E9BB}"/>
                  </a:ext>
                </a:extLst>
              </p:cNvPr>
              <p:cNvSpPr txBox="1"/>
              <p:nvPr/>
            </p:nvSpPr>
            <p:spPr>
              <a:xfrm>
                <a:off x="3494912" y="2041880"/>
                <a:ext cx="2384059" cy="123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수기로 작성되어 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관리되던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고객 자원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sz="2000" b="1" dirty="0">
                    <a:solidFill>
                      <a:srgbClr val="29AA5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DB</a:t>
                </a:r>
                <a:r>
                  <a:rPr lang="ko-KR" altLang="en-US" sz="2000" b="1" dirty="0">
                    <a:solidFill>
                      <a:srgbClr val="29AA5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화</a:t>
                </a:r>
                <a:endParaRPr lang="en-US" altLang="ko-KR" sz="2000" b="1" dirty="0">
                  <a:solidFill>
                    <a:srgbClr val="29AA5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ECB3172-6130-4D6D-AEC6-8B403969E49C}"/>
                </a:ext>
              </a:extLst>
            </p:cNvPr>
            <p:cNvGrpSpPr/>
            <p:nvPr/>
          </p:nvGrpSpPr>
          <p:grpSpPr>
            <a:xfrm>
              <a:off x="6796641" y="1873585"/>
              <a:ext cx="2384059" cy="1833285"/>
              <a:chOff x="6796641" y="1835485"/>
              <a:chExt cx="2384059" cy="1833285"/>
            </a:xfrm>
          </p:grpSpPr>
          <p:sp>
            <p:nvSpPr>
              <p:cNvPr id="8" name="대각선 방향의 모서리가 둥근 사각형 16">
                <a:extLst>
                  <a:ext uri="{FF2B5EF4-FFF2-40B4-BE49-F238E27FC236}">
                    <a16:creationId xmlns:a16="http://schemas.microsoft.com/office/drawing/2014/main" id="{6948DC09-164C-4A75-B7F3-F03E59B9CA81}"/>
                  </a:ext>
                </a:extLst>
              </p:cNvPr>
              <p:cNvSpPr/>
              <p:nvPr/>
            </p:nvSpPr>
            <p:spPr>
              <a:xfrm>
                <a:off x="6796641" y="1835485"/>
                <a:ext cx="2384059" cy="1833285"/>
              </a:xfrm>
              <a:prstGeom prst="round2DiagRect">
                <a:avLst>
                  <a:gd name="adj1" fmla="val 11284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5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95F298-9D1D-4336-B9CE-D78A70C2EC07}"/>
                  </a:ext>
                </a:extLst>
              </p:cNvPr>
              <p:cNvSpPr txBox="1"/>
              <p:nvPr/>
            </p:nvSpPr>
            <p:spPr>
              <a:xfrm>
                <a:off x="6898832" y="1980116"/>
                <a:ext cx="2179674" cy="1538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전화로 오던 거래처의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인력 배정 요청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000" b="1" dirty="0">
                    <a:solidFill>
                      <a:srgbClr val="29AA5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스마트폰으로</a:t>
                </a:r>
                <a:br>
                  <a:rPr lang="en-US" altLang="ko-KR" sz="2000" b="1" dirty="0">
                    <a:solidFill>
                      <a:srgbClr val="29AA5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2000" b="1" dirty="0">
                    <a:solidFill>
                      <a:srgbClr val="29AA5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원터치 요청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2C2DBB1-3C45-4E6E-8D21-0FB6A17C5016}"/>
                </a:ext>
              </a:extLst>
            </p:cNvPr>
            <p:cNvGrpSpPr/>
            <p:nvPr/>
          </p:nvGrpSpPr>
          <p:grpSpPr>
            <a:xfrm>
              <a:off x="3386632" y="4043703"/>
              <a:ext cx="2419069" cy="1833285"/>
              <a:chOff x="3386632" y="4005603"/>
              <a:chExt cx="2419069" cy="1833285"/>
            </a:xfrm>
          </p:grpSpPr>
          <p:sp>
            <p:nvSpPr>
              <p:cNvPr id="10" name="대각선 방향의 모서리가 둥근 사각형 18">
                <a:extLst>
                  <a:ext uri="{FF2B5EF4-FFF2-40B4-BE49-F238E27FC236}">
                    <a16:creationId xmlns:a16="http://schemas.microsoft.com/office/drawing/2014/main" id="{CCF5CEAF-2B9F-45B1-BF1E-9D80B4B5358B}"/>
                  </a:ext>
                </a:extLst>
              </p:cNvPr>
              <p:cNvSpPr/>
              <p:nvPr/>
            </p:nvSpPr>
            <p:spPr>
              <a:xfrm>
                <a:off x="3421642" y="4005603"/>
                <a:ext cx="2384059" cy="1833285"/>
              </a:xfrm>
              <a:prstGeom prst="round2DiagRect">
                <a:avLst>
                  <a:gd name="adj1" fmla="val 11284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5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3A9FEB-9C8B-4EE8-89C5-89A55C9AB0D3}"/>
                  </a:ext>
                </a:extLst>
              </p:cNvPr>
              <p:cNvSpPr txBox="1"/>
              <p:nvPr/>
            </p:nvSpPr>
            <p:spPr>
              <a:xfrm>
                <a:off x="3386632" y="4429802"/>
                <a:ext cx="2384059" cy="984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달력에 적던 수금 계획</a:t>
                </a:r>
              </a:p>
              <a:p>
                <a:pPr algn="ctr"/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200" b="1" dirty="0">
                    <a:solidFill>
                      <a:srgbClr val="29AA5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회계 전산화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5820A1D-14B7-4CFA-852C-BBFF408DA5CD}"/>
                </a:ext>
              </a:extLst>
            </p:cNvPr>
            <p:cNvGrpSpPr/>
            <p:nvPr/>
          </p:nvGrpSpPr>
          <p:grpSpPr>
            <a:xfrm>
              <a:off x="6796641" y="4043703"/>
              <a:ext cx="2384061" cy="1833285"/>
              <a:chOff x="6796641" y="4005603"/>
              <a:chExt cx="2384061" cy="1833285"/>
            </a:xfrm>
          </p:grpSpPr>
          <p:sp>
            <p:nvSpPr>
              <p:cNvPr id="12" name="대각선 방향의 모서리가 둥근 사각형 20">
                <a:extLst>
                  <a:ext uri="{FF2B5EF4-FFF2-40B4-BE49-F238E27FC236}">
                    <a16:creationId xmlns:a16="http://schemas.microsoft.com/office/drawing/2014/main" id="{DDDD6BE5-C5CF-4F0A-BE9B-1421E7B03B2C}"/>
                  </a:ext>
                </a:extLst>
              </p:cNvPr>
              <p:cNvSpPr/>
              <p:nvPr/>
            </p:nvSpPr>
            <p:spPr>
              <a:xfrm>
                <a:off x="6796643" y="4005603"/>
                <a:ext cx="2384059" cy="1833285"/>
              </a:xfrm>
              <a:prstGeom prst="round2DiagRect">
                <a:avLst>
                  <a:gd name="adj1" fmla="val 11284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5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4B935C-E187-4CFF-9F8C-FF806598F72E}"/>
                  </a:ext>
                </a:extLst>
              </p:cNvPr>
              <p:cNvSpPr txBox="1"/>
              <p:nvPr/>
            </p:nvSpPr>
            <p:spPr>
              <a:xfrm>
                <a:off x="6796641" y="4152805"/>
                <a:ext cx="2384059" cy="1538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각종 부적합 </a:t>
                </a:r>
                <a:b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인력배정 문제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000" b="1" dirty="0">
                    <a:solidFill>
                      <a:srgbClr val="29AA5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최적 근로자 </a:t>
                </a:r>
                <a:endParaRPr lang="en-US" altLang="ko-KR" sz="2000" b="1" dirty="0">
                  <a:solidFill>
                    <a:srgbClr val="29AA5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000" b="1" dirty="0">
                    <a:solidFill>
                      <a:srgbClr val="29AA5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배정 알고리즘 개발</a:t>
                </a:r>
                <a:endParaRPr lang="en-US" altLang="ko-KR" b="1" dirty="0">
                  <a:solidFill>
                    <a:srgbClr val="29AA5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E943D0D-B868-437F-BB4A-332CB9BD7EDB}"/>
              </a:ext>
            </a:extLst>
          </p:cNvPr>
          <p:cNvSpPr/>
          <p:nvPr/>
        </p:nvSpPr>
        <p:spPr>
          <a:xfrm flipV="1">
            <a:off x="4311278" y="3102968"/>
            <a:ext cx="229450" cy="158331"/>
          </a:xfrm>
          <a:prstGeom prst="triangle">
            <a:avLst/>
          </a:prstGeom>
          <a:solidFill>
            <a:srgbClr val="29A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4095274-EF9E-4907-A134-C781E409F29F}"/>
              </a:ext>
            </a:extLst>
          </p:cNvPr>
          <p:cNvSpPr/>
          <p:nvPr/>
        </p:nvSpPr>
        <p:spPr>
          <a:xfrm flipV="1">
            <a:off x="7686276" y="2972946"/>
            <a:ext cx="229450" cy="158331"/>
          </a:xfrm>
          <a:prstGeom prst="triangle">
            <a:avLst/>
          </a:prstGeom>
          <a:solidFill>
            <a:srgbClr val="29A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1ADE4EE-E91F-4536-910A-FAA6D8AE14AB}"/>
              </a:ext>
            </a:extLst>
          </p:cNvPr>
          <p:cNvSpPr/>
          <p:nvPr/>
        </p:nvSpPr>
        <p:spPr>
          <a:xfrm flipV="1">
            <a:off x="4311277" y="5137120"/>
            <a:ext cx="229450" cy="158331"/>
          </a:xfrm>
          <a:prstGeom prst="triangle">
            <a:avLst/>
          </a:prstGeom>
          <a:solidFill>
            <a:srgbClr val="29A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1EFE425-4061-4642-97A8-6F3C46E1530A}"/>
              </a:ext>
            </a:extLst>
          </p:cNvPr>
          <p:cNvSpPr/>
          <p:nvPr/>
        </p:nvSpPr>
        <p:spPr>
          <a:xfrm flipV="1">
            <a:off x="7686275" y="5118070"/>
            <a:ext cx="229450" cy="158331"/>
          </a:xfrm>
          <a:prstGeom prst="triangle">
            <a:avLst/>
          </a:prstGeom>
          <a:solidFill>
            <a:srgbClr val="29A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73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990627" y="3071874"/>
            <a:ext cx="8210747" cy="2601798"/>
          </a:xfrm>
          <a:prstGeom prst="roundRect">
            <a:avLst/>
          </a:prstGeom>
          <a:noFill/>
          <a:ln w="76200">
            <a:solidFill>
              <a:srgbClr val="29A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0626" y="4080384"/>
            <a:ext cx="207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9AA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1582" y="3403276"/>
            <a:ext cx="4187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자원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구인자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구직자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구인자의 스마트 배정 요청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 근로자 배정 알고리즘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전산화된 회계 관리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069241" y="3222706"/>
            <a:ext cx="0" cy="2340000"/>
          </a:xfrm>
          <a:prstGeom prst="line">
            <a:avLst/>
          </a:prstGeom>
          <a:ln w="28575">
            <a:solidFill>
              <a:srgbClr val="29AA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6B0DD2-C06D-4AD2-97CE-9ABB49EFADF4}"/>
              </a:ext>
            </a:extLst>
          </p:cNvPr>
          <p:cNvSpPr txBox="1"/>
          <p:nvPr/>
        </p:nvSpPr>
        <p:spPr>
          <a:xfrm>
            <a:off x="887691" y="1659117"/>
            <a:ext cx="1041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영세 직업소개 사업자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들의 효과적인 사업운영을 위한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업무 솔루션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A69C166-FAF9-4E7D-B287-5F25C2F350BD}"/>
              </a:ext>
            </a:extLst>
          </p:cNvPr>
          <p:cNvSpPr txBox="1">
            <a:spLocks/>
          </p:cNvSpPr>
          <p:nvPr/>
        </p:nvSpPr>
        <p:spPr>
          <a:xfrm>
            <a:off x="254000" y="136525"/>
            <a:ext cx="5211618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‘My Job Office’?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0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9C166-FAF9-4E7D-B287-5F25C2F3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직업소개사업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국내 현황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CD8455-37B6-49C5-9DE3-5D7C7F1108BF}"/>
              </a:ext>
            </a:extLst>
          </p:cNvPr>
          <p:cNvGrpSpPr/>
          <p:nvPr/>
        </p:nvGrpSpPr>
        <p:grpSpPr>
          <a:xfrm>
            <a:off x="3164814" y="1765489"/>
            <a:ext cx="5862372" cy="3511689"/>
            <a:chOff x="3043394" y="1676374"/>
            <a:chExt cx="5862372" cy="3511689"/>
          </a:xfrm>
        </p:grpSpPr>
        <p:pic>
          <p:nvPicPr>
            <p:cNvPr id="4" name="Picture 2" descr="office icon pngì ëí ì´ë¯¸ì§ ê²ìê²°ê³¼">
              <a:extLst>
                <a:ext uri="{FF2B5EF4-FFF2-40B4-BE49-F238E27FC236}">
                  <a16:creationId xmlns:a16="http://schemas.microsoft.com/office/drawing/2014/main" id="{43A2A391-778C-4111-A312-BAF3D327D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394" y="1676374"/>
              <a:ext cx="2204772" cy="2204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FA5026-8DBF-46A0-A230-37F4923399ED}"/>
                </a:ext>
              </a:extLst>
            </p:cNvPr>
            <p:cNvSpPr txBox="1"/>
            <p:nvPr/>
          </p:nvSpPr>
          <p:spPr>
            <a:xfrm>
              <a:off x="3076224" y="3987734"/>
              <a:ext cx="21391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유료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</a:t>
              </a:r>
            </a:p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직업소개사무소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12,508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</a:t>
              </a:r>
            </a:p>
          </p:txBody>
        </p:sp>
        <p:pic>
          <p:nvPicPr>
            <p:cNvPr id="6" name="Picture 2" descr="office icon pngì ëí ì´ë¯¸ì§ ê²ìê²°ê³¼">
              <a:extLst>
                <a:ext uri="{FF2B5EF4-FFF2-40B4-BE49-F238E27FC236}">
                  <a16:creationId xmlns:a16="http://schemas.microsoft.com/office/drawing/2014/main" id="{C01E82BE-FA0C-4189-96A7-069C79606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0994" y="1676374"/>
              <a:ext cx="2204772" cy="2204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525C71-98FD-47CF-B105-9B08336834A6}"/>
                </a:ext>
              </a:extLst>
            </p:cNvPr>
            <p:cNvSpPr txBox="1"/>
            <p:nvPr/>
          </p:nvSpPr>
          <p:spPr>
            <a:xfrm>
              <a:off x="6733824" y="3987734"/>
              <a:ext cx="21391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무료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</a:t>
              </a:r>
            </a:p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직업소개사무소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1,614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3FBFB2-0D43-41A9-BD65-FB6463BB77FC}"/>
              </a:ext>
            </a:extLst>
          </p:cNvPr>
          <p:cNvSpPr txBox="1"/>
          <p:nvPr/>
        </p:nvSpPr>
        <p:spPr>
          <a:xfrm>
            <a:off x="8811286" y="6146800"/>
            <a:ext cx="318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고용노동부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2018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기준</a:t>
            </a:r>
          </a:p>
        </p:txBody>
      </p:sp>
    </p:spTree>
    <p:extLst>
      <p:ext uri="{BB962C8B-B14F-4D97-AF65-F5344CB8AC3E}">
        <p14:creationId xmlns:p14="http://schemas.microsoft.com/office/powerpoint/2010/main" val="32293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9C00BB-3773-4E24-81F6-CDE9169F757A}"/>
              </a:ext>
            </a:extLst>
          </p:cNvPr>
          <p:cNvGrpSpPr/>
          <p:nvPr/>
        </p:nvGrpSpPr>
        <p:grpSpPr>
          <a:xfrm>
            <a:off x="4537007" y="4827577"/>
            <a:ext cx="3786055" cy="1254190"/>
            <a:chOff x="2367411" y="3976677"/>
            <a:chExt cx="3786055" cy="1254190"/>
          </a:xfrm>
        </p:grpSpPr>
        <p:sp>
          <p:nvSpPr>
            <p:cNvPr id="14" name="TextBox 13"/>
            <p:cNvSpPr txBox="1"/>
            <p:nvPr/>
          </p:nvSpPr>
          <p:spPr>
            <a:xfrm>
              <a:off x="2367411" y="3976677"/>
              <a:ext cx="180136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최인규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0034" y="4492203"/>
              <a:ext cx="3353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태백대대 통신소대장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한양대학교 정보시스템학과 졸업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FF478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Major-Ring</a:t>
              </a:r>
              <a:r>
                <a:rPr lang="ko-KR" altLang="en-US" sz="1400" b="1" dirty="0">
                  <a:solidFill>
                    <a:srgbClr val="FF478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b="1" dirty="0" err="1">
                  <a:solidFill>
                    <a:srgbClr val="FF478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백엔드</a:t>
              </a:r>
              <a:r>
                <a:rPr lang="ko-KR" altLang="en-US" sz="1400" b="1" dirty="0">
                  <a:solidFill>
                    <a:srgbClr val="FF478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개발</a:t>
              </a:r>
            </a:p>
          </p:txBody>
        </p:sp>
      </p:grpSp>
      <p:sp>
        <p:nvSpPr>
          <p:cNvPr id="22" name="제목 11">
            <a:extLst>
              <a:ext uri="{FF2B5EF4-FFF2-40B4-BE49-F238E27FC236}">
                <a16:creationId xmlns:a16="http://schemas.microsoft.com/office/drawing/2014/main" id="{8BE2863F-47C7-40B0-96D6-0CCF055E859B}"/>
              </a:ext>
            </a:extLst>
          </p:cNvPr>
          <p:cNvSpPr txBox="1">
            <a:spLocks/>
          </p:cNvSpPr>
          <p:nvPr/>
        </p:nvSpPr>
        <p:spPr>
          <a:xfrm>
            <a:off x="253999" y="136525"/>
            <a:ext cx="5842001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9AA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909857E6-E1E2-401E-8C10-49618A2D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936750" cy="571500"/>
          </a:xfrm>
        </p:spPr>
        <p:txBody>
          <a:bodyPr>
            <a:normAutofit/>
          </a:bodyPr>
          <a:lstStyle/>
          <a:p>
            <a:r>
              <a:rPr lang="en-US" altLang="ko-KR" dirty="0"/>
              <a:t>Team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5E61D-F335-4F00-965B-055FC439F7FC}"/>
              </a:ext>
            </a:extLst>
          </p:cNvPr>
          <p:cNvSpPr/>
          <p:nvPr/>
        </p:nvSpPr>
        <p:spPr>
          <a:xfrm>
            <a:off x="4969630" y="1050637"/>
            <a:ext cx="6317094" cy="3553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명 사진</a:t>
            </a:r>
            <a:endParaRPr lang="en-US" altLang="ko-KR" dirty="0"/>
          </a:p>
          <a:p>
            <a:pPr algn="ctr"/>
            <a:r>
              <a:rPr lang="en-US" altLang="ko-KR" dirty="0"/>
              <a:t>(16 * 9)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918516F-A865-43EC-ABF6-CE926C13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6" y="1999711"/>
            <a:ext cx="3526820" cy="17379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527D975-0A4D-49E4-BD03-1504FAC86151}"/>
              </a:ext>
            </a:extLst>
          </p:cNvPr>
          <p:cNvSpPr txBox="1"/>
          <p:nvPr/>
        </p:nvSpPr>
        <p:spPr>
          <a:xfrm>
            <a:off x="711465" y="3896116"/>
            <a:ext cx="382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- 5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헌신적인 군인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창의적 아이디어를 밝히는 전류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08EA6F-796C-430B-ACC0-2DEB14B3EC12}"/>
              </a:ext>
            </a:extLst>
          </p:cNvPr>
          <p:cNvGrpSpPr/>
          <p:nvPr/>
        </p:nvGrpSpPr>
        <p:grpSpPr>
          <a:xfrm>
            <a:off x="8254897" y="4827577"/>
            <a:ext cx="3786055" cy="1254190"/>
            <a:chOff x="2367411" y="3976677"/>
            <a:chExt cx="3786055" cy="12541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8CFF1D-4DA9-4501-BFA2-B7712C5EC9E6}"/>
                </a:ext>
              </a:extLst>
            </p:cNvPr>
            <p:cNvSpPr txBox="1"/>
            <p:nvPr/>
          </p:nvSpPr>
          <p:spPr>
            <a:xfrm>
              <a:off x="2367411" y="3976677"/>
              <a:ext cx="180136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정문규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ECB00E-721C-4E55-A222-D9AF90554E39}"/>
                </a:ext>
              </a:extLst>
            </p:cNvPr>
            <p:cNvSpPr txBox="1"/>
            <p:nvPr/>
          </p:nvSpPr>
          <p:spPr>
            <a:xfrm>
              <a:off x="2800034" y="4492203"/>
              <a:ext cx="3353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태백대대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보급병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국민대학교 자동차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IT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학과 휴학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FF478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Major-Ring</a:t>
              </a:r>
              <a:r>
                <a:rPr lang="ko-KR" altLang="en-US" sz="1400" b="1" dirty="0">
                  <a:solidFill>
                    <a:srgbClr val="FF478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b="1" dirty="0" err="1">
                  <a:solidFill>
                    <a:srgbClr val="FF478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프론트엔드</a:t>
              </a:r>
              <a:r>
                <a:rPr lang="ko-KR" altLang="en-US" sz="1400" b="1" dirty="0">
                  <a:solidFill>
                    <a:srgbClr val="FF478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7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9C166-FAF9-4E7D-B287-5F25C2F3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8299"/>
            <a:ext cx="5211618" cy="878595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메이저링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성공할 수 밖에 없는 이유</a:t>
            </a:r>
          </a:p>
        </p:txBody>
      </p:sp>
      <p:sp>
        <p:nvSpPr>
          <p:cNvPr id="34" name="대각선 방향의 모서리가 둥근 사각형 14">
            <a:extLst>
              <a:ext uri="{FF2B5EF4-FFF2-40B4-BE49-F238E27FC236}">
                <a16:creationId xmlns:a16="http://schemas.microsoft.com/office/drawing/2014/main" id="{D790914A-5A02-4B03-8251-27A97AF527A1}"/>
              </a:ext>
            </a:extLst>
          </p:cNvPr>
          <p:cNvSpPr/>
          <p:nvPr/>
        </p:nvSpPr>
        <p:spPr>
          <a:xfrm>
            <a:off x="1321691" y="2004774"/>
            <a:ext cx="2742309" cy="3370968"/>
          </a:xfrm>
          <a:prstGeom prst="round2DiagRect">
            <a:avLst>
              <a:gd name="adj1" fmla="val 11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D5D18-326C-4EED-BCE4-60957921246B}"/>
              </a:ext>
            </a:extLst>
          </p:cNvPr>
          <p:cNvSpPr txBox="1"/>
          <p:nvPr/>
        </p:nvSpPr>
        <p:spPr>
          <a:xfrm>
            <a:off x="1303575" y="2804376"/>
            <a:ext cx="274230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소외되고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 없던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영세 직업소개소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29AA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 Mover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로서 혁신을 주도</a:t>
            </a:r>
          </a:p>
        </p:txBody>
      </p:sp>
      <p:sp>
        <p:nvSpPr>
          <p:cNvPr id="37" name="대각선 방향의 모서리가 둥근 사각형 14">
            <a:extLst>
              <a:ext uri="{FF2B5EF4-FFF2-40B4-BE49-F238E27FC236}">
                <a16:creationId xmlns:a16="http://schemas.microsoft.com/office/drawing/2014/main" id="{B1258FF1-4284-4717-9B4A-01CEC2BB33D4}"/>
              </a:ext>
            </a:extLst>
          </p:cNvPr>
          <p:cNvSpPr/>
          <p:nvPr/>
        </p:nvSpPr>
        <p:spPr>
          <a:xfrm>
            <a:off x="4742961" y="2004774"/>
            <a:ext cx="2742309" cy="3370968"/>
          </a:xfrm>
          <a:prstGeom prst="round2DiagRect">
            <a:avLst>
              <a:gd name="adj1" fmla="val 11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F0EB3F-EB63-40F7-98F7-6C38ECAC428C}"/>
              </a:ext>
            </a:extLst>
          </p:cNvPr>
          <p:cNvSpPr txBox="1"/>
          <p:nvPr/>
        </p:nvSpPr>
        <p:spPr>
          <a:xfrm>
            <a:off x="4724845" y="2804377"/>
            <a:ext cx="274230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업무처리 방식의 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불편함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비효율성 개선</a:t>
            </a:r>
          </a:p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직업소개사업자들의 </a:t>
            </a:r>
          </a:p>
          <a:p>
            <a:pPr algn="ctr"/>
            <a:r>
              <a:rPr lang="ko-KR" altLang="en-US" sz="2800" b="1" dirty="0">
                <a:solidFill>
                  <a:srgbClr val="29AA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부가가치를 창출</a:t>
            </a:r>
          </a:p>
        </p:txBody>
      </p:sp>
      <p:sp>
        <p:nvSpPr>
          <p:cNvPr id="40" name="대각선 방향의 모서리가 둥근 사각형 14">
            <a:extLst>
              <a:ext uri="{FF2B5EF4-FFF2-40B4-BE49-F238E27FC236}">
                <a16:creationId xmlns:a16="http://schemas.microsoft.com/office/drawing/2014/main" id="{66597AD4-43A8-4E9A-ABD3-C5A112E4BD2F}"/>
              </a:ext>
            </a:extLst>
          </p:cNvPr>
          <p:cNvSpPr/>
          <p:nvPr/>
        </p:nvSpPr>
        <p:spPr>
          <a:xfrm>
            <a:off x="8182347" y="2004774"/>
            <a:ext cx="2742309" cy="3370968"/>
          </a:xfrm>
          <a:prstGeom prst="round2DiagRect">
            <a:avLst>
              <a:gd name="adj1" fmla="val 1128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9C6C97-C70C-460B-8738-E4E94058A4F2}"/>
              </a:ext>
            </a:extLst>
          </p:cNvPr>
          <p:cNvSpPr txBox="1"/>
          <p:nvPr/>
        </p:nvSpPr>
        <p:spPr>
          <a:xfrm>
            <a:off x="8164231" y="2804376"/>
            <a:ext cx="274230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‘My Job Office’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고객에게 더 나은 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제공</a:t>
            </a:r>
          </a:p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29AA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고객만족 실현</a:t>
            </a:r>
          </a:p>
        </p:txBody>
      </p:sp>
    </p:spTree>
    <p:extLst>
      <p:ext uri="{BB962C8B-B14F-4D97-AF65-F5344CB8AC3E}">
        <p14:creationId xmlns:p14="http://schemas.microsoft.com/office/powerpoint/2010/main" val="163489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54386BA-11B9-44D3-87D3-A22D26E4D80F}"/>
              </a:ext>
            </a:extLst>
          </p:cNvPr>
          <p:cNvGrpSpPr/>
          <p:nvPr/>
        </p:nvGrpSpPr>
        <p:grpSpPr>
          <a:xfrm>
            <a:off x="1128590" y="2313310"/>
            <a:ext cx="9934820" cy="2308324"/>
            <a:chOff x="1128590" y="1987064"/>
            <a:chExt cx="9934820" cy="23083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B2B76E-B7A9-4EAD-8673-88277F692C33}"/>
                </a:ext>
              </a:extLst>
            </p:cNvPr>
            <p:cNvSpPr txBox="1"/>
            <p:nvPr/>
          </p:nvSpPr>
          <p:spPr>
            <a:xfrm>
              <a:off x="1128590" y="1987064"/>
              <a:ext cx="99348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</a:t>
              </a:r>
              <a:r>
                <a:rPr lang="en-US" altLang="ko-KR" sz="20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Antiquated</a:t>
              </a:r>
              <a:r>
                <a:rPr lang="en-US" altLang="ko-KR" sz="2000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영역인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3200" b="1" i="1" dirty="0">
                  <a:solidFill>
                    <a:srgbClr val="FF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영세 직업소개사업 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 선도적 </a:t>
              </a:r>
              <a:r>
                <a:rPr lang="ko-KR" altLang="en-US" sz="3200" b="1" i="1" dirty="0">
                  <a:solidFill>
                    <a:srgbClr val="FF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 솔루션 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으로서 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업무방식의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효율성 제고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나아가 관련 생태계의 발전에 기여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3716D44-D677-41A4-9103-DA0587485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04" b="42893"/>
            <a:stretch/>
          </p:blipFill>
          <p:spPr>
            <a:xfrm>
              <a:off x="6681801" y="3463148"/>
              <a:ext cx="2340000" cy="19089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04C06EE-CA6D-4278-87CA-0FFEC9D3D35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04" b="42893"/>
            <a:stretch/>
          </p:blipFill>
          <p:spPr>
            <a:xfrm>
              <a:off x="2032000" y="3397721"/>
              <a:ext cx="3433618" cy="254646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A31D019-6AF8-457C-94BA-78E152988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1853" flipH="1">
            <a:off x="9317991" y="2568733"/>
            <a:ext cx="719844" cy="79041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84317DC-48ED-4943-8962-BB2328E90B98}"/>
              </a:ext>
            </a:extLst>
          </p:cNvPr>
          <p:cNvSpPr txBox="1">
            <a:spLocks/>
          </p:cNvSpPr>
          <p:nvPr/>
        </p:nvSpPr>
        <p:spPr>
          <a:xfrm>
            <a:off x="254000" y="368299"/>
            <a:ext cx="5211618" cy="87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BB6CA7-05BA-45E1-AAFC-21CF1CD55D88}"/>
              </a:ext>
            </a:extLst>
          </p:cNvPr>
          <p:cNvSpPr txBox="1"/>
          <p:nvPr/>
        </p:nvSpPr>
        <p:spPr>
          <a:xfrm>
            <a:off x="584200" y="982246"/>
            <a:ext cx="448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군인 취업의 현실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전공을 살린 취업의 중요성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그럼에도 전공 살리기가 왜 어려운가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서비스들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메이저링의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차별점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기술소개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직무능력 향상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자기계발의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장으로서의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성장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마무리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핑크색이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강조색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0A4E0-BCC4-4AD7-B377-DC74DD8FA785}"/>
              </a:ext>
            </a:extLst>
          </p:cNvPr>
          <p:cNvSpPr txBox="1"/>
          <p:nvPr/>
        </p:nvSpPr>
        <p:spPr>
          <a:xfrm>
            <a:off x="2825750" y="2706874"/>
            <a:ext cx="448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군인 취업의 현실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전공을 살린 취업의 중요성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그럼에도 전공 살리기가 왜 어려운가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서비스들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메이저링의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차별점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기술소개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직무능력 향상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자기계발의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장으로서의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성장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마무리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핑크색이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강조색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8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E45CE-3450-4D01-B4F8-5095C563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b="1" dirty="0"/>
              <a:t>군인 취업의 현실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51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1">
            <a:extLst>
              <a:ext uri="{FF2B5EF4-FFF2-40B4-BE49-F238E27FC236}">
                <a16:creationId xmlns:a16="http://schemas.microsoft.com/office/drawing/2014/main" id="{B46BAAF3-5C7A-4897-A0BC-C5E88EC6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99" y="136525"/>
            <a:ext cx="5842001" cy="571500"/>
          </a:xfrm>
        </p:spPr>
        <p:txBody>
          <a:bodyPr>
            <a:normAutofit/>
          </a:bodyPr>
          <a:lstStyle/>
          <a:p>
            <a:r>
              <a:rPr lang="ko-KR" altLang="en-US" dirty="0"/>
              <a:t>청년장병의 가장 큰 고민</a:t>
            </a:r>
            <a:r>
              <a:rPr lang="en-US" altLang="ko-KR" dirty="0"/>
              <a:t>, </a:t>
            </a:r>
            <a:r>
              <a:rPr lang="ko-KR" altLang="en-US" dirty="0"/>
              <a:t>진로</a:t>
            </a:r>
          </a:p>
        </p:txBody>
      </p:sp>
      <p:sp>
        <p:nvSpPr>
          <p:cNvPr id="13" name="제목 11">
            <a:extLst>
              <a:ext uri="{FF2B5EF4-FFF2-40B4-BE49-F238E27FC236}">
                <a16:creationId xmlns:a16="http://schemas.microsoft.com/office/drawing/2014/main" id="{15D8FCD1-E9AE-4D2D-8708-19EE6B1E972B}"/>
              </a:ext>
            </a:extLst>
          </p:cNvPr>
          <p:cNvSpPr txBox="1">
            <a:spLocks/>
          </p:cNvSpPr>
          <p:nvPr/>
        </p:nvSpPr>
        <p:spPr>
          <a:xfrm>
            <a:off x="1145377" y="5773453"/>
            <a:ext cx="9901244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ctr"/>
            <a:r>
              <a:rPr lang="ko-KR" altLang="en-US" i="1" dirty="0">
                <a:solidFill>
                  <a:srgbClr val="FF4781"/>
                </a:solidFill>
                <a:latin typeface="나눔바른고딕" panose="020B0600000101010101" charset="-127"/>
                <a:ea typeface="나눔바른고딕" panose="020B0600000101010101" charset="-127"/>
              </a:rPr>
              <a:t>군인의 절반 이상이 진로를 고민</a:t>
            </a:r>
          </a:p>
        </p:txBody>
      </p:sp>
      <p:pic>
        <p:nvPicPr>
          <p:cNvPr id="15" name="Picture 10" descr="청년정책] 전역 후 진로 고민 많은 청년장병이 알아야할 취창업 지원사업이 있다? : 네이버 블로그">
            <a:extLst>
              <a:ext uri="{FF2B5EF4-FFF2-40B4-BE49-F238E27FC236}">
                <a16:creationId xmlns:a16="http://schemas.microsoft.com/office/drawing/2014/main" id="{0B8A1E86-490A-4BF5-B928-D7AAD986C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469" r="96680">
                        <a14:foregroundMark x1="5664" y1="18000" x2="20898" y2="51667"/>
                        <a14:foregroundMark x1="45313" y1="18333" x2="77539" y2="55000"/>
                        <a14:foregroundMark x1="77539" y1="55000" x2="80078" y2="60000"/>
                        <a14:foregroundMark x1="71289" y1="18667" x2="61523" y2="38667"/>
                        <a14:foregroundMark x1="61523" y1="38667" x2="59180" y2="47000"/>
                        <a14:foregroundMark x1="83594" y1="24667" x2="94531" y2="55000"/>
                        <a14:foregroundMark x1="61719" y1="82000" x2="82031" y2="80667"/>
                        <a14:foregroundMark x1="64258" y1="22000" x2="85352" y2="26333"/>
                        <a14:foregroundMark x1="15820" y1="22333" x2="33203" y2="23000"/>
                        <a14:foregroundMark x1="17188" y1="77000" x2="24023" y2="64000"/>
                        <a14:foregroundMark x1="27930" y1="78333" x2="32422" y2="67333"/>
                        <a14:foregroundMark x1="43555" y1="68000" x2="54297" y2="53333"/>
                        <a14:foregroundMark x1="60156" y1="73000" x2="67383" y2="62000"/>
                        <a14:foregroundMark x1="71484" y1="76667" x2="78711" y2="65333"/>
                        <a14:foregroundMark x1="89453" y1="77667" x2="96680" y2="68667"/>
                        <a14:foregroundMark x1="52539" y1="26667" x2="74023" y2="49000"/>
                        <a14:foregroundMark x1="74023" y1="49000" x2="77539" y2="55667"/>
                        <a14:foregroundMark x1="71094" y1="23000" x2="58789" y2="57000"/>
                        <a14:foregroundMark x1="8398" y1="18333" x2="25977" y2="71667"/>
                        <a14:foregroundMark x1="12500" y1="83667" x2="23438" y2="55333"/>
                        <a14:foregroundMark x1="23438" y1="55333" x2="27930" y2="28333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" t="7370" r="1847" b="7453"/>
          <a:stretch/>
        </p:blipFill>
        <p:spPr bwMode="auto">
          <a:xfrm>
            <a:off x="1672552" y="957669"/>
            <a:ext cx="8846893" cy="456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60D7EB7-6CA7-413E-BA5D-D1AE2D12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0" y="843089"/>
            <a:ext cx="4772027" cy="40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1">
            <a:extLst>
              <a:ext uri="{FF2B5EF4-FFF2-40B4-BE49-F238E27FC236}">
                <a16:creationId xmlns:a16="http://schemas.microsoft.com/office/drawing/2014/main" id="{B46BAAF3-5C7A-4897-A0BC-C5E88EC6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99" y="136525"/>
            <a:ext cx="5842001" cy="571500"/>
          </a:xfrm>
        </p:spPr>
        <p:txBody>
          <a:bodyPr>
            <a:normAutofit/>
          </a:bodyPr>
          <a:lstStyle/>
          <a:p>
            <a:r>
              <a:rPr lang="ko-KR" altLang="en-US" dirty="0"/>
              <a:t>군인 취업의 문제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2B09C3-CD74-4374-9B3D-CD5BA3111D38}"/>
              </a:ext>
            </a:extLst>
          </p:cNvPr>
          <p:cNvGrpSpPr/>
          <p:nvPr/>
        </p:nvGrpSpPr>
        <p:grpSpPr>
          <a:xfrm>
            <a:off x="5660358" y="1172608"/>
            <a:ext cx="6099178" cy="3382723"/>
            <a:chOff x="360361" y="1821462"/>
            <a:chExt cx="6099178" cy="338272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4743493-BD32-4175-8BB3-7DE587C470D0}"/>
                </a:ext>
              </a:extLst>
            </p:cNvPr>
            <p:cNvSpPr/>
            <p:nvPr/>
          </p:nvSpPr>
          <p:spPr>
            <a:xfrm>
              <a:off x="360362" y="1821462"/>
              <a:ext cx="6099175" cy="5539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b="1" dirty="0">
                  <a:solidFill>
                    <a:srgbClr val="222222"/>
                  </a:solidFill>
                </a:rPr>
                <a:t>정년 보장 없는 군인</a:t>
              </a:r>
              <a:r>
                <a:rPr lang="en-US" altLang="ko-KR" sz="1300" b="1" dirty="0">
                  <a:solidFill>
                    <a:srgbClr val="222222"/>
                  </a:solidFill>
                </a:rPr>
                <a:t>…</a:t>
              </a:r>
              <a:r>
                <a:rPr lang="ko-KR" altLang="en-US" b="1" dirty="0">
                  <a:solidFill>
                    <a:srgbClr val="222222"/>
                  </a:solidFill>
                </a:rPr>
                <a:t>제대군인 </a:t>
              </a:r>
              <a:r>
                <a:rPr lang="en-US" altLang="ko-KR" b="1" dirty="0">
                  <a:solidFill>
                    <a:srgbClr val="222222"/>
                  </a:solidFill>
                </a:rPr>
                <a:t>10</a:t>
              </a:r>
              <a:r>
                <a:rPr lang="ko-KR" altLang="en-US" b="1" dirty="0">
                  <a:solidFill>
                    <a:srgbClr val="222222"/>
                  </a:solidFill>
                </a:rPr>
                <a:t>명 중 </a:t>
              </a:r>
              <a:r>
                <a:rPr lang="en-US" altLang="ko-KR" b="1" dirty="0">
                  <a:solidFill>
                    <a:srgbClr val="222222"/>
                  </a:solidFill>
                </a:rPr>
                <a:t>4</a:t>
              </a:r>
              <a:r>
                <a:rPr lang="ko-KR" altLang="en-US" b="1" dirty="0">
                  <a:solidFill>
                    <a:srgbClr val="222222"/>
                  </a:solidFill>
                </a:rPr>
                <a:t>명 실업자</a:t>
              </a:r>
              <a:endParaRPr lang="en-US" altLang="ko-KR" b="1" dirty="0">
                <a:solidFill>
                  <a:srgbClr val="222222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</a:rPr>
                <a:t>서울신문</a:t>
              </a:r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</a:rPr>
                <a:t>(`20.02.13) -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69BEE3-74C8-4B57-9ED5-79AE42C655B3}"/>
                </a:ext>
              </a:extLst>
            </p:cNvPr>
            <p:cNvSpPr/>
            <p:nvPr/>
          </p:nvSpPr>
          <p:spPr>
            <a:xfrm>
              <a:off x="360362" y="2764370"/>
              <a:ext cx="6099176" cy="5539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b="1" dirty="0">
                  <a:solidFill>
                    <a:srgbClr val="222222"/>
                  </a:solidFill>
                </a:rPr>
                <a:t>“나라 지킨 세월</a:t>
              </a:r>
              <a:r>
                <a:rPr lang="en-US" altLang="ko-KR" sz="1300" b="1" dirty="0">
                  <a:solidFill>
                    <a:srgbClr val="222222"/>
                  </a:solidFill>
                </a:rPr>
                <a:t>, </a:t>
              </a:r>
              <a:r>
                <a:rPr lang="ko-KR" altLang="en-US" sz="1300" b="1" dirty="0">
                  <a:solidFill>
                    <a:srgbClr val="222222"/>
                  </a:solidFill>
                </a:rPr>
                <a:t>후회될 줄은</a:t>
              </a:r>
              <a:r>
                <a:rPr lang="en-US" altLang="ko-KR" sz="1300" b="1" dirty="0">
                  <a:solidFill>
                    <a:srgbClr val="222222"/>
                  </a:solidFill>
                </a:rPr>
                <a:t>…” </a:t>
              </a:r>
              <a:r>
                <a:rPr lang="ko-KR" altLang="en-US" b="1" dirty="0">
                  <a:solidFill>
                    <a:srgbClr val="222222"/>
                  </a:solidFill>
                </a:rPr>
                <a:t>취업전선서 무너지는 제대군인</a:t>
              </a:r>
              <a:endParaRPr lang="en-US" altLang="ko-KR" sz="1200" b="1" dirty="0">
                <a:solidFill>
                  <a:srgbClr val="222222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</a:rPr>
                <a:t>한국일보</a:t>
              </a:r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</a:rPr>
                <a:t>(`20.06.06) -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76B514-AC73-4306-BD7D-8AA9506C2D69}"/>
                </a:ext>
              </a:extLst>
            </p:cNvPr>
            <p:cNvSpPr/>
            <p:nvPr/>
          </p:nvSpPr>
          <p:spPr>
            <a:xfrm>
              <a:off x="360363" y="3707278"/>
              <a:ext cx="6099176" cy="5539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코로나로 얼어붙은 취업시장</a:t>
              </a:r>
              <a:r>
                <a:rPr lang="en-US" altLang="ko-KR" sz="1400" b="1" dirty="0"/>
                <a:t>…</a:t>
              </a:r>
              <a:r>
                <a:rPr lang="en-US" altLang="ko-KR" b="1" dirty="0"/>
                <a:t>"</a:t>
              </a:r>
              <a:r>
                <a:rPr lang="ko-KR" altLang="en-US" b="1" dirty="0"/>
                <a:t>차라리 군대에 더 있자</a:t>
              </a:r>
              <a:r>
                <a:rPr lang="en-US" altLang="ko-KR" b="1" dirty="0"/>
                <a:t>"</a:t>
              </a:r>
            </a:p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</a:rPr>
                <a:t>연합뉴스</a:t>
              </a:r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</a:rPr>
                <a:t>(`20.09.06) -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663709-3E8F-4906-817A-9FEA35B73E70}"/>
                </a:ext>
              </a:extLst>
            </p:cNvPr>
            <p:cNvSpPr/>
            <p:nvPr/>
          </p:nvSpPr>
          <p:spPr>
            <a:xfrm>
              <a:off x="360361" y="4650187"/>
              <a:ext cx="6099176" cy="5539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직업군인 전역 후 </a:t>
              </a:r>
              <a:r>
                <a:rPr lang="ko-KR" altLang="en-US" b="1" dirty="0" err="1"/>
                <a:t>재취업률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반토막</a:t>
              </a:r>
              <a:r>
                <a:rPr lang="en-US" altLang="ko-KR" b="1" dirty="0"/>
                <a:t>…</a:t>
              </a:r>
              <a:r>
                <a:rPr lang="en-US" altLang="ko-KR" sz="1200" b="1" dirty="0"/>
                <a:t>`14</a:t>
              </a:r>
              <a:r>
                <a:rPr lang="ko-KR" altLang="en-US" sz="1200" b="1" dirty="0"/>
                <a:t>년 </a:t>
              </a:r>
              <a:r>
                <a:rPr lang="en-US" altLang="ko-KR" sz="1200" b="1" dirty="0"/>
                <a:t>68.9%→`18</a:t>
              </a:r>
              <a:r>
                <a:rPr lang="ko-KR" altLang="en-US" sz="1200" b="1" dirty="0"/>
                <a:t>년 </a:t>
              </a:r>
              <a:r>
                <a:rPr lang="en-US" altLang="ko-KR" sz="1200" b="1" dirty="0"/>
                <a:t>32.3%</a:t>
              </a:r>
              <a:endParaRPr lang="en-US" altLang="ko-KR" b="1" dirty="0"/>
            </a:p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200" b="1" dirty="0" err="1">
                  <a:solidFill>
                    <a:schemeClr val="bg2">
                      <a:lumMod val="50000"/>
                    </a:schemeClr>
                  </a:solidFill>
                </a:rPr>
                <a:t>이데일리</a:t>
              </a:r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</a:rPr>
                <a:t>(`19.10.06) -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CA91B9-8EBF-40CD-AE83-50BE8A013F87}"/>
              </a:ext>
            </a:extLst>
          </p:cNvPr>
          <p:cNvGrpSpPr/>
          <p:nvPr/>
        </p:nvGrpSpPr>
        <p:grpSpPr>
          <a:xfrm>
            <a:off x="1145378" y="5468654"/>
            <a:ext cx="9901244" cy="681321"/>
            <a:chOff x="962823" y="4916644"/>
            <a:chExt cx="9901244" cy="68132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E59CC60-BC0C-477B-919C-364FC2AE7361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04" b="42893"/>
            <a:stretch/>
          </p:blipFill>
          <p:spPr>
            <a:xfrm>
              <a:off x="5249203" y="5343319"/>
              <a:ext cx="4570146" cy="254646"/>
            </a:xfrm>
            <a:prstGeom prst="rect">
              <a:avLst/>
            </a:prstGeom>
          </p:spPr>
        </p:pic>
        <p:sp>
          <p:nvSpPr>
            <p:cNvPr id="13" name="제목 11">
              <a:extLst>
                <a:ext uri="{FF2B5EF4-FFF2-40B4-BE49-F238E27FC236}">
                  <a16:creationId xmlns:a16="http://schemas.microsoft.com/office/drawing/2014/main" id="{15D8FCD1-E9AE-4D2D-8708-19EE6B1E972B}"/>
                </a:ext>
              </a:extLst>
            </p:cNvPr>
            <p:cNvSpPr txBox="1">
              <a:spLocks/>
            </p:cNvSpPr>
            <p:nvPr/>
          </p:nvSpPr>
          <p:spPr>
            <a:xfrm>
              <a:off x="962823" y="4916644"/>
              <a:ext cx="9901244" cy="553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000" i="1" dirty="0">
                  <a:solidFill>
                    <a:srgbClr val="FF478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준비 기간</a:t>
              </a:r>
              <a:r>
                <a:rPr lang="en-US" altLang="ko-KR" sz="2000" i="1" dirty="0">
                  <a:solidFill>
                    <a:srgbClr val="FF478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, </a:t>
              </a:r>
              <a:r>
                <a:rPr lang="ko-KR" altLang="en-US" sz="2000" i="1" dirty="0">
                  <a:solidFill>
                    <a:srgbClr val="FF478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정보의 부족으로 인한</a:t>
              </a:r>
              <a:r>
                <a:rPr lang="ko-KR" altLang="en-US" i="1" dirty="0">
                  <a:solidFill>
                    <a:srgbClr val="FF478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군인 취업의 문제가 심각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9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1">
            <a:extLst>
              <a:ext uri="{FF2B5EF4-FFF2-40B4-BE49-F238E27FC236}">
                <a16:creationId xmlns:a16="http://schemas.microsoft.com/office/drawing/2014/main" id="{B46BAAF3-5C7A-4897-A0BC-C5E88EC6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99" y="136525"/>
            <a:ext cx="5842001" cy="571500"/>
          </a:xfrm>
        </p:spPr>
        <p:txBody>
          <a:bodyPr>
            <a:normAutofit/>
          </a:bodyPr>
          <a:lstStyle/>
          <a:p>
            <a:r>
              <a:rPr lang="ko-KR" altLang="en-US" dirty="0"/>
              <a:t>전공을 살린 진로 선택의 의 중요성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C6A030-C59C-4DB3-A987-37F45224805F}"/>
              </a:ext>
            </a:extLst>
          </p:cNvPr>
          <p:cNvGrpSpPr/>
          <p:nvPr/>
        </p:nvGrpSpPr>
        <p:grpSpPr>
          <a:xfrm>
            <a:off x="495300" y="1544098"/>
            <a:ext cx="7342398" cy="4514486"/>
            <a:chOff x="495300" y="1193115"/>
            <a:chExt cx="7342398" cy="4514486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529FEB74-73FC-48B4-B2D7-C9A1EBECD6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10" b="2514"/>
            <a:stretch/>
          </p:blipFill>
          <p:spPr bwMode="auto">
            <a:xfrm>
              <a:off x="4166499" y="1307082"/>
              <a:ext cx="3671199" cy="4357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C297E18F-FC48-41A2-BDC2-45AEBAE19B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50" b="55888"/>
            <a:stretch/>
          </p:blipFill>
          <p:spPr bwMode="auto">
            <a:xfrm>
              <a:off x="495300" y="1295528"/>
              <a:ext cx="3671199" cy="4369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FE5DF7-5B15-470A-BD37-EBA1F9908B3F}"/>
                </a:ext>
              </a:extLst>
            </p:cNvPr>
            <p:cNvSpPr/>
            <p:nvPr/>
          </p:nvSpPr>
          <p:spPr>
            <a:xfrm>
              <a:off x="495300" y="5559812"/>
              <a:ext cx="7342398" cy="147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8649D6-F778-4388-975E-AC00DB38B656}"/>
                </a:ext>
              </a:extLst>
            </p:cNvPr>
            <p:cNvSpPr/>
            <p:nvPr/>
          </p:nvSpPr>
          <p:spPr>
            <a:xfrm>
              <a:off x="495300" y="5462353"/>
              <a:ext cx="3516184" cy="113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EF5C1E-05A5-4702-9D55-5376A04627DB}"/>
                </a:ext>
              </a:extLst>
            </p:cNvPr>
            <p:cNvSpPr/>
            <p:nvPr/>
          </p:nvSpPr>
          <p:spPr>
            <a:xfrm>
              <a:off x="495300" y="1193115"/>
              <a:ext cx="7342398" cy="1024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8730E2C-6564-49A9-A097-ED5EE936F2A0}"/>
                </a:ext>
              </a:extLst>
            </p:cNvPr>
            <p:cNvSpPr/>
            <p:nvPr/>
          </p:nvSpPr>
          <p:spPr>
            <a:xfrm>
              <a:off x="3288972" y="1259286"/>
              <a:ext cx="1250917" cy="4852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C90B04CD-4672-4D54-B531-37C5BC7C0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92" t="36923" r="52083" b="8462"/>
          <a:stretch/>
        </p:blipFill>
        <p:spPr>
          <a:xfrm>
            <a:off x="7837698" y="1544099"/>
            <a:ext cx="3873435" cy="45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E45CE-3450-4D01-B4F8-5095C563A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400" b="1" dirty="0"/>
              <a:t>현재 운영중인 </a:t>
            </a:r>
            <a:br>
              <a:rPr lang="en-US" altLang="ko-KR" sz="5400" b="1" dirty="0"/>
            </a:br>
            <a:r>
              <a:rPr lang="ko-KR" altLang="en-US" sz="5400" b="1" dirty="0"/>
              <a:t>취업정보 서비스들은</a:t>
            </a:r>
            <a:r>
              <a:rPr lang="en-US" altLang="ko-KR" sz="5400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55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650380"/>
            <a:ext cx="2703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채용 공고</a:t>
            </a:r>
            <a:endParaRPr lang="ko-KR" altLang="en-US" sz="3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268" name="Picture 4" descr="국내 대표 구인구직 앱 사람인 VS 잡코리아, 어떤 앱이 더 좋을까? | 1boon">
            <a:extLst>
              <a:ext uri="{FF2B5EF4-FFF2-40B4-BE49-F238E27FC236}">
                <a16:creationId xmlns:a16="http://schemas.microsoft.com/office/drawing/2014/main" id="{C782326F-9743-484B-85F1-59B1BDFBB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7" r="28666"/>
          <a:stretch/>
        </p:blipFill>
        <p:spPr bwMode="auto">
          <a:xfrm>
            <a:off x="2756240" y="1182159"/>
            <a:ext cx="1557363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270" name="Picture 6" descr="국내 대표 구인구직 앱 사람인 VS 잡코리아, 어떤 앱이 더 좋을까? | 1boon">
            <a:extLst>
              <a:ext uri="{FF2B5EF4-FFF2-40B4-BE49-F238E27FC236}">
                <a16:creationId xmlns:a16="http://schemas.microsoft.com/office/drawing/2014/main" id="{C11D99FF-011E-49D4-8A55-534C3B9C9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4" r="28889"/>
          <a:stretch/>
        </p:blipFill>
        <p:spPr bwMode="auto">
          <a:xfrm>
            <a:off x="4426120" y="1182157"/>
            <a:ext cx="1557363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274" name="Picture 10" descr="워크넷(WorkNet) - Aplicaciones en Google Play">
            <a:extLst>
              <a:ext uri="{FF2B5EF4-FFF2-40B4-BE49-F238E27FC236}">
                <a16:creationId xmlns:a16="http://schemas.microsoft.com/office/drawing/2014/main" id="{1A9CC6D8-D22B-4AA3-BD1E-46433EFC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7025"/>
            <a:ext cx="1490445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280" name="Picture 16" descr="인크루트 - 인크루트의 새로운 로고 | Facebook">
            <a:extLst>
              <a:ext uri="{FF2B5EF4-FFF2-40B4-BE49-F238E27FC236}">
                <a16:creationId xmlns:a16="http://schemas.microsoft.com/office/drawing/2014/main" id="{FAFE812B-902F-4832-A52D-97046E43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62" y="1182157"/>
            <a:ext cx="1490445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282" name="Picture 18" descr="잡플래닛 (@Jobplanet_Korea) | Twitter">
            <a:extLst>
              <a:ext uri="{FF2B5EF4-FFF2-40B4-BE49-F238E27FC236}">
                <a16:creationId xmlns:a16="http://schemas.microsoft.com/office/drawing/2014/main" id="{E66E33BA-F652-4211-A42B-352757F6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42" y="1156177"/>
            <a:ext cx="1490445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299482-F5C9-45CB-9D11-36704723A7E6}"/>
              </a:ext>
            </a:extLst>
          </p:cNvPr>
          <p:cNvSpPr txBox="1"/>
          <p:nvPr/>
        </p:nvSpPr>
        <p:spPr>
          <a:xfrm>
            <a:off x="254000" y="3332424"/>
            <a:ext cx="270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공모전</a:t>
            </a:r>
            <a:r>
              <a:rPr lang="en-US" altLang="ko-KR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대외활동</a:t>
            </a:r>
          </a:p>
        </p:txBody>
      </p:sp>
      <p:pic>
        <p:nvPicPr>
          <p:cNvPr id="18" name="Picture 4" descr="국내 대표 구인구직 앱 사람인 VS 잡코리아, 어떤 앱이 더 좋을까? | 1boon">
            <a:extLst>
              <a:ext uri="{FF2B5EF4-FFF2-40B4-BE49-F238E27FC236}">
                <a16:creationId xmlns:a16="http://schemas.microsoft.com/office/drawing/2014/main" id="{8379F572-6D74-4E48-B34E-04A30C787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7" r="28666"/>
          <a:stretch/>
        </p:blipFill>
        <p:spPr bwMode="auto">
          <a:xfrm>
            <a:off x="2756240" y="2864203"/>
            <a:ext cx="1557363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9" name="Picture 6" descr="국내 대표 구인구직 앱 사람인 VS 잡코리아, 어떤 앱이 더 좋을까? | 1boon">
            <a:extLst>
              <a:ext uri="{FF2B5EF4-FFF2-40B4-BE49-F238E27FC236}">
                <a16:creationId xmlns:a16="http://schemas.microsoft.com/office/drawing/2014/main" id="{69FB8F46-E43A-4ED5-9660-3459884C0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4" r="28889"/>
          <a:stretch/>
        </p:blipFill>
        <p:spPr bwMode="auto">
          <a:xfrm>
            <a:off x="4426120" y="2864201"/>
            <a:ext cx="1557363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10" descr="워크넷(WorkNet) - Aplicaciones en Google Play">
            <a:extLst>
              <a:ext uri="{FF2B5EF4-FFF2-40B4-BE49-F238E27FC236}">
                <a16:creationId xmlns:a16="http://schemas.microsoft.com/office/drawing/2014/main" id="{7B2F2E68-C9EF-42EB-A1CF-0082954CC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69069"/>
            <a:ext cx="1490445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16" descr="인크루트 - 인크루트의 새로운 로고 | Facebook">
            <a:extLst>
              <a:ext uri="{FF2B5EF4-FFF2-40B4-BE49-F238E27FC236}">
                <a16:creationId xmlns:a16="http://schemas.microsoft.com/office/drawing/2014/main" id="{5CD3ACBE-40FD-413E-BE90-0CAE8560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62" y="2864201"/>
            <a:ext cx="1490445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2" name="Picture 18" descr="잡플래닛 (@Jobplanet_Korea) | Twitter">
            <a:extLst>
              <a:ext uri="{FF2B5EF4-FFF2-40B4-BE49-F238E27FC236}">
                <a16:creationId xmlns:a16="http://schemas.microsoft.com/office/drawing/2014/main" id="{C69F6802-B71F-4E5C-A653-530D5665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42" y="2838221"/>
            <a:ext cx="1490445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8DDE47-E31E-4A3B-A6E5-C6D3751DD6BB}"/>
              </a:ext>
            </a:extLst>
          </p:cNvPr>
          <p:cNvSpPr txBox="1"/>
          <p:nvPr/>
        </p:nvSpPr>
        <p:spPr>
          <a:xfrm>
            <a:off x="254000" y="5014468"/>
            <a:ext cx="2703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자격증 정보</a:t>
            </a:r>
            <a:endParaRPr lang="ko-KR" altLang="en-US" sz="3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Picture 4" descr="국내 대표 구인구직 앱 사람인 VS 잡코리아, 어떤 앱이 더 좋을까? | 1boon">
            <a:extLst>
              <a:ext uri="{FF2B5EF4-FFF2-40B4-BE49-F238E27FC236}">
                <a16:creationId xmlns:a16="http://schemas.microsoft.com/office/drawing/2014/main" id="{D28E1690-1F9B-4109-A6B9-8B42B25B2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7" r="28666"/>
          <a:stretch/>
        </p:blipFill>
        <p:spPr bwMode="auto">
          <a:xfrm>
            <a:off x="2756240" y="4546247"/>
            <a:ext cx="1557363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5" name="Picture 6" descr="국내 대표 구인구직 앱 사람인 VS 잡코리아, 어떤 앱이 더 좋을까? | 1boon">
            <a:extLst>
              <a:ext uri="{FF2B5EF4-FFF2-40B4-BE49-F238E27FC236}">
                <a16:creationId xmlns:a16="http://schemas.microsoft.com/office/drawing/2014/main" id="{54FF358C-6C98-427B-9AC2-E063FEEAA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4" r="28889"/>
          <a:stretch/>
        </p:blipFill>
        <p:spPr bwMode="auto">
          <a:xfrm>
            <a:off x="4426120" y="4546245"/>
            <a:ext cx="1557363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6" name="Picture 10" descr="워크넷(WorkNet) - Aplicaciones en Google Play">
            <a:extLst>
              <a:ext uri="{FF2B5EF4-FFF2-40B4-BE49-F238E27FC236}">
                <a16:creationId xmlns:a16="http://schemas.microsoft.com/office/drawing/2014/main" id="{AA0B2FEE-3763-4FBD-9D7A-C337A755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51113"/>
            <a:ext cx="1490445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7" name="Picture 16" descr="인크루트 - 인크루트의 새로운 로고 | Facebook">
            <a:extLst>
              <a:ext uri="{FF2B5EF4-FFF2-40B4-BE49-F238E27FC236}">
                <a16:creationId xmlns:a16="http://schemas.microsoft.com/office/drawing/2014/main" id="{9E452B5A-A3D6-4BBA-ADB9-BCBEC44E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62" y="4546245"/>
            <a:ext cx="1490445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Picture 18" descr="잡플래닛 (@Jobplanet_Korea) | Twitter">
            <a:extLst>
              <a:ext uri="{FF2B5EF4-FFF2-40B4-BE49-F238E27FC236}">
                <a16:creationId xmlns:a16="http://schemas.microsoft.com/office/drawing/2014/main" id="{79B10B06-D939-4463-8AB4-43F207C0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42" y="4520265"/>
            <a:ext cx="1490445" cy="149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0409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5D8482B4-1B71-4B7F-932F-457EEA21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5211618" cy="571500"/>
          </a:xfrm>
        </p:spPr>
        <p:txBody>
          <a:bodyPr/>
          <a:lstStyle/>
          <a:p>
            <a:r>
              <a:rPr lang="ko-KR" altLang="en-US" dirty="0"/>
              <a:t>해외 사례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4000" y="5466119"/>
            <a:ext cx="1193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 Exchange 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상세 분야별 질문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답변을 기반으로 유저들 간 소통 가능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A06893-FBF9-426D-90E2-746F1FE03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4" t="13870" r="3812" b="2370"/>
          <a:stretch/>
        </p:blipFill>
        <p:spPr>
          <a:xfrm>
            <a:off x="254000" y="1391881"/>
            <a:ext cx="8082280" cy="40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</TotalTime>
  <Words>992</Words>
  <Application>Microsoft Office PowerPoint</Application>
  <PresentationFormat>와이드스크린</PresentationFormat>
  <Paragraphs>212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나눔바른고딕</vt:lpstr>
      <vt:lpstr>Office 테마</vt:lpstr>
      <vt:lpstr>PowerPoint 프레젠테이션</vt:lpstr>
      <vt:lpstr>Team</vt:lpstr>
      <vt:lpstr>군인 취업의 현실</vt:lpstr>
      <vt:lpstr>청년장병의 가장 큰 고민, 진로</vt:lpstr>
      <vt:lpstr>군인 취업의 문제</vt:lpstr>
      <vt:lpstr>전공을 살린 진로 선택의 의 중요성</vt:lpstr>
      <vt:lpstr>현재 운영중인  취업정보 서비스들은?</vt:lpstr>
      <vt:lpstr>PowerPoint 프레젠테이션</vt:lpstr>
      <vt:lpstr>해외 사례</vt:lpstr>
      <vt:lpstr>시장 규모</vt:lpstr>
      <vt:lpstr>메이저링이란?</vt:lpstr>
      <vt:lpstr>메이저링이란?</vt:lpstr>
      <vt:lpstr>PowerPoint 프레젠테이션</vt:lpstr>
      <vt:lpstr>문제점</vt:lpstr>
      <vt:lpstr>문제점</vt:lpstr>
      <vt:lpstr>이거 안되겠다... 고치자!</vt:lpstr>
      <vt:lpstr>우리의 목표</vt:lpstr>
      <vt:lpstr>PowerPoint 프레젠테이션</vt:lpstr>
      <vt:lpstr>‘직업소개사업’ 국내 현황</vt:lpstr>
      <vt:lpstr>메이저링, 성공할 수 밖에 없는 이유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BEON BOSUN</dc:creator>
  <cp:lastModifiedBy>Inkyu Choi</cp:lastModifiedBy>
  <cp:revision>218</cp:revision>
  <dcterms:created xsi:type="dcterms:W3CDTF">2019-01-21T05:48:29Z</dcterms:created>
  <dcterms:modified xsi:type="dcterms:W3CDTF">2020-10-28T05:41:29Z</dcterms:modified>
</cp:coreProperties>
</file>