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2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 showGuides="1">
      <p:cViewPr>
        <p:scale>
          <a:sx n="40" d="100"/>
          <a:sy n="40" d="100"/>
        </p:scale>
        <p:origin x="328" y="224"/>
      </p:cViewPr>
      <p:guideLst>
        <p:guide orient="horz" pos="4319"/>
        <p:guide pos="7676"/>
        <p:guide pos="13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</p:cSldViewPr>
  </p:notes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="0" i="0">
                <a:latin typeface="Source Sans Pro Light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="0" i="0">
                <a:latin typeface="Source Sans Pro Light"/>
              </a:defRPr>
            </a:lvl1pPr>
          </a:lstStyle>
          <a:p>
            <a:pPr lvl="0">
              <a:defRPr/>
            </a:pPr>
            <a:fld id="{EFC10EE1-B198-C942-8235-326C972CBB30}" type="datetime1">
              <a:rPr lang="en-US"/>
              <a:pPr lvl="0">
                <a:defRPr/>
              </a:pPr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="0" i="0">
                <a:latin typeface="Source Sans Pro Light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="0" i="0">
                <a:latin typeface="Source Sans Pro Light"/>
              </a:defRPr>
            </a:lvl1pPr>
          </a:lstStyle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Pro Light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Pro Light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Pro Light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Pro Light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Pr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787946-F38A-442D-8B4B-7C33473CC73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Title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675964" y="4910038"/>
            <a:ext cx="21025724" cy="1325564"/>
          </a:xfrm>
        </p:spPr>
        <p:txBody>
          <a:bodyPr/>
          <a:lstStyle>
            <a:lvl1pPr algn="ctr">
              <a:defRPr xmlns:mc="http://schemas.openxmlformats.org/markup-compatibility/2006" xmlns:hp="http://schemas.haansoft.com/office/presentation/8.0" kumimoji="0" sz="7000" b="1" i="0" u="none" strike="noStrike" cap="none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Rectangle 30"/>
          <p:cNvSpPr/>
          <p:nvPr userDrawn="1"/>
        </p:nvSpPr>
        <p:spPr>
          <a:xfrm>
            <a:off x="11309985" y="6331602"/>
            <a:ext cx="1757680" cy="120703"/>
          </a:xfrm>
          <a:prstGeom prst="rect">
            <a:avLst/>
          </a:prstGeom>
          <a:solidFill>
            <a:srgbClr val="4f65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"/>
          <p:cNvSpPr>
            <a:spLocks noGrp="1"/>
          </p:cNvSpPr>
          <p:nvPr userDrawn="1">
            <p:ph type="body" sz="quarter" idx="10"/>
          </p:nvPr>
        </p:nvSpPr>
        <p:spPr>
          <a:xfrm>
            <a:off x="1675964" y="7292252"/>
            <a:ext cx="21025722" cy="3325090"/>
          </a:xfrm>
        </p:spPr>
        <p:txBody>
          <a:bodyPr/>
          <a:lstStyle>
            <a:lvl1pPr marL="0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1pPr>
            <a:lvl2pPr marL="914171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2pPr>
            <a:lvl3pPr marL="1828343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3pPr>
            <a:lvl4pPr marL="2742514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4pPr>
            <a:lvl5pPr marL="3656685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5pPr>
            <a:lvl6pPr marL="4570857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6pPr>
            <a:lvl7pPr marL="5485028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7pPr>
            <a:lvl8pPr marL="6399200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8pPr>
            <a:lvl9pPr marL="7313371" indent="0" algn="ctr" rtl="0" eaLnBrk="1" latinLnBrk="0" hangingPunct="1">
              <a:lnSpc>
                <a:spcPct val="90000"/>
              </a:lnSpc>
              <a:spcAft>
                <a:spcPts val="0"/>
              </a:spcAft>
              <a:buNone/>
              <a:defRPr xmlns:mc="http://schemas.openxmlformats.org/markup-compatibility/2006" xmlns:hp="http://schemas.haansoft.com/office/presentation/8.0" kumimoji="0" sz="3000" b="0" i="0" u="none" strike="noStrike" cap="none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20295413" y="5596128"/>
            <a:ext cx="4082237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16235478" y="5596128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4050919" y="5596128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6" y="5596128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12170789" y="5596128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8110854" y="5596128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20295413" y="9656064"/>
            <a:ext cx="4082237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64"/>
          </p:nvPr>
        </p:nvSpPr>
        <p:spPr>
          <a:xfrm>
            <a:off x="16235478" y="9656064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65"/>
          </p:nvPr>
        </p:nvSpPr>
        <p:spPr>
          <a:xfrm>
            <a:off x="4050919" y="9656064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66"/>
          </p:nvPr>
        </p:nvSpPr>
        <p:spPr>
          <a:xfrm>
            <a:off x="-9016" y="9656064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67"/>
          </p:nvPr>
        </p:nvSpPr>
        <p:spPr>
          <a:xfrm>
            <a:off x="12170789" y="9656064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68"/>
          </p:nvPr>
        </p:nvSpPr>
        <p:spPr>
          <a:xfrm>
            <a:off x="8110854" y="9656064"/>
            <a:ext cx="4059935" cy="40599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4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680635" y="0"/>
            <a:ext cx="969701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613571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41051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" preserve="1" userDrawn="1">
  <p:cSld name="사용자 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71975" y="1860813"/>
            <a:ext cx="21025724" cy="1057853"/>
          </a:xfrm>
        </p:spPr>
        <p:txBody>
          <a:bodyPr/>
          <a:lstStyle>
            <a:lvl1pPr>
              <a:defRPr xmlns:mc="http://schemas.openxmlformats.org/markup-compatibility/2006" xmlns:hp="http://schemas.haansoft.com/office/presentation/8.0" kumimoji="0" sz="5500" b="1" i="0" u="none" strike="noStrike" cap="none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Rectangle 3"/>
          <p:cNvSpPr/>
          <p:nvPr userDrawn="1"/>
        </p:nvSpPr>
        <p:spPr>
          <a:xfrm>
            <a:off x="2196913" y="2980727"/>
            <a:ext cx="1319530" cy="120703"/>
          </a:xfrm>
          <a:prstGeom prst="rect">
            <a:avLst/>
          </a:prstGeom>
          <a:solidFill>
            <a:srgbClr val="4f65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General Slide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7850459"/>
            <a:ext cx="24377650" cy="586554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657600"/>
            <a:ext cx="24377650" cy="69360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28496" y="6858000"/>
            <a:ext cx="12188825" cy="6858000"/>
          </a:xfrm>
        </p:spPr>
        <p:txBody>
          <a:bodyPr>
            <a:normAutofit/>
          </a:bodyPr>
          <a:lstStyle>
            <a:lvl1pPr marL="0" indent="0">
              <a:buNone/>
              <a:defRPr sz="3998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>
            <a:normAutofit/>
          </a:bodyPr>
          <a:lstStyle>
            <a:lvl1pPr marL="0" indent="0">
              <a:buNone/>
              <a:defRPr sz="3998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9034461" y="3408086"/>
            <a:ext cx="6133018" cy="3455083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3710273" y="6784925"/>
            <a:ext cx="857450" cy="1471470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6774138" y="5755975"/>
            <a:ext cx="3913692" cy="246739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28"/>
          </p:nvPr>
        </p:nvSpPr>
        <p:spPr>
          <a:xfrm>
            <a:off x="14892269" y="5644186"/>
            <a:ext cx="1975566" cy="260148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01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368650" y="4724528"/>
            <a:ext cx="8366760" cy="5257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82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2927174" y="645519"/>
            <a:ext cx="782782" cy="830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1675964" y="730251"/>
            <a:ext cx="21025724" cy="26511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4" cy="87026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55463" y="12849225"/>
            <a:ext cx="6683536" cy="369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ko-KR" sz="2400" b="1" i="0" spc="350" baseline="0">
                <a:solidFill>
                  <a:schemeClr val="accent1"/>
                </a:solidFill>
                <a:latin typeface="나눔스퀘어 ExtraBold"/>
                <a:ea typeface="나눔스퀘어 ExtraBold"/>
                <a:cs typeface="Source Sans Pro"/>
                <a:sym typeface="Bebas Neue"/>
              </a:rPr>
              <a:t>MINDPILL - OSAM HACKATHON 2020</a:t>
            </a:r>
            <a:endParaRPr lang="en-US" altLang="ko-KR" sz="2400" b="1" i="0" spc="350" baseline="0">
              <a:solidFill>
                <a:schemeClr val="accent1"/>
              </a:solidFill>
              <a:latin typeface="나눔스퀘어 ExtraBold"/>
              <a:ea typeface="나눔스퀘어 ExtraBold"/>
              <a:cs typeface="Source Sans Pro"/>
              <a:sym typeface="Bebas Neue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56688" y="799387"/>
            <a:ext cx="1323746" cy="511235"/>
          </a:xfrm>
          <a:prstGeom prst="rect">
            <a:avLst/>
          </a:prstGeom>
          <a:noFill/>
        </p:spPr>
        <p:txBody>
          <a:bodyPr wrap="square" lIns="182843" tIns="91422" rIns="182843" bIns="91422">
            <a:spAutoFit/>
          </a:bodyPr>
          <a:lstStyle/>
          <a:p>
            <a:pPr algn="ctr">
              <a:defRPr/>
            </a:pPr>
            <a:fld id="{260E2A6B-A809-4840-BF14-8648BC0BDF87}" type="slidenum">
              <a:rPr lang="id-ID" sz="2200" b="0" i="0">
                <a:solidFill>
                  <a:schemeClr val="bg1"/>
                </a:solidFill>
                <a:latin typeface="나눔스퀘어 ExtraBold"/>
                <a:ea typeface="나눔스퀘어 ExtraBold"/>
                <a:cs typeface="Source Sans Pro Light"/>
              </a:rPr>
              <a:pPr algn="ctr">
                <a:defRPr/>
              </a:pPr>
              <a:t>‹#›</a:t>
            </a:fld>
            <a:endParaRPr lang="id-ID" sz="2200" b="0" i="0">
              <a:solidFill>
                <a:schemeClr val="bg1"/>
              </a:solidFill>
              <a:latin typeface="나눔스퀘어 ExtraBold"/>
              <a:ea typeface="나눔스퀘어 ExtraBold"/>
              <a:cs typeface="Source Sans Pro Light"/>
            </a:endParaRPr>
          </a:p>
        </p:txBody>
      </p:sp>
      <p:sp>
        <p:nvSpPr>
          <p:cNvPr id="17" name=""/>
          <p:cNvSpPr/>
          <p:nvPr userDrawn="1"/>
        </p:nvSpPr>
        <p:spPr>
          <a:xfrm>
            <a:off x="16802252" y="12676765"/>
            <a:ext cx="6950016" cy="5431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r">
              <a:lnSpc>
                <a:spcPct val="150000"/>
              </a:lnSpc>
              <a:spcAft>
                <a:spcPts val="0"/>
              </a:spcAft>
              <a:buClr>
                <a:srgbClr val="5d5c5d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rgbClr val="5d5c5d"/>
                </a:solidFill>
                <a:effectLst/>
                <a:latin typeface="나눔스퀘어"/>
                <a:ea typeface="나눔스퀘어"/>
                <a:cs typeface="Source Sans Pro Light"/>
              </a:rPr>
              <a:t>Icon made by 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rgbClr val="5d5c5d"/>
                </a:solidFill>
                <a:effectLst/>
                <a:latin typeface="나눔스퀘어 ExtraBold"/>
                <a:ea typeface="나눔스퀘어 ExtraBold"/>
                <a:cs typeface="Source Sans Pro Light"/>
              </a:rPr>
              <a:t>Freepik 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rgbClr val="5d5c5d"/>
                </a:solidFill>
                <a:effectLst/>
                <a:latin typeface="나눔스퀘어"/>
                <a:ea typeface="나눔스퀘어"/>
                <a:cs typeface="Source Sans Pro Light"/>
              </a:rPr>
              <a:t>from 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rgbClr val="5d5c5d"/>
                </a:solidFill>
                <a:effectLst/>
                <a:latin typeface="나눔스퀘어 ExtraBold"/>
                <a:ea typeface="나눔스퀘어 ExtraBold"/>
                <a:cs typeface="Source Sans Pro Light"/>
              </a:rPr>
              <a:t>www.flaticon.com</a:t>
            </a:r>
            <a:endPara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<a:solidFill>
                <a:srgbClr val="5d5c5d"/>
              </a:solidFill>
              <a:effectLst/>
              <a:latin typeface="나눔스퀘어"/>
              <a:ea typeface="나눔스퀘어"/>
              <a:cs typeface="Source Sans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  <p:sldLayoutId id="2147484215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Lato Light"/>
          <a:ea typeface="Lato Light"/>
          <a:cs typeface="Lato Light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/>
        <a:buChar char="•"/>
        <a:defRPr sz="5599" b="0" i="0" kern="1200">
          <a:solidFill>
            <a:schemeClr val="tx1"/>
          </a:solidFill>
          <a:latin typeface="Lato Light"/>
          <a:ea typeface="Lato Light"/>
          <a:cs typeface="Lato Light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799" b="0" i="0" kern="1200">
          <a:solidFill>
            <a:schemeClr val="tx1"/>
          </a:solidFill>
          <a:latin typeface="Lato Light"/>
          <a:ea typeface="Lato Light"/>
          <a:cs typeface="Lato Light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999" b="0" i="0" kern="1200">
          <a:solidFill>
            <a:schemeClr val="tx1"/>
          </a:solidFill>
          <a:latin typeface="Lato Light"/>
          <a:ea typeface="Lato Light"/>
          <a:cs typeface="Lato Light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b="0" i="0" kern="1200">
          <a:solidFill>
            <a:schemeClr val="tx1"/>
          </a:solidFill>
          <a:latin typeface="Lato Light"/>
          <a:ea typeface="Lato Light"/>
          <a:cs typeface="Lato Light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b="0" i="0" kern="1200">
          <a:solidFill>
            <a:schemeClr val="tx1"/>
          </a:solidFill>
          <a:latin typeface="Lato Light"/>
          <a:ea typeface="Lato Light"/>
          <a:cs typeface="Lato Light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Relationship Id="rId4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11" Type="http://schemas.openxmlformats.org/officeDocument/2006/relationships/image" Target="../media/image11.png"  /><Relationship Id="rId12" Type="http://schemas.openxmlformats.org/officeDocument/2006/relationships/image" Target="../media/image4.png"  /><Relationship Id="rId13" Type="http://schemas.openxmlformats.org/officeDocument/2006/relationships/image" Target="../media/image9.png"  /><Relationship Id="rId2" Type="http://schemas.openxmlformats.org/officeDocument/2006/relationships/image" Target="../media/image4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4.png"  /><Relationship Id="rId7" Type="http://schemas.openxmlformats.org/officeDocument/2006/relationships/image" Target="../media/image9.png"  /><Relationship Id="rId8" Type="http://schemas.openxmlformats.org/officeDocument/2006/relationships/image" Target="../media/image4.png"  /><Relationship Id="rId9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7408792" y="4959178"/>
            <a:ext cx="9560068" cy="69676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dist" defTabSz="18284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</a:rPr>
              <a:t>2020 OSAM HACKATHON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8551" y="5652501"/>
            <a:ext cx="9825592" cy="1568956"/>
          </a:xfrm>
          <a:prstGeom prst="rect">
            <a:avLst/>
          </a:prstGeom>
        </p:spPr>
      </p:pic>
      <p:sp>
        <p:nvSpPr>
          <p:cNvPr id="23" name="TextBox 7"/>
          <p:cNvSpPr txBox="1"/>
          <p:nvPr/>
        </p:nvSpPr>
        <p:spPr>
          <a:xfrm>
            <a:off x="9317038" y="8141969"/>
            <a:ext cx="5027613" cy="1234920"/>
          </a:xfrm>
          <a:prstGeom prst="rect">
            <a:avLst/>
          </a:prstGeom>
          <a:noFill/>
        </p:spPr>
        <p:txBody>
          <a:bodyPr vert="horz" wrap="none" lIns="0" tIns="0" rIns="0" bIns="0" anchor="t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 김현우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[clo3olb@gmail.com]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chemeClr val="dk2"/>
              </a:solidFill>
              <a:latin typeface="나눔스퀘어 ExtraBold"/>
              <a:ea typeface="나눔스퀘어 ExtraBold"/>
              <a:cs typeface="Lato"/>
            </a:endParaRPr>
          </a:p>
          <a:p>
            <a:pPr marL="0" indent="0" algn="l" defTabSz="182843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 김용빈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[iam@yongbin.kim]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dk2"/>
              </a:solidFill>
              <a:latin typeface="나눔스퀘어 ExtraBold"/>
              <a:ea typeface="나눔스퀘어 ExtraBold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Click="0" mc:Ignorable="p14" p14:dur="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어떤 기능이 있나요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" name="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많은 장점을 가진 마인드필은 어떤 기능들이 있는지 알아볼까요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?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어떤 기능이 있나요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5" name=""/>
          <p:cNvSpPr/>
          <p:nvPr/>
        </p:nvSpPr>
        <p:spPr>
          <a:xfrm>
            <a:off x="3890327" y="4237998"/>
            <a:ext cx="2278531" cy="935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피상담자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cxnSp>
        <p:nvCxnSpPr>
          <p:cNvPr id="386" name=""/>
          <p:cNvCxnSpPr/>
          <p:nvPr/>
        </p:nvCxnSpPr>
        <p:spPr>
          <a:xfrm>
            <a:off x="5220096" y="5623867"/>
            <a:ext cx="4338560" cy="0"/>
          </a:xfrm>
          <a:prstGeom prst="straightConnector1">
            <a:avLst/>
          </a:prstGeom>
          <a:ln w="889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"/>
          <p:cNvSpPr/>
          <p:nvPr/>
        </p:nvSpPr>
        <p:spPr>
          <a:xfrm>
            <a:off x="8619282" y="4237998"/>
            <a:ext cx="2278531" cy="935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상담관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88" name="TextBox 12"/>
          <p:cNvSpPr txBox="1"/>
          <p:nvPr/>
        </p:nvSpPr>
        <p:spPr>
          <a:xfrm>
            <a:off x="6450906" y="5547667"/>
            <a:ext cx="1876940" cy="775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상담요청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91" name=""/>
          <p:cNvSpPr/>
          <p:nvPr/>
        </p:nvSpPr>
        <p:spPr>
          <a:xfrm>
            <a:off x="13348658" y="4237998"/>
            <a:ext cx="2278531" cy="935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지휘관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cxnSp>
        <p:nvCxnSpPr>
          <p:cNvPr id="392" name=""/>
          <p:cNvCxnSpPr>
            <a:stCxn id="385" idx="2"/>
          </p:cNvCxnSpPr>
          <p:nvPr/>
        </p:nvCxnSpPr>
        <p:spPr>
          <a:xfrm rot="16200000" flipH="1">
            <a:off x="2238761" y="7964664"/>
            <a:ext cx="5581652" cy="0"/>
          </a:xfrm>
          <a:prstGeom prst="line">
            <a:avLst/>
          </a:prstGeom>
          <a:ln w="88900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"/>
          <p:cNvCxnSpPr/>
          <p:nvPr/>
        </p:nvCxnSpPr>
        <p:spPr>
          <a:xfrm rot="16200000" flipH="1">
            <a:off x="6967720" y="7964664"/>
            <a:ext cx="5581652" cy="0"/>
          </a:xfrm>
          <a:prstGeom prst="line">
            <a:avLst/>
          </a:prstGeom>
          <a:ln w="88900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"/>
          <p:cNvCxnSpPr/>
          <p:nvPr/>
        </p:nvCxnSpPr>
        <p:spPr>
          <a:xfrm rot="16200000" flipH="1">
            <a:off x="11697098" y="7964664"/>
            <a:ext cx="5581652" cy="0"/>
          </a:xfrm>
          <a:prstGeom prst="line">
            <a:avLst/>
          </a:prstGeom>
          <a:ln w="88900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"/>
          <p:cNvCxnSpPr/>
          <p:nvPr/>
        </p:nvCxnSpPr>
        <p:spPr>
          <a:xfrm>
            <a:off x="9976702" y="7207688"/>
            <a:ext cx="4338560" cy="0"/>
          </a:xfrm>
          <a:prstGeom prst="straightConnector1">
            <a:avLst/>
          </a:prstGeom>
          <a:ln w="889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"/>
          <p:cNvCxnSpPr/>
          <p:nvPr/>
        </p:nvCxnSpPr>
        <p:spPr>
          <a:xfrm>
            <a:off x="5220096" y="7519275"/>
            <a:ext cx="4338560" cy="0"/>
          </a:xfrm>
          <a:prstGeom prst="straightConnector1">
            <a:avLst/>
          </a:prstGeom>
          <a:ln w="88900">
            <a:solidFill>
              <a:schemeClr val="dk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"/>
          <p:cNvCxnSpPr/>
          <p:nvPr/>
        </p:nvCxnSpPr>
        <p:spPr>
          <a:xfrm flipH="1">
            <a:off x="5220096" y="6858000"/>
            <a:ext cx="4338560" cy="0"/>
          </a:xfrm>
          <a:prstGeom prst="straightConnector1">
            <a:avLst/>
          </a:prstGeom>
          <a:ln w="88900">
            <a:solidFill>
              <a:schemeClr val="dk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12"/>
          <p:cNvSpPr txBox="1"/>
          <p:nvPr/>
        </p:nvSpPr>
        <p:spPr>
          <a:xfrm>
            <a:off x="6450906" y="6743700"/>
            <a:ext cx="1876940" cy="775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상담진행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403" name="TextBox 12"/>
          <p:cNvSpPr txBox="1"/>
          <p:nvPr/>
        </p:nvSpPr>
        <p:spPr>
          <a:xfrm>
            <a:off x="10460454" y="7189089"/>
            <a:ext cx="3371058" cy="7719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요구사항 요청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cxnSp>
        <p:nvCxnSpPr>
          <p:cNvPr id="404" name=""/>
          <p:cNvCxnSpPr/>
          <p:nvPr/>
        </p:nvCxnSpPr>
        <p:spPr>
          <a:xfrm>
            <a:off x="9976702" y="9050746"/>
            <a:ext cx="4338560" cy="0"/>
          </a:xfrm>
          <a:prstGeom prst="straightConnector1">
            <a:avLst/>
          </a:prstGeom>
          <a:ln w="88900">
            <a:solidFill>
              <a:schemeClr val="dk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"/>
          <p:cNvCxnSpPr/>
          <p:nvPr/>
        </p:nvCxnSpPr>
        <p:spPr>
          <a:xfrm flipH="1">
            <a:off x="9976702" y="8389470"/>
            <a:ext cx="4338560" cy="0"/>
          </a:xfrm>
          <a:prstGeom prst="straightConnector1">
            <a:avLst/>
          </a:prstGeom>
          <a:ln w="88900">
            <a:solidFill>
              <a:schemeClr val="dk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12"/>
          <p:cNvSpPr txBox="1"/>
          <p:nvPr/>
        </p:nvSpPr>
        <p:spPr>
          <a:xfrm>
            <a:off x="11207512" y="8275170"/>
            <a:ext cx="1876940" cy="7755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논의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416" name=""/>
          <p:cNvSpPr/>
          <p:nvPr/>
        </p:nvSpPr>
        <p:spPr>
          <a:xfrm>
            <a:off x="17793658" y="4237998"/>
            <a:ext cx="3361765" cy="935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서비스 관리자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18" name="TextBox 12"/>
          <p:cNvSpPr txBox="1"/>
          <p:nvPr/>
        </p:nvSpPr>
        <p:spPr>
          <a:xfrm>
            <a:off x="16761804" y="5299801"/>
            <a:ext cx="5425472" cy="1462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신규 부대 관리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신규 부대관리자 관리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419" name="TextBox 12"/>
          <p:cNvSpPr txBox="1"/>
          <p:nvPr/>
        </p:nvSpPr>
        <p:spPr>
          <a:xfrm>
            <a:off x="12584838" y="10755489"/>
            <a:ext cx="3806170" cy="7687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상담결과에 대한 조치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420" name="TextBox 12"/>
          <p:cNvSpPr txBox="1"/>
          <p:nvPr/>
        </p:nvSpPr>
        <p:spPr>
          <a:xfrm>
            <a:off x="7855462" y="10755489"/>
            <a:ext cx="3806170" cy="7687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피상담자와의 상담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421" name="TextBox 12"/>
          <p:cNvSpPr txBox="1"/>
          <p:nvPr/>
        </p:nvSpPr>
        <p:spPr>
          <a:xfrm>
            <a:off x="3126508" y="10755489"/>
            <a:ext cx="3806170" cy="7687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 요청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17688860" y="2575766"/>
            <a:ext cx="3928480" cy="6858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81" name="TextBox 12"/>
          <p:cNvSpPr txBox="1"/>
          <p:nvPr/>
        </p:nvSpPr>
        <p:spPr>
          <a:xfrm>
            <a:off x="2095545" y="4648039"/>
            <a:ext cx="9683705" cy="1455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작은 규모의 행정반부터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큰 규모의 부대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사단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사령부까지 간편하게 그룹을 개설할 수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111975" y="3864470"/>
            <a:ext cx="10180990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다양한 규모의 그룹을 개설하는 것이 무척 간단합니다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어떤 기능이 있나요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3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57550" y="3528464"/>
            <a:ext cx="1455581" cy="1455581"/>
          </a:xfrm>
          <a:prstGeom prst="rect">
            <a:avLst/>
          </a:prstGeom>
        </p:spPr>
      </p:pic>
      <p:pic>
        <p:nvPicPr>
          <p:cNvPr id="392" name=""/>
          <p:cNvPicPr>
            <a:picLocks noChangeAspect="1"/>
          </p:cNvPicPr>
          <p:nvPr/>
        </p:nvPicPr>
        <p:blipFill rotWithShape="1">
          <a:blip r:embed="rId4"/>
          <a:srcRect t="1250"/>
          <a:stretch>
            <a:fillRect/>
          </a:stretch>
        </p:blipFill>
        <p:spPr>
          <a:xfrm>
            <a:off x="17688860" y="3032965"/>
            <a:ext cx="3928480" cy="8305793"/>
          </a:xfrm>
          <a:prstGeom prst="rect">
            <a:avLst/>
          </a:prstGeom>
        </p:spPr>
      </p:pic>
      <p:pic>
        <p:nvPicPr>
          <p:cNvPr id="39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13892" y="2354428"/>
            <a:ext cx="4483794" cy="9329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12"/>
          <p:cNvSpPr txBox="1"/>
          <p:nvPr/>
        </p:nvSpPr>
        <p:spPr>
          <a:xfrm>
            <a:off x="2086020" y="4648039"/>
            <a:ext cx="13070372" cy="1455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상담관은 메모기능과 쪽지 기능을 통해 자신이 상담했던 사용자에 정보를 기억하고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해당되는 부대의 지휘관에게 적절한 조치를 위해 연락할 수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102440" y="3864470"/>
            <a:ext cx="9542825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상담도구들은 상담관의 효율적인 상담을 돕습니다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어떤 기능이 있나요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6" name="TextBox 12"/>
          <p:cNvSpPr txBox="1"/>
          <p:nvPr/>
        </p:nvSpPr>
        <p:spPr>
          <a:xfrm>
            <a:off x="2086020" y="7978442"/>
            <a:ext cx="10079717" cy="145892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상담관과의 지속적인 연락을 통해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자신의 부대에 소속된 군인들에게 꼭 필요한 조치를 취할 수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7" name="TextBox 21"/>
          <p:cNvSpPr txBox="1"/>
          <p:nvPr/>
        </p:nvSpPr>
        <p:spPr>
          <a:xfrm>
            <a:off x="2102446" y="7194875"/>
            <a:ext cx="10714394" cy="7851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지휘관은 상담이 효과적일 수 있도록 조치할 수 있습니다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3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69725" y="3359638"/>
            <a:ext cx="1189662" cy="1189662"/>
          </a:xfrm>
          <a:prstGeom prst="rect">
            <a:avLst/>
          </a:prstGeom>
        </p:spPr>
      </p:pic>
      <p:pic>
        <p:nvPicPr>
          <p:cNvPr id="39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16840" y="6858000"/>
            <a:ext cx="1317653" cy="1317653"/>
          </a:xfrm>
          <a:prstGeom prst="rect">
            <a:avLst/>
          </a:prstGeom>
        </p:spPr>
      </p:pic>
      <p:sp>
        <p:nvSpPr>
          <p:cNvPr id="394" name=""/>
          <p:cNvSpPr/>
          <p:nvPr/>
        </p:nvSpPr>
        <p:spPr>
          <a:xfrm>
            <a:off x="17688860" y="2575766"/>
            <a:ext cx="3928480" cy="685800"/>
          </a:xfrm>
          <a:prstGeom prst="rect">
            <a:avLst/>
          </a:prstGeom>
          <a:solidFill>
            <a:srgbClr val="2d2d2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97" name=""/>
          <p:cNvPicPr>
            <a:picLocks noChangeAspect="1"/>
          </p:cNvPicPr>
          <p:nvPr/>
        </p:nvPicPr>
        <p:blipFill rotWithShape="1">
          <a:blip r:embed="rId5"/>
          <a:srcRect t="780"/>
          <a:stretch>
            <a:fillRect/>
          </a:stretch>
        </p:blipFill>
        <p:spPr>
          <a:xfrm>
            <a:off x="17688860" y="2985341"/>
            <a:ext cx="3928480" cy="8436063"/>
          </a:xfrm>
          <a:prstGeom prst="rect">
            <a:avLst/>
          </a:prstGeom>
        </p:spPr>
      </p:pic>
      <p:pic>
        <p:nvPicPr>
          <p:cNvPr id="39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13892" y="2354428"/>
            <a:ext cx="4483794" cy="9329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12"/>
          <p:cNvSpPr txBox="1"/>
          <p:nvPr/>
        </p:nvSpPr>
        <p:spPr>
          <a:xfrm>
            <a:off x="2105070" y="4648039"/>
            <a:ext cx="13070372" cy="1455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모든 상담은 안전하게 보호되며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자신에게 도움을 줄 수 있는 상담관들을 쉽게 찾는 것은 물론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간편하게 상담을 시작할 수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121489" y="3864470"/>
            <a:ext cx="11019201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피상담자는 안전하고 간편하게 상담을 시작할 수 있습니다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어떤 기능이 있나요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6" name="TextBox 12"/>
          <p:cNvSpPr txBox="1"/>
          <p:nvPr/>
        </p:nvSpPr>
        <p:spPr>
          <a:xfrm>
            <a:off x="2105068" y="7978442"/>
            <a:ext cx="10808102" cy="214472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상담관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피상담자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지휘관이 서로를 돕는 상호작용을 통해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조직 내에서 이루어지는 문제를 예방하고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문제를 해결하고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조직의 발달과 성장을 이루어낼 수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7" name="TextBox 21"/>
          <p:cNvSpPr txBox="1"/>
          <p:nvPr/>
        </p:nvSpPr>
        <p:spPr>
          <a:xfrm>
            <a:off x="2121496" y="7194875"/>
            <a:ext cx="9009419" cy="7851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마인드필에서 이루어지는 상담은 생산적입니다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92" name=""/>
          <p:cNvSpPr/>
          <p:nvPr/>
        </p:nvSpPr>
        <p:spPr>
          <a:xfrm>
            <a:off x="17688860" y="2575766"/>
            <a:ext cx="3928480" cy="6858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88860" y="2934863"/>
            <a:ext cx="3928480" cy="8500973"/>
          </a:xfrm>
          <a:prstGeom prst="rect">
            <a:avLst/>
          </a:prstGeom>
        </p:spPr>
      </p:pic>
      <p:pic>
        <p:nvPicPr>
          <p:cNvPr id="39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13892" y="2354428"/>
            <a:ext cx="4483794" cy="9329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21494" y="5375829"/>
            <a:ext cx="6068443" cy="6068443"/>
          </a:xfrm>
          <a:prstGeom prst="rect">
            <a:avLst/>
          </a:prstGeom>
        </p:spPr>
      </p:pic>
      <p:sp>
        <p:nvSpPr>
          <p:cNvPr id="381" name="TextBox 12"/>
          <p:cNvSpPr txBox="1"/>
          <p:nvPr/>
        </p:nvSpPr>
        <p:spPr>
          <a:xfrm>
            <a:off x="2079869" y="4648039"/>
            <a:ext cx="9683705" cy="1455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모바일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태블릿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PC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까지 반응형 웹디자인으로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다양한 디바이스에서 서비스를 사용하실 수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096299" y="3864470"/>
            <a:ext cx="8180739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다양한 디바이스를 지원합니다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어떤 기능이 있나요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12"/>
          <p:cNvSpPr txBox="1"/>
          <p:nvPr/>
        </p:nvSpPr>
        <p:spPr>
          <a:xfrm>
            <a:off x="2079868" y="4648039"/>
            <a:ext cx="12765325" cy="1455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서버사이드 렌더링을 통해 사용자에게 보여주는 전체적인 콘텐츠 구성의 완료시점을 빠르게 하여 더 쾌적한 사용환경을 제공합니다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096298" y="3864470"/>
            <a:ext cx="11415867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SSR(Server Side Rendering)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 을 지원합니다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어떤 기능이 있나요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3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45193" y="5642529"/>
            <a:ext cx="6194845" cy="619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어떤 기술을 사용하고 있을까요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" name="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마인드필은 어떻게 운영되고 있는지 확인해볼까요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?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12"/>
          <p:cNvSpPr txBox="1"/>
          <p:nvPr/>
        </p:nvSpPr>
        <p:spPr>
          <a:xfrm>
            <a:off x="2086020" y="4648039"/>
            <a:ext cx="18679536" cy="21413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프론트앤드는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TypeScript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와 함께 사용하는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React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기반의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SPA(Single Page Application)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을 기본으로 하고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Sass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CSS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Preprocess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하고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Web Socket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으로 실시간 채팅 기능을 구현하였으며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Webpack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으로 최종 번들링 하여 배포하고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102440" y="3864470"/>
            <a:ext cx="2237150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Frontend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어떤 기술을 사용하고 있을까요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3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9916" y="8557681"/>
            <a:ext cx="2372484" cy="2131073"/>
          </a:xfrm>
          <a:prstGeom prst="rect">
            <a:avLst/>
          </a:prstGeom>
        </p:spPr>
      </p:pic>
      <p:pic>
        <p:nvPicPr>
          <p:cNvPr id="395" name=""/>
          <p:cNvPicPr>
            <a:picLocks noChangeAspect="1"/>
          </p:cNvPicPr>
          <p:nvPr/>
        </p:nvPicPr>
        <p:blipFill rotWithShape="1">
          <a:blip r:embed="rId4"/>
          <a:srcRect l="14950" r="13020"/>
          <a:stretch>
            <a:fillRect/>
          </a:stretch>
        </p:blipFill>
        <p:spPr>
          <a:xfrm>
            <a:off x="10871554" y="8670719"/>
            <a:ext cx="2634542" cy="1904999"/>
          </a:xfrm>
          <a:prstGeom prst="rect">
            <a:avLst/>
          </a:prstGeom>
        </p:spPr>
      </p:pic>
      <p:pic>
        <p:nvPicPr>
          <p:cNvPr id="39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87010" y="8520787"/>
            <a:ext cx="2116667" cy="2204861"/>
          </a:xfrm>
          <a:prstGeom prst="rect">
            <a:avLst/>
          </a:prstGeom>
        </p:spPr>
      </p:pic>
      <p:pic>
        <p:nvPicPr>
          <p:cNvPr id="398" name="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4585294" y="8095307"/>
            <a:ext cx="2362126" cy="3055820"/>
          </a:xfrm>
          <a:prstGeom prst="rect">
            <a:avLst/>
          </a:prstGeom>
        </p:spPr>
      </p:pic>
      <p:pic>
        <p:nvPicPr>
          <p:cNvPr id="399" name="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8434742" y="8858750"/>
            <a:ext cx="2027085" cy="1528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12"/>
          <p:cNvSpPr txBox="1"/>
          <p:nvPr/>
        </p:nvSpPr>
        <p:spPr>
          <a:xfrm>
            <a:off x="2086020" y="4648039"/>
            <a:ext cx="16386480" cy="21413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백앤드는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Go(Version 1.15)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언어 기반 서버로 운영되고 있으며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사용자 관리는 토큰 인증방식을 사용하고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데이터베이스는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Maria DB(Version 10.5)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를 사용하고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102440" y="3864470"/>
            <a:ext cx="6285274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Backend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Server &amp; Database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어떤 기술을 사용하고 있을까요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400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06576" y="8373180"/>
            <a:ext cx="3413377" cy="1499193"/>
          </a:xfrm>
          <a:prstGeom prst="rect">
            <a:avLst/>
          </a:prstGeom>
        </p:spPr>
      </p:pic>
      <p:pic>
        <p:nvPicPr>
          <p:cNvPr id="4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28589" y="8365940"/>
            <a:ext cx="5741604" cy="1472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마인드필은 어떤 서비스 인가요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" name="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우리나라를 지키는 자랑스러운 국군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하지만 우리 국군에게도 누군가에게는 말못할 고민이 있지 않을까요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?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어떤 발전 가능성이 있을까요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" name="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편리하게 상담 서비스를 이용할 수 있도록 설계된 마인드필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마인드필은 단순한 상담 서비스를 떠나 어떤 발전 가능성을 가지고 있을까요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?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12"/>
          <p:cNvSpPr txBox="1"/>
          <p:nvPr/>
        </p:nvSpPr>
        <p:spPr>
          <a:xfrm>
            <a:off x="2095545" y="4648039"/>
            <a:ext cx="13070372" cy="1455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상담 서비스에서 시작한 마인드필이지만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상담 뿐만 아니라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업무 문의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기타 업무용 연락망으로까지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실시간 채팅기능을 사용한 서비스의 확장 가능성은 무궁무진합니다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82" name="TextBox 21"/>
          <p:cNvSpPr txBox="1"/>
          <p:nvPr/>
        </p:nvSpPr>
        <p:spPr>
          <a:xfrm>
            <a:off x="2111960" y="3864470"/>
            <a:ext cx="9123730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실시간 채팅기능은 다양한 분야에서 요구됩니다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8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어떤 발전 가능성이 있을까요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92" name="TextBox 12"/>
          <p:cNvSpPr txBox="1"/>
          <p:nvPr/>
        </p:nvSpPr>
        <p:spPr>
          <a:xfrm>
            <a:off x="2095544" y="8164579"/>
            <a:ext cx="14022873" cy="21395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defTabSz="1828434">
              <a:lnSpc>
                <a:spcPct val="150000"/>
              </a:lnSpc>
              <a:buClr>
                <a:srgbClr val="5d5c5d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모바일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태블릿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PC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등 다양한 디바이스에서 편리하고 쉽게 접근할 수 있는 서비스이기에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사용자의 의견 공유가 활발한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게시판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페이지 그룹 등의 커뮤니티로 </a:t>
            </a:r>
            <a:r>
              <a:rPr lang="ko-KR" altLang="en-US" sz="3000">
                <a:solidFill>
                  <a:srgbClr val="5d5c5d"/>
                </a:solidFill>
                <a:effectLst/>
                <a:latin typeface="나눔스퀘어"/>
                <a:ea typeface="나눔스퀘어"/>
                <a:cs typeface="Source Sans Pro Light"/>
              </a:rPr>
              <a:t>확장될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수 있으며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이러한 커뮤니티의 구성은 질 높은 서비스 환경 개선의 첫걸음이 됩니다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393" name="TextBox 21"/>
          <p:cNvSpPr txBox="1"/>
          <p:nvPr/>
        </p:nvSpPr>
        <p:spPr>
          <a:xfrm>
            <a:off x="2111954" y="7381011"/>
            <a:ext cx="14267236" cy="7835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편의성이 높은 서비스는 의견 공유가 활발한 커뮤니티를 구성할 수 있습니다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3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31134" y="7557073"/>
            <a:ext cx="2747071" cy="2747071"/>
          </a:xfrm>
          <a:prstGeom prst="rect">
            <a:avLst/>
          </a:prstGeom>
        </p:spPr>
      </p:pic>
      <p:pic>
        <p:nvPicPr>
          <p:cNvPr id="39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782243" y="3864470"/>
            <a:ext cx="2239149" cy="223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국군의 발전을 위한 서비스입니다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" name="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마인드필의 목표는 우리 국군의 고민과 힘든 점들을 공감하고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해결하고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그로 인해 성장 하도록 하는 것입니다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군 생활에서 누구나 크고작은 문제가 있지만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상담자가 이해해주고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 돕는 과정이 원활하게 이루어진다면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,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그것은 우리 국군의 문제해결을 위한 힘과 기술을 더욱 더 발전시켜 줄 것입니다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TextBox 7"/>
          <p:cNvSpPr txBox="1"/>
          <p:nvPr/>
        </p:nvSpPr>
        <p:spPr>
          <a:xfrm>
            <a:off x="10631487" y="8478145"/>
            <a:ext cx="3114675" cy="1142105"/>
          </a:xfrm>
          <a:prstGeom prst="rect">
            <a:avLst/>
          </a:prstGeom>
          <a:noFill/>
        </p:spPr>
        <p:txBody>
          <a:bodyPr vert="horz" wrap="none" lIns="0" tIns="0" rIns="0" bIns="0" anchor="t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감사합니다</a:t>
            </a:r>
            <a:r>
              <a:rPr xmlns:mc="http://schemas.openxmlformats.org/markup-compatibility/2006" xmlns:hp="http://schemas.haansoft.com/office/presentation/8.0" kumimoji="0" lang="en-US" altLang="ko-KR" sz="5000" i="0" u="none" strike="noStrike" kern="1200" cap="none" spc="0" normalizeH="0" baseline="0" mc:Ignorable="hp" hp:hslEmbossed="0">
                <a:solidFill>
                  <a:schemeClr val="dk2"/>
                </a:solidFill>
                <a:latin typeface="나눔스퀘어 ExtraBold"/>
                <a:ea typeface="나눔스퀘어 ExtraBold"/>
                <a:cs typeface="Lato"/>
              </a:rPr>
              <a:t>.</a:t>
            </a:r>
            <a:endParaRPr xmlns:mc="http://schemas.openxmlformats.org/markup-compatibility/2006" xmlns:hp="http://schemas.haansoft.com/office/presentation/8.0" kumimoji="0" lang="en-US" altLang="ko-KR" sz="5000" i="0" u="none" strike="noStrike" kern="1200" cap="none" spc="0" normalizeH="0" baseline="0" mc:Ignorable="hp" hp:hslEmbossed="0">
              <a:solidFill>
                <a:schemeClr val="dk2"/>
              </a:solidFill>
              <a:latin typeface="나눔스퀘어 ExtraBold"/>
              <a:ea typeface="나눔스퀘어 ExtraBold"/>
              <a:cs typeface="Lato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7446270" y="4959178"/>
            <a:ext cx="9560068" cy="69676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dist" defTabSz="1828434">
              <a:spcBef>
                <a:spcPts val="0"/>
              </a:spcBef>
              <a:buNone/>
              <a:defRPr/>
            </a:pPr>
            <a:r>
              <a:rPr lang="en-US" altLang="ko-KR" sz="4000">
                <a:solidFill>
                  <a:schemeClr val="dk2"/>
                </a:solidFill>
                <a:latin typeface="나눔스퀘어 ExtraBold"/>
                <a:ea typeface="나눔스퀘어 ExtraBold"/>
              </a:rPr>
              <a:t>2020 OSAM HACKATHON</a:t>
            </a:r>
            <a:endParaRPr lang="en-US" altLang="ko-KR" sz="4000">
              <a:solidFill>
                <a:schemeClr val="dk2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6029" y="5652501"/>
            <a:ext cx="9825592" cy="1568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Click="0" mc:Ignorable="p14" p14:dur="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04278" y="7586079"/>
            <a:ext cx="11680377" cy="2832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시간과 장소에 제약을 받지 않고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원할 때 편하게 할 수 있는 상담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</a:t>
            </a:r>
            <a:endParaRPr lang="ko-KR" altLang="en-US" sz="3000">
              <a:latin typeface="나눔스퀘어"/>
              <a:ea typeface="나눔스퀘어"/>
              <a:cs typeface="Source Sans Pro Ligh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마인드필은 그런 상담 서비스를 국국 모두가 누릴 수 있도록 플랫폼으로 활성화 시킴과 동시에 </a:t>
            </a:r>
            <a:r>
              <a:rPr lang="en-US" sz="3000">
                <a:latin typeface="나눔스퀘어"/>
                <a:ea typeface="나눔스퀘어"/>
                <a:cs typeface="Source Sans Pro Light"/>
              </a:rPr>
              <a:t>실시간 채팅 기능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을 갖춘 상담이</a:t>
            </a:r>
            <a:r>
              <a:rPr lang="en-US" sz="3000">
                <a:latin typeface="나눔스퀘어"/>
                <a:ea typeface="나눔스퀘어"/>
                <a:cs typeface="Source Sans Pro Light"/>
              </a:rPr>
              <a:t> 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어떠한 </a:t>
            </a:r>
            <a:r>
              <a:rPr lang="en-US" sz="3000">
                <a:latin typeface="나눔스퀘어"/>
                <a:ea typeface="나눔스퀘어"/>
                <a:cs typeface="Source Sans Pro Light"/>
              </a:rPr>
              <a:t>규모에서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도</a:t>
            </a:r>
            <a:r>
              <a:rPr lang="en-US" sz="3000">
                <a:latin typeface="나눔스퀘어"/>
                <a:ea typeface="나눔스퀘어"/>
                <a:cs typeface="Source Sans Pro Light"/>
              </a:rPr>
              <a:t> 쉽게 구축될 수 있도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록 설계된 </a:t>
            </a:r>
            <a:r>
              <a:rPr lang="en-US" sz="3000">
                <a:latin typeface="나눔스퀘어"/>
                <a:ea typeface="나눔스퀘어"/>
                <a:cs typeface="Source Sans Pro Light"/>
              </a:rPr>
              <a:t>국군 상담 플랫폼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입니다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endParaRPr lang="en-US" altLang="ko-KR" sz="3000"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6578" y="6799986"/>
            <a:ext cx="7318412" cy="786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5480"/>
              </a:lnSpc>
              <a:defRPr/>
            </a:pPr>
            <a:r>
              <a:rPr lang="ko-KR" altLang="en-US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마인드필을 사용해보는것은 어떨까요</a:t>
            </a:r>
            <a:r>
              <a:rPr lang="en-US" altLang="ko-KR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4238" y="5101361"/>
            <a:ext cx="4969436" cy="4969436"/>
          </a:xfrm>
          <a:prstGeom prst="rect">
            <a:avLst/>
          </a:prstGeom>
        </p:spPr>
      </p:pic>
      <p:sp>
        <p:nvSpPr>
          <p:cNvPr id="6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마인드필은 어떤 서비스 인가요</a:t>
            </a:r>
            <a:r>
              <a:rPr lang="en-US" altLang="ko-KR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0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65" name="TextBox 12"/>
          <p:cNvSpPr txBox="1"/>
          <p:nvPr/>
        </p:nvSpPr>
        <p:spPr>
          <a:xfrm>
            <a:off x="2104277" y="4373282"/>
            <a:ext cx="13849961" cy="145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용맹하고 자랑스러운 우리 국군 장병들에게도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남에게는 말못할 고충과 힘든 일들이 있습니다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그런 고민들을 모두 누군가와 대면하여 상담을 하기란 쉽지 않은 일입니다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</a:t>
            </a:r>
            <a:endParaRPr lang="ko-KR" altLang="en-US" sz="3000"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마인드필을 사용해야 하는 이유는 무엇인가요</a:t>
            </a:r>
            <a:r>
              <a:rPr lang="en-US" altLang="ko-KR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0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3" name="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마인드필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(Mind Pill)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이라는 아이템을 계획한 계기부터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마인드필의 장점까지를 예시와 함께 천천히 알아봅시다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마인드필을 사용해야 하는 이유는 무엇인가요</a:t>
            </a:r>
            <a:r>
              <a:rPr lang="en-US" altLang="ko-KR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0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81" name="TextBox 21"/>
          <p:cNvSpPr txBox="1"/>
          <p:nvPr/>
        </p:nvSpPr>
        <p:spPr>
          <a:xfrm>
            <a:off x="2383453" y="5373343"/>
            <a:ext cx="19610744" cy="784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480"/>
              </a:lnSpc>
              <a:defRPr/>
            </a:pPr>
            <a:r>
              <a:rPr lang="ko-KR" altLang="en-US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우리 국군이 가지고 있는 고민들</a:t>
            </a:r>
            <a:r>
              <a:rPr lang="en-US" altLang="ko-KR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,</a:t>
            </a:r>
            <a:r>
              <a:rPr lang="ko-KR" altLang="en-US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 아주 작은 고민까지 쉽고 편하게 상담해줄 수는 없을까</a:t>
            </a:r>
            <a:r>
              <a:rPr lang="en-US" altLang="ko-KR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82" name="TextBox 21"/>
          <p:cNvSpPr txBox="1"/>
          <p:nvPr/>
        </p:nvSpPr>
        <p:spPr>
          <a:xfrm>
            <a:off x="4716330" y="7193200"/>
            <a:ext cx="14944990" cy="777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480"/>
              </a:lnSpc>
              <a:defRPr/>
            </a:pPr>
            <a:r>
              <a:rPr lang="ko-KR" altLang="en-US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아주 작은 부대부터 큰 부대까지</a:t>
            </a:r>
            <a:r>
              <a:rPr lang="en-US" altLang="ko-KR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,</a:t>
            </a:r>
            <a:r>
              <a:rPr lang="ko-KR" altLang="en-US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 상담 서비스를 쉽게 만들 수는 없을까</a:t>
            </a:r>
            <a:r>
              <a:rPr lang="en-US" altLang="ko-KR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92" name="TextBox 21"/>
          <p:cNvSpPr txBox="1"/>
          <p:nvPr/>
        </p:nvSpPr>
        <p:spPr>
          <a:xfrm>
            <a:off x="5631478" y="6283216"/>
            <a:ext cx="13114694" cy="78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480"/>
              </a:lnSpc>
              <a:defRPr/>
            </a:pPr>
            <a:r>
              <a:rPr lang="ko-KR" altLang="en-US">
                <a:solidFill>
                  <a:schemeClr val="tx2"/>
                </a:solidFill>
                <a:latin typeface="나눔스퀘어"/>
                <a:ea typeface="나눔스퀘어"/>
                <a:cs typeface="Lato Black"/>
              </a:rPr>
              <a:t>고민을 들어줄 수 있는 상담관들을 쉽게 찾아볼 수는 없을까</a:t>
            </a:r>
            <a:r>
              <a:rPr lang="en-US" altLang="ko-KR">
                <a:solidFill>
                  <a:schemeClr val="tx2"/>
                </a:solidFill>
                <a:latin typeface="나눔스퀘어"/>
                <a:ea typeface="나눔스퀘어"/>
                <a:cs typeface="Lato Black"/>
              </a:rPr>
              <a:t>?</a:t>
            </a:r>
            <a:endParaRPr lang="en-US" altLang="ko-KR">
              <a:solidFill>
                <a:schemeClr val="tx2"/>
              </a:solidFill>
              <a:latin typeface="나눔스퀘어"/>
              <a:ea typeface="나눔스퀘어"/>
              <a:cs typeface="Lato Black"/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2"/>
          <a:srcRect l="57610" t="23740" b="43210"/>
          <a:stretch>
            <a:fillRect/>
          </a:stretch>
        </p:blipFill>
        <p:spPr>
          <a:xfrm>
            <a:off x="11868150" y="8379006"/>
            <a:ext cx="641350" cy="500014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3"/>
          <a:srcRect t="43210" r="57320" b="24900"/>
          <a:stretch>
            <a:fillRect/>
          </a:stretch>
        </p:blipFill>
        <p:spPr>
          <a:xfrm>
            <a:off x="11865967" y="4531623"/>
            <a:ext cx="645716" cy="482522"/>
          </a:xfrm>
          <a:prstGeom prst="rect">
            <a:avLst/>
          </a:prstGeom>
        </p:spPr>
      </p:pic>
      <p:sp>
        <p:nvSpPr>
          <p:cNvPr id="103" name="TextBox 12"/>
          <p:cNvSpPr txBox="1"/>
          <p:nvPr/>
        </p:nvSpPr>
        <p:spPr>
          <a:xfrm>
            <a:off x="4939170" y="9834756"/>
            <a:ext cx="14499310" cy="7741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위 질문들에 대한 대답에는 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나눔스퀘어 ExtraBold"/>
                <a:ea typeface="나눔스퀘어 ExtraBold"/>
                <a:cs typeface="Source Sans Pro Light"/>
              </a:rPr>
              <a:t>마인드필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이 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5d5c5d"/>
                </a:solidFill>
                <a:latin typeface="나눔스퀘어"/>
                <a:ea typeface="나눔스퀘어"/>
                <a:cs typeface="Source Sans Pro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5d5c5d"/>
              </a:solidFill>
              <a:latin typeface="나눔스퀘어"/>
              <a:ea typeface="나눔스퀘어"/>
              <a:cs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14595" y="4648039"/>
            <a:ext cx="12499060" cy="77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A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사단에서 상담 서비스를 구축하기 위해서는 일정 수준의 비용이 필요합니다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endParaRPr lang="en-US" altLang="ko-KR" sz="3000"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4124" y="8623496"/>
            <a:ext cx="1779028" cy="785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480"/>
              </a:lnSpc>
              <a:defRPr/>
            </a:pPr>
            <a:r>
              <a:rPr lang="en-US" altLang="ko-KR" sz="350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A</a:t>
            </a:r>
            <a:r>
              <a:rPr lang="ko-KR" altLang="en-US" sz="350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사단</a:t>
            </a:r>
            <a:endParaRPr lang="ko-KR" altLang="en-US" sz="3500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80939" y="7862821"/>
            <a:ext cx="1153324" cy="1153324"/>
          </a:xfrm>
          <a:prstGeom prst="rect">
            <a:avLst/>
          </a:prstGeom>
        </p:spPr>
      </p:pic>
      <p:sp>
        <p:nvSpPr>
          <p:cNvPr id="79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마인드필을 사용해야 하는 이유는 무엇인가요</a:t>
            </a:r>
            <a:r>
              <a:rPr lang="en-US" altLang="ko-KR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0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72789" y="7461796"/>
            <a:ext cx="1161699" cy="1161699"/>
          </a:xfrm>
          <a:prstGeom prst="rect">
            <a:avLst/>
          </a:prstGeom>
        </p:spPr>
      </p:pic>
      <p:sp>
        <p:nvSpPr>
          <p:cNvPr id="81" name="TextBox 21"/>
          <p:cNvSpPr txBox="1"/>
          <p:nvPr/>
        </p:nvSpPr>
        <p:spPr>
          <a:xfrm>
            <a:off x="2131027" y="3864470"/>
            <a:ext cx="9019732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l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사단에서 상담 웹서비스를 구축하려고 합니다</a:t>
            </a:r>
            <a:r>
              <a:rPr xmlns:mc="http://schemas.openxmlformats.org/markup-compatibility/2006" xmlns:hp="http://schemas.haansoft.com/office/presentation/8.0" kumimoji="0" lang="en-US" altLang="ko-KR" sz="360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600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82" name=""/>
          <p:cNvSpPr/>
          <p:nvPr/>
        </p:nvSpPr>
        <p:spPr>
          <a:xfrm>
            <a:off x="13230214" y="8278121"/>
            <a:ext cx="345375" cy="345375"/>
          </a:xfrm>
          <a:prstGeom prst="plus">
            <a:avLst>
              <a:gd name="adj" fmla="val 40413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83" name=""/>
          <p:cNvSpPr/>
          <p:nvPr/>
        </p:nvSpPr>
        <p:spPr>
          <a:xfrm>
            <a:off x="10805384" y="8439484"/>
            <a:ext cx="345375" cy="682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05769" y="7865037"/>
            <a:ext cx="1151109" cy="115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14595" y="4648039"/>
            <a:ext cx="15816933" cy="76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다른 부대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또는 사단에서 상담 서비스를 운영하기 위해서는 추가적인 비용을 투자해야 합니다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endParaRPr lang="en-US" altLang="ko-KR" sz="3000"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79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마인드필을 사용해야 하는 이유는 무엇인가요</a:t>
            </a:r>
            <a:r>
              <a:rPr lang="en-US" altLang="ko-KR" b="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0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81" name="TextBox 21"/>
          <p:cNvSpPr txBox="1"/>
          <p:nvPr/>
        </p:nvSpPr>
        <p:spPr>
          <a:xfrm>
            <a:off x="2131027" y="3864470"/>
            <a:ext cx="11857388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lnSpc>
                <a:spcPts val="5480"/>
              </a:lnSpc>
              <a:defRPr/>
            </a:pPr>
            <a:r>
              <a:rPr lang="ko-KR" altLang="en-US" sz="360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이렇게 구축된 상담 서비스는 </a:t>
            </a:r>
            <a:r>
              <a:rPr lang="en-US" altLang="ko-KR" sz="360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A</a:t>
            </a:r>
            <a:r>
              <a:rPr lang="ko-KR" altLang="en-US" sz="360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사단에서만 사용할 수 있습니다</a:t>
            </a:r>
            <a:r>
              <a:rPr lang="en-US" altLang="ko-KR" sz="3600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lang="en-US" altLang="ko-KR" sz="3600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85" name="TextBox 21"/>
          <p:cNvSpPr txBox="1"/>
          <p:nvPr/>
        </p:nvSpPr>
        <p:spPr>
          <a:xfrm>
            <a:off x="8364124" y="7233479"/>
            <a:ext cx="1779028" cy="7852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사단</a:t>
            </a:r>
            <a:endPara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80939" y="6472804"/>
            <a:ext cx="1153324" cy="1153324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72789" y="6071779"/>
            <a:ext cx="1161699" cy="1161699"/>
          </a:xfrm>
          <a:prstGeom prst="rect">
            <a:avLst/>
          </a:prstGeom>
        </p:spPr>
      </p:pic>
      <p:sp>
        <p:nvSpPr>
          <p:cNvPr id="88" name=""/>
          <p:cNvSpPr/>
          <p:nvPr/>
        </p:nvSpPr>
        <p:spPr>
          <a:xfrm>
            <a:off x="13230214" y="6888104"/>
            <a:ext cx="345375" cy="345375"/>
          </a:xfrm>
          <a:prstGeom prst="plus">
            <a:avLst>
              <a:gd name="adj" fmla="val 40413"/>
            </a:avLst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10805384" y="7049467"/>
            <a:ext cx="345375" cy="68292"/>
          </a:xfrm>
          <a:prstGeom prst="rect">
            <a:avLst/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05769" y="6475020"/>
            <a:ext cx="1151109" cy="1151109"/>
          </a:xfrm>
          <a:prstGeom prst="rect">
            <a:avLst/>
          </a:prstGeom>
        </p:spPr>
      </p:pic>
      <p:sp>
        <p:nvSpPr>
          <p:cNvPr id="91" name="TextBox 21"/>
          <p:cNvSpPr txBox="1"/>
          <p:nvPr/>
        </p:nvSpPr>
        <p:spPr>
          <a:xfrm>
            <a:off x="8364124" y="9551228"/>
            <a:ext cx="1779028" cy="7852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사단</a:t>
            </a:r>
            <a:endParaRPr xmlns:mc="http://schemas.openxmlformats.org/markup-compatibility/2006" xmlns:hp="http://schemas.haansoft.com/office/presentation/8.0" kumimoji="0" lang="ko-KR" altLang="en-US" sz="3500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5"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aturation sat="31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672789" y="8389529"/>
            <a:ext cx="1161699" cy="1161699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6">
            <a:grayscl/>
            <a:lum/>
          </a:blip>
          <a:stretch>
            <a:fillRect/>
          </a:stretch>
        </p:blipFill>
        <p:spPr>
          <a:xfrm>
            <a:off x="11380939" y="8602269"/>
            <a:ext cx="1151109" cy="115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14594" y="4648039"/>
            <a:ext cx="15816933" cy="145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B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사단 뿐만 아니라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사단단위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연대단위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부대단위 등 상담 서비스를 원하는 다양한 조직에서는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독립적인 상담 서비스를 위해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각각 서비스 구축 비용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시간 등을 부담해야 합니다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endParaRPr lang="en-US" altLang="ko-KR" sz="3000"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79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마인드필을 사용해야 하는 이유는 무엇인가요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81" name="TextBox 21"/>
          <p:cNvSpPr txBox="1"/>
          <p:nvPr/>
        </p:nvSpPr>
        <p:spPr>
          <a:xfrm>
            <a:off x="2131027" y="3864470"/>
            <a:ext cx="9009413" cy="7835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lnSpc>
                <a:spcPts val="5480"/>
              </a:lnSpc>
              <a:defRPr/>
            </a:pPr>
            <a:r>
              <a:rPr lang="en-US" altLang="ko-KR" sz="3600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B</a:t>
            </a:r>
            <a:r>
              <a:rPr lang="ko-KR" altLang="en-US" sz="3600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사단에서 상담 웹서비스를 구축하려고 합니다</a:t>
            </a:r>
            <a:r>
              <a:rPr lang="en-US" altLang="ko-KR" sz="3600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lang="en-US" altLang="ko-KR" sz="3600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85" name="TextBox 21"/>
          <p:cNvSpPr txBox="1"/>
          <p:nvPr/>
        </p:nvSpPr>
        <p:spPr>
          <a:xfrm>
            <a:off x="3618918" y="7747829"/>
            <a:ext cx="1779028" cy="7852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사단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35733" y="6987154"/>
            <a:ext cx="1153324" cy="1153324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27583" y="6586129"/>
            <a:ext cx="1161699" cy="1161699"/>
          </a:xfrm>
          <a:prstGeom prst="rect">
            <a:avLst/>
          </a:prstGeom>
        </p:spPr>
      </p:pic>
      <p:sp>
        <p:nvSpPr>
          <p:cNvPr id="88" name=""/>
          <p:cNvSpPr/>
          <p:nvPr/>
        </p:nvSpPr>
        <p:spPr>
          <a:xfrm>
            <a:off x="8485008" y="7402454"/>
            <a:ext cx="345375" cy="345375"/>
          </a:xfrm>
          <a:prstGeom prst="plus">
            <a:avLst>
              <a:gd name="adj" fmla="val 40413"/>
            </a:avLst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6060178" y="7563817"/>
            <a:ext cx="345375" cy="68292"/>
          </a:xfrm>
          <a:prstGeom prst="rect">
            <a:avLst/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60564" y="6989370"/>
            <a:ext cx="1151109" cy="1151109"/>
          </a:xfrm>
          <a:prstGeom prst="rect">
            <a:avLst/>
          </a:prstGeom>
        </p:spPr>
      </p:pic>
      <p:sp>
        <p:nvSpPr>
          <p:cNvPr id="91" name="TextBox 21"/>
          <p:cNvSpPr txBox="1"/>
          <p:nvPr/>
        </p:nvSpPr>
        <p:spPr>
          <a:xfrm>
            <a:off x="3618918" y="10065578"/>
            <a:ext cx="1779028" cy="7852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사단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5"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aturation sat="31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3927583" y="8903879"/>
            <a:ext cx="1161699" cy="1161699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35733" y="9240879"/>
            <a:ext cx="1153324" cy="1153324"/>
          </a:xfrm>
          <a:prstGeom prst="rect">
            <a:avLst/>
          </a:prstGeom>
        </p:spPr>
      </p:pic>
      <p:sp>
        <p:nvSpPr>
          <p:cNvPr id="95" name=""/>
          <p:cNvSpPr/>
          <p:nvPr/>
        </p:nvSpPr>
        <p:spPr>
          <a:xfrm>
            <a:off x="8485008" y="9656178"/>
            <a:ext cx="345375" cy="345375"/>
          </a:xfrm>
          <a:prstGeom prst="plus">
            <a:avLst>
              <a:gd name="adj" fmla="val 40413"/>
            </a:avLst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6" name=""/>
          <p:cNvSpPr/>
          <p:nvPr/>
        </p:nvSpPr>
        <p:spPr>
          <a:xfrm>
            <a:off x="6060178" y="9817542"/>
            <a:ext cx="345375" cy="68292"/>
          </a:xfrm>
          <a:prstGeom prst="rect">
            <a:avLst/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60564" y="9243095"/>
            <a:ext cx="1151109" cy="1151109"/>
          </a:xfrm>
          <a:prstGeom prst="rect">
            <a:avLst/>
          </a:prstGeom>
        </p:spPr>
      </p:pic>
      <p:sp>
        <p:nvSpPr>
          <p:cNvPr id="98" name="TextBox 21"/>
          <p:cNvSpPr txBox="1"/>
          <p:nvPr/>
        </p:nvSpPr>
        <p:spPr>
          <a:xfrm>
            <a:off x="12892750" y="7747829"/>
            <a:ext cx="1779028" cy="7852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사단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909566" y="6987154"/>
            <a:ext cx="1153324" cy="1153324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rgbClr val="00ff1a">
                <a:tint val="45000"/>
                <a:satMod val="400000"/>
              </a:srgbClr>
            </a:duotone>
            <a:lum/>
          </a:blip>
          <a:stretch>
            <a:fillRect/>
          </a:stretch>
        </p:blipFill>
        <p:spPr>
          <a:xfrm>
            <a:off x="13201416" y="6586129"/>
            <a:ext cx="1161699" cy="1161699"/>
          </a:xfrm>
          <a:prstGeom prst="rect">
            <a:avLst/>
          </a:prstGeom>
        </p:spPr>
      </p:pic>
      <p:sp>
        <p:nvSpPr>
          <p:cNvPr id="101" name=""/>
          <p:cNvSpPr/>
          <p:nvPr/>
        </p:nvSpPr>
        <p:spPr>
          <a:xfrm>
            <a:off x="17758840" y="7402454"/>
            <a:ext cx="345375" cy="345375"/>
          </a:xfrm>
          <a:prstGeom prst="plus">
            <a:avLst>
              <a:gd name="adj" fmla="val 40413"/>
            </a:avLst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15334010" y="7563817"/>
            <a:ext cx="345375" cy="68292"/>
          </a:xfrm>
          <a:prstGeom prst="rect">
            <a:avLst/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334396" y="6989370"/>
            <a:ext cx="1151109" cy="1151109"/>
          </a:xfrm>
          <a:prstGeom prst="rect">
            <a:avLst/>
          </a:prstGeom>
        </p:spPr>
      </p:pic>
      <p:sp>
        <p:nvSpPr>
          <p:cNvPr id="104" name="TextBox 21"/>
          <p:cNvSpPr txBox="1"/>
          <p:nvPr/>
        </p:nvSpPr>
        <p:spPr>
          <a:xfrm>
            <a:off x="12892750" y="10065578"/>
            <a:ext cx="1779028" cy="7852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1828434" rtl="0" eaLnBrk="1" latinLnBrk="0" hangingPunct="1">
              <a:lnSpc>
                <a:spcPts val="548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D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43946"/>
                </a:solidFill>
                <a:latin typeface="나눔스퀘어 ExtraBold"/>
                <a:ea typeface="나눔스퀘어 ExtraBold"/>
                <a:cs typeface="Lato Black"/>
              </a:rPr>
              <a:t>사단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43946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105" name=""/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aturation sat="31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3201416" y="8903879"/>
            <a:ext cx="1161699" cy="1161699"/>
          </a:xfrm>
          <a:prstGeom prst="rect">
            <a:avLst/>
          </a:prstGeom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5909566" y="9240879"/>
            <a:ext cx="1153324" cy="1153324"/>
          </a:xfrm>
          <a:prstGeom prst="rect">
            <a:avLst/>
          </a:prstGeom>
        </p:spPr>
      </p:pic>
      <p:sp>
        <p:nvSpPr>
          <p:cNvPr id="107" name=""/>
          <p:cNvSpPr/>
          <p:nvPr/>
        </p:nvSpPr>
        <p:spPr>
          <a:xfrm>
            <a:off x="17758840" y="9656178"/>
            <a:ext cx="345375" cy="345375"/>
          </a:xfrm>
          <a:prstGeom prst="plus">
            <a:avLst>
              <a:gd name="adj" fmla="val 40413"/>
            </a:avLst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8" name=""/>
          <p:cNvSpPr/>
          <p:nvPr/>
        </p:nvSpPr>
        <p:spPr>
          <a:xfrm>
            <a:off x="15334010" y="9817542"/>
            <a:ext cx="345375" cy="68292"/>
          </a:xfrm>
          <a:prstGeom prst="rect">
            <a:avLst/>
          </a:prstGeom>
          <a:solidFill>
            <a:srgbClr val="44394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182843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8334396" y="9243095"/>
            <a:ext cx="1151109" cy="115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86020" y="4648039"/>
            <a:ext cx="17150668" cy="76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마인드필은 한번의 개발투자만으로 다양한 조직에서 사용할 수 있습니다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endParaRPr lang="en-US" altLang="ko-KR" sz="3000"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2450" y="3864441"/>
            <a:ext cx="9657115" cy="7835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5480"/>
              </a:lnSpc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이처럼 비효율적으로 발생되는 비용을 절감시키고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,</a:t>
            </a: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 </a:t>
            </a:r>
            <a:endParaRPr lang="ko-KR" altLang="en-US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65" name="TextBox 12"/>
          <p:cNvSpPr txBox="1"/>
          <p:nvPr/>
        </p:nvSpPr>
        <p:spPr>
          <a:xfrm>
            <a:off x="2102435" y="6977255"/>
            <a:ext cx="14499311" cy="77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새로운 기능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업데이트가 생기면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국군 모두가 서비스를 누릴 수 있습니다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endParaRPr lang="en-US" altLang="ko-KR" sz="3000"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66" name="TextBox 21"/>
          <p:cNvSpPr txBox="1"/>
          <p:nvPr/>
        </p:nvSpPr>
        <p:spPr>
          <a:xfrm>
            <a:off x="2118878" y="6193686"/>
            <a:ext cx="10297913" cy="7862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5480"/>
              </a:lnSpc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한 곳에서의 업데이트가 모든 상담 서비스에 적용되며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,</a:t>
            </a: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 </a:t>
            </a:r>
            <a:endParaRPr lang="ko-KR" altLang="en-US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sp>
        <p:nvSpPr>
          <p:cNvPr id="67" name="TextBox 12"/>
          <p:cNvSpPr txBox="1"/>
          <p:nvPr/>
        </p:nvSpPr>
        <p:spPr>
          <a:xfrm>
            <a:off x="2118880" y="9445866"/>
            <a:ext cx="16842460" cy="145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작은 규모의 병력을 가지고 있는 부대부터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육군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해군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공군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해병대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,</a:t>
            </a:r>
            <a:r>
              <a:rPr lang="ko-KR" altLang="en-US" sz="3000">
                <a:latin typeface="나눔스퀘어"/>
                <a:ea typeface="나눔스퀘어"/>
                <a:cs typeface="Source Sans Pro Light"/>
              </a:rPr>
              <a:t> 더 나아가 국군 전체의 규모까지 수용할 수 있는 마인드필은 유연하면서도 탄력적으로 상담서비스 구축을 가능케 합니다</a:t>
            </a:r>
            <a:r>
              <a:rPr lang="en-US" altLang="ko-KR" sz="3000">
                <a:latin typeface="나눔스퀘어"/>
                <a:ea typeface="나눔스퀘어"/>
                <a:cs typeface="Source Sans Pro Light"/>
              </a:rPr>
              <a:t>.</a:t>
            </a:r>
            <a:endParaRPr lang="en-US" altLang="ko-KR" sz="3000">
              <a:latin typeface="나눔스퀘어"/>
              <a:ea typeface="나눔스퀘어"/>
              <a:cs typeface="Source Sans Pro Light"/>
            </a:endParaRPr>
          </a:p>
        </p:txBody>
      </p:sp>
      <p:sp>
        <p:nvSpPr>
          <p:cNvPr id="68" name="TextBox 21"/>
          <p:cNvSpPr txBox="1"/>
          <p:nvPr/>
        </p:nvSpPr>
        <p:spPr>
          <a:xfrm>
            <a:off x="2135302" y="8662298"/>
            <a:ext cx="17101388" cy="7845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5480"/>
              </a:lnSpc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규모와 분야가 다양한 모든 조직에 유연하게 적용 될 수 있는 서비스가 바로 </a:t>
            </a:r>
            <a:r>
              <a:rPr lang="ko-KR" altLang="en-US" b="1">
                <a:solidFill>
                  <a:schemeClr val="accent1"/>
                </a:solidFill>
                <a:latin typeface="나눔스퀘어 ExtraBold"/>
                <a:ea typeface="나눔스퀘어 ExtraBold"/>
                <a:cs typeface="Lato Black"/>
              </a:rPr>
              <a:t>마인드필</a:t>
            </a: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입니다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.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69726" y="3348875"/>
            <a:ext cx="1259791" cy="1259791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99622" y="5858484"/>
            <a:ext cx="1085240" cy="1085240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36732" y="8020564"/>
            <a:ext cx="1283467" cy="1283467"/>
          </a:xfrm>
          <a:prstGeom prst="rect">
            <a:avLst/>
          </a:prstGeom>
        </p:spPr>
      </p:pic>
      <p:sp>
        <p:nvSpPr>
          <p:cNvPr id="7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마인드필을 사용해야 하는 이유는 무엇인가요</a:t>
            </a:r>
            <a:r>
              <a:rPr lang="en-US" altLang="ko-KR" b="1">
                <a:solidFill>
                  <a:schemeClr val="tx2"/>
                </a:solidFill>
                <a:latin typeface="나눔스퀘어 ExtraBold"/>
                <a:ea typeface="나눔스퀘어 ExtraBold"/>
                <a:cs typeface="Lato Black"/>
              </a:rPr>
              <a:t>?</a:t>
            </a:r>
            <a:endParaRPr lang="en-US" altLang="ko-KR" b="1">
              <a:solidFill>
                <a:schemeClr val="tx2"/>
              </a:solidFill>
              <a:latin typeface="나눔스퀘어 ExtraBold"/>
              <a:ea typeface="나눔스퀘어 ExtraBold"/>
              <a:cs typeface="Lat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Custom 44">
      <a:dk1>
        <a:srgbClr val="5d5c5d"/>
      </a:dk1>
      <a:lt1>
        <a:srgbClr val="ffffff"/>
      </a:lt1>
      <a:dk2>
        <a:srgbClr val="443946"/>
      </a:dk2>
      <a:lt2>
        <a:srgbClr val="ffffff"/>
      </a:lt2>
      <a:accent1>
        <a:srgbClr val="4f65d9"/>
      </a:accent1>
      <a:accent2>
        <a:srgbClr val="7e8ffe"/>
      </a:accent2>
      <a:accent3>
        <a:srgbClr val="8f9ff1"/>
      </a:accent3>
      <a:accent4>
        <a:srgbClr val="f3c890"/>
      </a:accent4>
      <a:accent5>
        <a:srgbClr val="000b28"/>
      </a:accent5>
      <a:accent6>
        <a:srgbClr val="dfdfd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743</ep:Words>
  <ep:PresentationFormat>Custom</ep:PresentationFormat>
  <ep:Paragraphs>117</ep:Paragraphs>
  <ep:Slides>23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마인드필은 어떤 서비스 인가요?</vt:lpstr>
      <vt:lpstr>마인드필은 어떤 서비스 인가요?</vt:lpstr>
      <vt:lpstr>마인드필을 사용해야 하는 이유는 무엇인가요?</vt:lpstr>
      <vt:lpstr>마인드필을 사용해야 하는 이유는 무엇인가요?</vt:lpstr>
      <vt:lpstr>마인드필을 사용해야 하는 이유는 무엇인가요?</vt:lpstr>
      <vt:lpstr>마인드필을 사용해야 하는 이유는 무엇인가요?</vt:lpstr>
      <vt:lpstr>마인드필을 사용해야 하는 이유는 무엇인가요?</vt:lpstr>
      <vt:lpstr>마인드필을 사용해야 하는 이유는 무엇인가요?</vt:lpstr>
      <vt:lpstr>마인드필은 어떤 기능이 있나요?</vt:lpstr>
      <vt:lpstr>마인드필은 어떤 기능이 있나요?</vt:lpstr>
      <vt:lpstr>마인드필은 어떤 기능이 있나요?</vt:lpstr>
      <vt:lpstr>마인드필은 어떤 기능이 있나요?</vt:lpstr>
      <vt:lpstr>마인드필은 어떤 기능이 있나요?</vt:lpstr>
      <vt:lpstr>마인드필은 어떤 기능이 있나요?</vt:lpstr>
      <vt:lpstr>마인드필은 어떤 기능이 있나요?</vt:lpstr>
      <vt:lpstr>마인드필은 어떤 기술을 사용하고 있을까요?</vt:lpstr>
      <vt:lpstr>마인드필은 어떤 기술을 사용하고 있을까요?</vt:lpstr>
      <vt:lpstr>마인드필은 어떤 기술을 사용하고 있을까요?</vt:lpstr>
      <vt:lpstr>마인드필은 어떤 발전 가능성이 있을까요?</vt:lpstr>
      <vt:lpstr>마인드필은 어떤 발전 가능성이 있을까요?</vt:lpstr>
      <vt:lpstr>마인드필은 국군의 발전을 위한 서비스입니다.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2014-11-12T21:47:38.000</dcterms:created>
  <dc:creator>Slidesmash</dc:creator>
  <cp:lastModifiedBy>김현우</cp:lastModifiedBy>
  <dcterms:modified xsi:type="dcterms:W3CDTF">2020-10-31T10:34:16.194</dcterms:modified>
  <cp:revision>6411</cp:revision>
  <dc:title>Free Templates</dc:title>
  <cp:version/>
</cp:coreProperties>
</file>