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68"/>
      </p:cViewPr>
      <p:guideLst>
        <p:guide orient="horz" pos="2157"/>
        <p:guide pos="2880"/>
      </p:guideLst>
    </p:cSldViewPr>
  </p:slideViewPr>
  <p:notesTextViewPr>
    <p:cViewPr>
      <p:scale>
        <a:sx n="100" d="100"/>
        <a:sy n="100" d="100"/>
      </p:scale>
      <p:origin x="0" y="0"/>
    </p:cViewPr>
  </p:notesTextViewPr>
  <p:sorterViewPr>
    <p:cViewPr>
      <p:scale>
        <a:sx n="66" d="100"/>
        <a:sy n="66" d="100"/>
      </p:scale>
      <p:origin x="0" y="684"/>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presProps" Target="presProps.xml"  /><Relationship Id="rId21" Type="http://schemas.openxmlformats.org/officeDocument/2006/relationships/viewProps" Target="viewProps.xml"  /><Relationship Id="rId22" Type="http://schemas.openxmlformats.org/officeDocument/2006/relationships/theme" Target="theme/theme1.xml"  /><Relationship Id="rId23"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02C64AE3-DFF4-46E7-B32E-209FED48899E}" type="datetime1">
              <a:rPr lang="ko-KR" altLang="en-US"/>
              <a:pPr lvl="0">
                <a:defRPr/>
              </a:pPr>
              <a:t>2020-10-31</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rm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90971576-F7DE-4720-9A0B-3B59D3DBF59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a:defRPr/>
            </a:pPr>
            <a:r>
              <a:rPr lang="ko-KR" altLang="en-US" sz="1200" b="1" i="0" kern="1200">
                <a:solidFill>
                  <a:schemeClr val="tx1"/>
                </a:solidFill>
                <a:latin typeface="+mn-lt"/>
                <a:ea typeface="+mn-ea"/>
                <a:cs typeface="+mn-cs"/>
              </a:rPr>
              <a:t/>
            </a:r>
            <a:endParaRPr lang="ko-KR" altLang="en-US" sz="1200" b="1" i="0" kern="120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a:t>
            </a:fld>
            <a:endParaRPr lang="en-US" altLang="en-US"/>
          </a:p>
        </p:txBody>
      </p:sp>
    </p:spTree>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10</a:t>
            </a:fld>
            <a:endParaRPr lang="en-US" altLang="en-US"/>
          </a:p>
        </p:txBody>
      </p:sp>
    </p:spTree>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11</a:t>
            </a:fld>
            <a:endParaRPr lang="en-US" altLang="en-US"/>
          </a:p>
        </p:txBody>
      </p:sp>
    </p:spTree>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12</a:t>
            </a:fld>
            <a:endParaRPr lang="en-US" altLang="en-US"/>
          </a:p>
        </p:txBody>
      </p:sp>
    </p:spTree>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13</a:t>
            </a:fld>
            <a:endParaRPr lang="en-US" altLang="en-US"/>
          </a:p>
        </p:txBody>
      </p:sp>
    </p:spTree>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14</a:t>
            </a:fld>
            <a:endParaRPr lang="en-US" altLang="en-US"/>
          </a:p>
        </p:txBody>
      </p:sp>
    </p:spTree>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15</a:t>
            </a:fld>
            <a:endParaRPr lang="en-US" altLang="en-US"/>
          </a:p>
        </p:txBody>
      </p:sp>
    </p:spTree>
  </p:cSld>
  <p:clrMapOvr>
    <a:masterClrMapping/>
  </p:clrMapOvr>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16</a:t>
            </a:fld>
            <a:endParaRPr lang="en-US" altLang="en-US"/>
          </a:p>
        </p:txBody>
      </p:sp>
    </p:spTree>
  </p:cSld>
  <p:clrMapOvr>
    <a:masterClrMapping/>
  </p:clrMapOvr>
</p:notes>
</file>

<file path=ppt/notesSlides/notesSlide1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a:defRPr/>
            </a:pPr>
            <a:r>
              <a:rPr lang="ko-KR" altLang="en-US" sz="1200" b="1" i="0" kern="1200">
                <a:solidFill>
                  <a:schemeClr val="tx1"/>
                </a:solidFill>
                <a:latin typeface="+mn-lt"/>
                <a:ea typeface="+mn-ea"/>
                <a:cs typeface="+mn-cs"/>
              </a:rPr>
              <a:t/>
            </a:r>
            <a:endParaRPr lang="ko-KR" altLang="en-US" sz="1200" b="1" i="0" kern="120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17</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2</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3</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a:defRPr/>
            </a:pPr>
            <a:r>
              <a:rPr lang="ko-KR" altLang="en-US" sz="1200" b="1" i="0" kern="1200">
                <a:solidFill>
                  <a:schemeClr val="tx1"/>
                </a:solidFill>
                <a:latin typeface="+mn-lt"/>
                <a:ea typeface="+mn-ea"/>
                <a:cs typeface="+mn-cs"/>
              </a:rPr>
              <a:t/>
            </a:r>
            <a:endParaRPr lang="ko-KR" altLang="en-US" sz="1200" b="1" i="0" kern="120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4</a:t>
            </a:fld>
            <a:endParaRPr lang="en-US" altLang="en-US"/>
          </a:p>
        </p:txBody>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a:defRPr/>
            </a:pPr>
            <a:r>
              <a:rPr lang="ko-KR" altLang="en-US" sz="1200" b="1" i="0" kern="1200">
                <a:solidFill>
                  <a:schemeClr val="tx1"/>
                </a:solidFill>
                <a:latin typeface="+mn-lt"/>
                <a:ea typeface="+mn-ea"/>
                <a:cs typeface="+mn-cs"/>
              </a:rPr>
              <a:t/>
            </a:r>
            <a:endParaRPr lang="ko-KR" altLang="en-US" sz="1200" b="1" i="0" kern="120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5</a:t>
            </a:fld>
            <a:endParaRPr lang="en-US" altLang="en-US"/>
          </a:p>
        </p:txBody>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a:defRPr/>
            </a:pPr>
            <a:r>
              <a:rPr lang="ko-KR" altLang="en-US" sz="1200" b="1" i="0" kern="1200">
                <a:solidFill>
                  <a:schemeClr val="tx1"/>
                </a:solidFill>
                <a:latin typeface="+mn-lt"/>
                <a:ea typeface="+mn-ea"/>
                <a:cs typeface="+mn-cs"/>
              </a:rPr>
              <a:t/>
            </a:r>
            <a:endParaRPr lang="ko-KR" altLang="en-US" sz="1200" b="1" i="0" kern="120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6</a:t>
            </a:fld>
            <a:endParaRPr lang="en-US" altLang="en-US"/>
          </a:p>
        </p:txBody>
      </p:sp>
    </p:spTree>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7</a:t>
            </a:fld>
            <a:endParaRPr lang="en-US" altLang="en-US"/>
          </a:p>
        </p:txBody>
      </p:sp>
    </p:spTree>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8</a:t>
            </a:fld>
            <a:endParaRPr lang="en-US" altLang="en-US"/>
          </a:p>
        </p:txBody>
      </p:sp>
    </p:spTree>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90971576-F7DE-4720-9A0B-3B59D3DBF592}" type="slidenum">
              <a:rPr lang="en-US" altLang="en-US"/>
              <a:pPr lvl="0">
                <a:defRPr/>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977C2D9-3032-4E61-9BEE-44735DF7A43D}" type="datetimeFigureOut">
              <a:rPr lang="ko-KR" altLang="en-US" smtClean="0"/>
              <a:pPr/>
              <a:t>2017-11-24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0FEC12B-21B3-432E-9C49-F4817F4CD0F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E53"/>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7C2D9-3032-4E61-9BEE-44735DF7A43D}" type="datetimeFigureOut">
              <a:rPr lang="ko-KR" altLang="en-US" smtClean="0"/>
              <a:pPr/>
              <a:t>2017-11-24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EC12B-21B3-432E-9C49-F4817F4CD0F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11.xml"  /><Relationship Id="rId2"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notesSlide" Target="../notesSlides/notesSlide12.xml"  /><Relationship Id="rId2"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notesSlide" Target="../notesSlides/notesSlide13.xml"  /><Relationship Id="rId2"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notesSlide" Target="../notesSlides/notesSlide14.xml"  /><Relationship Id="rId2" Type="http://schemas.openxmlformats.org/officeDocument/2006/relationships/slideLayout" Target="../slideLayouts/slideLayout7.xml"  /><Relationship Id="rId3" Type="http://schemas.openxmlformats.org/officeDocument/2006/relationships/image" Target="../media/image3.jpeg"  /></Relationships>
</file>

<file path=ppt/slides/_rels/slide15.xml.rels><?xml version="1.0" encoding="UTF-8" standalone="yes" ?><Relationships xmlns="http://schemas.openxmlformats.org/package/2006/relationships"><Relationship Id="rId1" Type="http://schemas.openxmlformats.org/officeDocument/2006/relationships/notesSlide" Target="../notesSlides/notesSlide15.xml"  /><Relationship Id="rId2" Type="http://schemas.openxmlformats.org/officeDocument/2006/relationships/slideLayout" Target="../slideLayouts/slideLayout7.xml"  /><Relationship Id="rId3" Type="http://schemas.openxmlformats.org/officeDocument/2006/relationships/image" Target="../media/image4.png"  /><Relationship Id="rId4" Type="http://schemas.openxmlformats.org/officeDocument/2006/relationships/image" Target="../media/image5.png"  /><Relationship Id="rId5" Type="http://schemas.openxmlformats.org/officeDocument/2006/relationships/image" Target="../media/image5.png"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6.xml"  /><Relationship Id="rId2"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notesSlide" Target="../notesSlides/notesSlide17.xml"  /><Relationship Id="rId2"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7.xml"  /><Relationship Id="rId3" Type="http://schemas.openxmlformats.org/officeDocument/2006/relationships/image" Target="../media/image1.jpeg"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7.xml"  /><Relationship Id="rId3" Type="http://schemas.openxmlformats.org/officeDocument/2006/relationships/image" Target="../media/image2.png"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7.xml"  /><Relationship Id="rId3" Type="http://schemas.openxmlformats.org/officeDocument/2006/relationships/image" Target="../media/image2.png"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7.xml"  /><Relationship Id="rId3" Type="http://schemas.openxmlformats.org/officeDocument/2006/relationships/image" Target="../media/image2.png"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7.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9768" y="1988840"/>
            <a:ext cx="7368480" cy="638155"/>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lang="en-US" altLang="ko-KR" sz="3600" b="1" spc="-150">
                <a:solidFill>
                  <a:schemeClr val="bg1"/>
                </a:solidFill>
              </a:rPr>
              <a:t>딥러닝을 활용한 잔반 감소 인프라</a:t>
            </a:r>
            <a:endParaRPr lang="en-US" altLang="ko-KR" sz="3600" b="1" spc="-150">
              <a:solidFill>
                <a:schemeClr val="bg1"/>
              </a:solidFill>
            </a:endParaRPr>
          </a:p>
        </p:txBody>
      </p:sp>
      <p:sp>
        <p:nvSpPr>
          <p:cNvPr id="8" name="TextBox 7"/>
          <p:cNvSpPr txBox="1"/>
          <p:nvPr/>
        </p:nvSpPr>
        <p:spPr>
          <a:xfrm>
            <a:off x="2123728" y="4653136"/>
            <a:ext cx="5040560" cy="1183784"/>
          </a:xfrm>
          <a:prstGeom prst="rect">
            <a:avLst/>
          </a:prstGeom>
          <a:noFill/>
        </p:spPr>
        <p:txBody>
          <a:bodyPr wrap="square">
            <a:spAutoFit/>
          </a:bodyPr>
          <a:lstStyle/>
          <a:p>
            <a:pPr algn="ctr">
              <a:defRPr/>
            </a:pPr>
            <a:endParaRPr lang="en-US" altLang="ko-KR" b="1"/>
          </a:p>
          <a:p>
            <a:pPr algn="ctr">
              <a:defRPr/>
            </a:pPr>
            <a:endParaRPr lang="en-US" altLang="ko-KR" b="1"/>
          </a:p>
          <a:p>
            <a:pPr algn="ctr">
              <a:defRPr/>
            </a:pPr>
            <a:r>
              <a:rPr lang="ko-KR" altLang="en-US" b="1">
                <a:solidFill>
                  <a:schemeClr val="bg1"/>
                </a:solidFill>
              </a:rPr>
              <a:t>표세훈 </a:t>
            </a:r>
            <a:r>
              <a:rPr lang="en-US" altLang="ko-KR" b="1">
                <a:solidFill>
                  <a:schemeClr val="bg1"/>
                </a:solidFill>
              </a:rPr>
              <a:t>(kimpyo9357@naver.com)</a:t>
            </a:r>
            <a:endParaRPr lang="en-US" altLang="ko-KR" b="1">
              <a:solidFill>
                <a:schemeClr val="bg1"/>
              </a:solidFill>
            </a:endParaRPr>
          </a:p>
          <a:p>
            <a:pPr algn="ctr">
              <a:defRPr/>
            </a:pPr>
            <a:r>
              <a:rPr lang="ko-KR" altLang="en-US" b="1">
                <a:solidFill>
                  <a:schemeClr val="bg1"/>
                </a:solidFill>
              </a:rPr>
              <a:t>정덕호</a:t>
            </a:r>
            <a:r>
              <a:rPr lang="en-US" altLang="ko-KR" b="1">
                <a:solidFill>
                  <a:schemeClr val="bg1"/>
                </a:solidFill>
              </a:rPr>
              <a:t> (duckhoim@naver.com)</a:t>
            </a:r>
            <a:endParaRPr lang="en-US" altLang="ko-KR" b="1">
              <a:solidFill>
                <a:schemeClr val="bg1"/>
              </a:solidFill>
            </a:endParaRPr>
          </a:p>
        </p:txBody>
      </p:sp>
      <p:sp>
        <p:nvSpPr>
          <p:cNvPr id="74" name="순서도: 논리합 73"/>
          <p:cNvSpPr/>
          <p:nvPr/>
        </p:nvSpPr>
        <p:spPr>
          <a:xfrm>
            <a:off x="179512" y="2590302"/>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5" name="순서도: 논리합 74"/>
          <p:cNvSpPr/>
          <p:nvPr/>
        </p:nvSpPr>
        <p:spPr>
          <a:xfrm>
            <a:off x="8748464" y="26055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81" name="직선 연결선 80"/>
          <p:cNvCxnSpPr>
            <a:stCxn id="74" idx="6"/>
          </p:cNvCxnSpPr>
          <p:nvPr/>
        </p:nvCxnSpPr>
        <p:spPr>
          <a:xfrm>
            <a:off x="395536" y="2698314"/>
            <a:ext cx="2448272" cy="1060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82" name="직선 연결선 81"/>
          <p:cNvCxnSpPr/>
          <p:nvPr/>
        </p:nvCxnSpPr>
        <p:spPr>
          <a:xfrm>
            <a:off x="6444208" y="2709500"/>
            <a:ext cx="2314416" cy="1002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90" name="그룹 89"/>
          <p:cNvGrpSpPr/>
          <p:nvPr/>
        </p:nvGrpSpPr>
        <p:grpSpPr>
          <a:xfrm rot="0">
            <a:off x="2699792" y="2852936"/>
            <a:ext cx="3744416" cy="432048"/>
            <a:chOff x="2699792" y="2852936"/>
            <a:chExt cx="3744416" cy="504056"/>
          </a:xfrm>
        </p:grpSpPr>
        <p:grpSp>
          <p:nvGrpSpPr>
            <p:cNvPr id="86" name="그룹 85"/>
            <p:cNvGrpSpPr/>
            <p:nvPr/>
          </p:nvGrpSpPr>
          <p:grpSpPr>
            <a:xfrm rot="0">
              <a:off x="2987824" y="2852936"/>
              <a:ext cx="3456384" cy="504056"/>
              <a:chOff x="899592" y="2060848"/>
              <a:chExt cx="3456384" cy="504056"/>
            </a:xfrm>
          </p:grpSpPr>
          <p:sp>
            <p:nvSpPr>
              <p:cNvPr id="87" name="직사각형 86"/>
              <p:cNvSpPr/>
              <p:nvPr/>
            </p:nvSpPr>
            <p:spPr>
              <a:xfrm>
                <a:off x="899592" y="2060848"/>
                <a:ext cx="324036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88" name="타원 87"/>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9" name="타원 88"/>
            <p:cNvSpPr/>
            <p:nvPr/>
          </p:nvSpPr>
          <p:spPr>
            <a:xfrm>
              <a:off x="2699792" y="2852936"/>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5" name="TextBox 84"/>
          <p:cNvSpPr txBox="1"/>
          <p:nvPr/>
        </p:nvSpPr>
        <p:spPr>
          <a:xfrm>
            <a:off x="2987824" y="2823319"/>
            <a:ext cx="3168352" cy="451376"/>
          </a:xfrm>
          <a:prstGeom prst="rect">
            <a:avLst/>
          </a:prstGeom>
          <a:noFill/>
        </p:spPr>
        <p:txBody>
          <a:bodyPr wrap="square">
            <a:spAutoFit/>
          </a:bodyPr>
          <a:lstStyle/>
          <a:p>
            <a:pPr algn="ctr">
              <a:defRPr/>
            </a:pPr>
            <a:r>
              <a:rPr lang="en-US" altLang="ko-KR" sz="2400" b="1" spc="-150">
                <a:solidFill>
                  <a:schemeClr val="tx2"/>
                </a:solidFill>
              </a:rPr>
              <a:t>FRIDAY_IRIS</a:t>
            </a:r>
            <a:endParaRPr lang="en-US" altLang="ko-KR" sz="2400" b="1" spc="-15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20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2000"/>
                                        <p:tgtEl>
                                          <p:spTgt spid="74"/>
                                        </p:tgtEl>
                                      </p:cBhvr>
                                    </p:animEffect>
                                  </p:childTnLst>
                                </p:cTn>
                              </p:par>
                              <p:par>
                                <p:cTn id="11" presetID="10"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2000"/>
                                        <p:tgtEl>
                                          <p:spTgt spid="82"/>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20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2"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Bottom)">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1" animBg="1"/>
      <p:bldP spid="8" grpId="2"/>
    </p:bldLst>
  </p:timing>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95" name=""/>
          <p:cNvGrpSpPr/>
          <p:nvPr/>
        </p:nvGrpSpPr>
        <p:grpSpPr>
          <a:xfrm rot="0">
            <a:off x="1043608" y="2204864"/>
            <a:ext cx="7440487" cy="2664295"/>
            <a:chOff x="1043608" y="2204864"/>
            <a:chExt cx="7440487" cy="2664295"/>
          </a:xfrm>
        </p:grpSpPr>
        <p:sp>
          <p:nvSpPr>
            <p:cNvPr id="96" name=""/>
            <p:cNvSpPr/>
            <p:nvPr/>
          </p:nvSpPr>
          <p:spPr>
            <a:xfrm>
              <a:off x="1601644" y="2204864"/>
              <a:ext cx="6324414" cy="2664295"/>
            </a:xfrm>
            <a:prstGeom prst="rightArrow">
              <a:avLst>
                <a:gd name="adj1" fmla="val 50000"/>
                <a:gd name="adj2" fmla="val 50000"/>
              </a:avLst>
            </a:prstGeom>
            <a:solidFill>
              <a:srgbClr val="e9c592">
                <a:alpha val="100000"/>
              </a:srgbClr>
            </a:solidFill>
            <a:ln w="9525" cap="flat" cmpd="sng" algn="ctr">
              <a:noFill/>
              <a:prstDash val="solid"/>
              <a:round/>
              <a:headEnd w="med" len="med"/>
              <a:tailEnd w="med" len="med"/>
            </a:ln>
            <a:effectLst/>
          </p:spPr>
        </p:sp>
        <p:sp>
          <p:nvSpPr>
            <p:cNvPr id="97" name=""/>
            <p:cNvSpPr/>
            <p:nvPr/>
          </p:nvSpPr>
          <p:spPr>
            <a:xfrm>
              <a:off x="1043608" y="3004152"/>
              <a:ext cx="2232146" cy="1065718"/>
            </a:xfrm>
            <a:prstGeom prst="roundRect">
              <a:avLst>
                <a:gd name="adj" fmla="val 16667"/>
              </a:avLst>
            </a:prstGeom>
            <a:solidFill>
              <a:srgbClr val="952637">
                <a:alpha val="100000"/>
              </a:srgbClr>
            </a:solidFill>
            <a:ln w="25400" cap="flat" cmpd="sng" algn="ctr">
              <a:solidFill>
                <a:srgbClr val="ffffff">
                  <a:alpha val="100000"/>
                </a:srgbClr>
              </a:solidFill>
              <a:prstDash val="solid"/>
            </a:ln>
            <a:effectLst/>
          </p:spPr>
        </p:sp>
        <p:sp>
          <p:nvSpPr>
            <p:cNvPr id="98" name=""/>
            <p:cNvSpPr txBox="1"/>
            <p:nvPr/>
          </p:nvSpPr>
          <p:spPr>
            <a:xfrm>
              <a:off x="104360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Database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구축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ko-KR" altLang="en-US" sz="13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INFRA    - WEB</a:t>
              </a:r>
              <a:endPar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endParaRPr>
            </a:p>
          </p:txBody>
        </p:sp>
        <p:sp>
          <p:nvSpPr>
            <p:cNvPr id="99" name=""/>
            <p:cNvSpPr/>
            <p:nvPr/>
          </p:nvSpPr>
          <p:spPr>
            <a:xfrm>
              <a:off x="3647778"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00" name=""/>
            <p:cNvSpPr txBox="1"/>
            <p:nvPr/>
          </p:nvSpPr>
          <p:spPr>
            <a:xfrm>
              <a:off x="364777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식수현황 체크</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app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실행하기</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
          <p:nvSpPr>
            <p:cNvPr id="101" name=""/>
            <p:cNvSpPr/>
            <p:nvPr/>
          </p:nvSpPr>
          <p:spPr>
            <a:xfrm>
              <a:off x="6251949"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02" name=""/>
            <p:cNvSpPr txBox="1"/>
            <p:nvPr/>
          </p:nvSpPr>
          <p:spPr>
            <a:xfrm>
              <a:off x="6251949"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텔레그램 챗봇</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서버 실행</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gr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12" name="직사각형 11"/>
          <p:cNvSpPr/>
          <p:nvPr/>
        </p:nvSpPr>
        <p:spPr>
          <a:xfrm>
            <a:off x="1991544" y="4581128"/>
            <a:ext cx="6108848" cy="864096"/>
          </a:xfrm>
          <a:prstGeom prst="rect">
            <a:avLst/>
          </a:prstGeom>
          <a:ln>
            <a:solidFill>
              <a:srgbClr val="952637"/>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ko-KR" altLang="en-US"/>
          </a:p>
        </p:txBody>
      </p:sp>
      <p:sp>
        <p:nvSpPr>
          <p:cNvPr id="14" name="오른쪽으로 구부러진 화살표 13"/>
          <p:cNvSpPr/>
          <p:nvPr/>
        </p:nvSpPr>
        <p:spPr>
          <a:xfrm>
            <a:off x="1487488" y="3573016"/>
            <a:ext cx="792088" cy="1512168"/>
          </a:xfrm>
          <a:prstGeom prst="curvedRightArrow">
            <a:avLst>
              <a:gd name="adj1" fmla="val 25000"/>
              <a:gd name="adj2" fmla="val 50000"/>
              <a:gd name="adj3" fmla="val 25000"/>
            </a:avLst>
          </a:prstGeom>
          <a:solidFill>
            <a:srgbClr val="952637"/>
          </a:solidFill>
          <a:ln>
            <a:solidFill>
              <a:srgbClr val="952637"/>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ko-KR" altLang="en-US">
              <a:solidFill>
                <a:schemeClr val="tx1"/>
              </a:solidFill>
            </a:endParaRPr>
          </a:p>
        </p:txBody>
      </p:sp>
      <p:sp>
        <p:nvSpPr>
          <p:cNvPr id="89" name="TextBox 74"/>
          <p:cNvSpPr txBox="1"/>
          <p:nvPr/>
        </p:nvSpPr>
        <p:spPr>
          <a:xfrm>
            <a:off x="179512" y="404664"/>
            <a:ext cx="1008112" cy="755480"/>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rPr>
              <a:t>04</a:t>
            </a:r>
            <a:endPar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endParaRPr>
          </a:p>
        </p:txBody>
      </p:sp>
      <p:grpSp>
        <p:nvGrpSpPr>
          <p:cNvPr id="90" name="그룹 76"/>
          <p:cNvGrpSpPr/>
          <p:nvPr/>
        </p:nvGrpSpPr>
        <p:grpSpPr>
          <a:xfrm rot="0">
            <a:off x="971600" y="611063"/>
            <a:ext cx="2592290" cy="432048"/>
            <a:chOff x="1520659" y="2060848"/>
            <a:chExt cx="2835317" cy="504056"/>
          </a:xfrm>
        </p:grpSpPr>
        <p:sp>
          <p:nvSpPr>
            <p:cNvPr id="91" name="직사각형 77"/>
            <p:cNvSpPr/>
            <p:nvPr/>
          </p:nvSpPr>
          <p:spPr>
            <a:xfrm>
              <a:off x="1520659" y="2060848"/>
              <a:ext cx="2619292" cy="504056"/>
            </a:xfrm>
            <a:prstGeom prst="rect">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92" name="타원 78"/>
            <p:cNvSpPr/>
            <p:nvPr/>
          </p:nvSpPr>
          <p:spPr>
            <a:xfrm>
              <a:off x="3851920" y="2060848"/>
              <a:ext cx="504056" cy="504056"/>
            </a:xfrm>
            <a:prstGeom prst="ellipse">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93" name="직사각형 80"/>
          <p:cNvSpPr/>
          <p:nvPr/>
        </p:nvSpPr>
        <p:spPr>
          <a:xfrm>
            <a:off x="857875" y="323364"/>
            <a:ext cx="1367165"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rPr>
              <a:t>Project Usage</a:t>
            </a:r>
            <a:endPar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endParaRPr>
          </a:p>
        </p:txBody>
      </p:sp>
      <p:sp>
        <p:nvSpPr>
          <p:cNvPr id="94" name="TextBox 81"/>
          <p:cNvSpPr txBox="1"/>
          <p:nvPr/>
        </p:nvSpPr>
        <p:spPr>
          <a:xfrm>
            <a:off x="971600" y="630313"/>
            <a:ext cx="2376266" cy="386957"/>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rPr>
              <a:t>프로젝트 사용법</a:t>
            </a:r>
            <a:endPar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endParaRPr>
          </a:p>
        </p:txBody>
      </p:sp>
      <p:sp>
        <p:nvSpPr>
          <p:cNvPr id="103" name="TextBox 12"/>
          <p:cNvSpPr txBox="1"/>
          <p:nvPr/>
        </p:nvSpPr>
        <p:spPr>
          <a:xfrm>
            <a:off x="2389724" y="4653136"/>
            <a:ext cx="5578484" cy="726584"/>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a:t>
            </a:r>
            <a:r>
              <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맑은 고딕"/>
                <a:ea typeface="맑은 고딕"/>
                <a:cs typeface="맑은 고딕"/>
              </a:rPr>
              <a:t> </a:t>
            </a: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Terminal</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rPr>
              <a:t>    $ cd scripts</a:t>
            </a: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rPr>
              <a:t>    $ ./run_infra.sh</a:t>
            </a: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p:txBody>
      </p:sp>
      <p:sp>
        <p:nvSpPr>
          <p:cNvPr id="104" name="직사각형 9"/>
          <p:cNvSpPr/>
          <p:nvPr/>
        </p:nvSpPr>
        <p:spPr>
          <a:xfrm>
            <a:off x="899592" y="1196752"/>
            <a:ext cx="1487373"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1)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설치 방법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113" name=""/>
          <p:cNvGrpSpPr/>
          <p:nvPr/>
        </p:nvGrpSpPr>
        <p:grpSpPr>
          <a:xfrm rot="0">
            <a:off x="1043608" y="2204864"/>
            <a:ext cx="7440487" cy="2664295"/>
            <a:chOff x="1043608" y="2204864"/>
            <a:chExt cx="7440487" cy="2664295"/>
          </a:xfrm>
        </p:grpSpPr>
        <p:sp>
          <p:nvSpPr>
            <p:cNvPr id="114" name=""/>
            <p:cNvSpPr/>
            <p:nvPr/>
          </p:nvSpPr>
          <p:spPr>
            <a:xfrm>
              <a:off x="1601644" y="2204864"/>
              <a:ext cx="6324414" cy="2664295"/>
            </a:xfrm>
            <a:prstGeom prst="rightArrow">
              <a:avLst>
                <a:gd name="adj1" fmla="val 50000"/>
                <a:gd name="adj2" fmla="val 50000"/>
              </a:avLst>
            </a:prstGeom>
            <a:solidFill>
              <a:srgbClr val="e9c592">
                <a:alpha val="100000"/>
              </a:srgbClr>
            </a:solidFill>
            <a:ln w="9525" cap="flat" cmpd="sng" algn="ctr">
              <a:noFill/>
              <a:prstDash val="solid"/>
              <a:round/>
              <a:headEnd w="med" len="med"/>
              <a:tailEnd w="med" len="med"/>
            </a:ln>
            <a:effectLst/>
          </p:spPr>
        </p:sp>
        <p:sp>
          <p:nvSpPr>
            <p:cNvPr id="115" name=""/>
            <p:cNvSpPr/>
            <p:nvPr/>
          </p:nvSpPr>
          <p:spPr>
            <a:xfrm>
              <a:off x="1043608"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16" name=""/>
            <p:cNvSpPr txBox="1"/>
            <p:nvPr/>
          </p:nvSpPr>
          <p:spPr>
            <a:xfrm>
              <a:off x="104360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Database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구축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ko-KR" altLang="en-US" sz="13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INFRA    - WEB</a:t>
              </a:r>
              <a:endPar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endParaRPr>
            </a:p>
          </p:txBody>
        </p:sp>
        <p:sp>
          <p:nvSpPr>
            <p:cNvPr id="117" name=""/>
            <p:cNvSpPr/>
            <p:nvPr/>
          </p:nvSpPr>
          <p:spPr>
            <a:xfrm>
              <a:off x="3647778" y="3004152"/>
              <a:ext cx="2232146" cy="1065718"/>
            </a:xfrm>
            <a:prstGeom prst="roundRect">
              <a:avLst>
                <a:gd name="adj" fmla="val 16667"/>
              </a:avLst>
            </a:prstGeom>
            <a:solidFill>
              <a:srgbClr val="bb7243">
                <a:alpha val="100000"/>
              </a:srgbClr>
            </a:solidFill>
            <a:ln w="25400" cap="flat" cmpd="sng" algn="ctr">
              <a:solidFill>
                <a:srgbClr val="ffffff">
                  <a:alpha val="100000"/>
                </a:srgbClr>
              </a:solidFill>
              <a:prstDash val="solid"/>
            </a:ln>
            <a:effectLst/>
          </p:spPr>
        </p:sp>
        <p:sp>
          <p:nvSpPr>
            <p:cNvPr id="118" name=""/>
            <p:cNvSpPr txBox="1"/>
            <p:nvPr/>
          </p:nvSpPr>
          <p:spPr>
            <a:xfrm>
              <a:off x="364777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식수현황 체크</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app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실행하기</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
          <p:nvSpPr>
            <p:cNvPr id="119" name=""/>
            <p:cNvSpPr/>
            <p:nvPr/>
          </p:nvSpPr>
          <p:spPr>
            <a:xfrm>
              <a:off x="6251949"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20" name=""/>
            <p:cNvSpPr txBox="1"/>
            <p:nvPr/>
          </p:nvSpPr>
          <p:spPr>
            <a:xfrm>
              <a:off x="6251949"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텔레그램 챗봇</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서버 실행</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gr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12" name="직사각형 11"/>
          <p:cNvSpPr/>
          <p:nvPr/>
        </p:nvSpPr>
        <p:spPr>
          <a:xfrm>
            <a:off x="3203848" y="4509120"/>
            <a:ext cx="5400600" cy="792088"/>
          </a:xfrm>
          <a:prstGeom prst="rect">
            <a:avLst/>
          </a:prstGeom>
          <a:ln>
            <a:solidFill>
              <a:srgbClr val="bb7243"/>
            </a:solidFill>
          </a:ln>
        </p:spPr>
        <p:style>
          <a:lnRef idx="2">
            <a:schemeClr val="accent5"/>
          </a:lnRef>
          <a:fillRef idx="1">
            <a:schemeClr val="lt1"/>
          </a:fillRef>
          <a:effectRef idx="0">
            <a:schemeClr val="accent5"/>
          </a:effectRef>
          <a:fontRef idx="minor">
            <a:schemeClr val="dk1"/>
          </a:fontRef>
        </p:style>
        <p:txBody>
          <a:bodyPr anchor="ctr"/>
          <a:lstStyle/>
          <a:p>
            <a:pPr algn="ctr">
              <a:defRPr/>
            </a:pPr>
            <a:endParaRPr lang="ko-KR" altLang="en-US"/>
          </a:p>
        </p:txBody>
      </p:sp>
      <p:sp>
        <p:nvSpPr>
          <p:cNvPr id="14" name="오른쪽으로 구부러진 화살표 13"/>
          <p:cNvSpPr/>
          <p:nvPr/>
        </p:nvSpPr>
        <p:spPr>
          <a:xfrm>
            <a:off x="2915816" y="3717032"/>
            <a:ext cx="720080" cy="1080120"/>
          </a:xfrm>
          <a:prstGeom prst="curvedRightArrow">
            <a:avLst>
              <a:gd name="adj1" fmla="val 25000"/>
              <a:gd name="adj2" fmla="val 50000"/>
              <a:gd name="adj3" fmla="val 25000"/>
            </a:avLst>
          </a:prstGeom>
          <a:solidFill>
            <a:srgbClr val="bb7243"/>
          </a:solidFill>
          <a:ln>
            <a:solidFill>
              <a:srgbClr val="bb7243"/>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ko-KR" altLang="en-US">
              <a:solidFill>
                <a:schemeClr val="tx1"/>
              </a:solidFill>
            </a:endParaRPr>
          </a:p>
        </p:txBody>
      </p:sp>
      <p:sp>
        <p:nvSpPr>
          <p:cNvPr id="89" name="TextBox 74"/>
          <p:cNvSpPr txBox="1"/>
          <p:nvPr/>
        </p:nvSpPr>
        <p:spPr>
          <a:xfrm>
            <a:off x="179512" y="404664"/>
            <a:ext cx="1008112" cy="755480"/>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rPr>
              <a:t>04</a:t>
            </a:r>
            <a:endPar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endParaRPr>
          </a:p>
        </p:txBody>
      </p:sp>
      <p:grpSp>
        <p:nvGrpSpPr>
          <p:cNvPr id="90" name="그룹 76"/>
          <p:cNvGrpSpPr/>
          <p:nvPr/>
        </p:nvGrpSpPr>
        <p:grpSpPr>
          <a:xfrm rot="0">
            <a:off x="971600" y="611063"/>
            <a:ext cx="2592290" cy="432048"/>
            <a:chOff x="1520659" y="2060848"/>
            <a:chExt cx="2835317" cy="504056"/>
          </a:xfrm>
        </p:grpSpPr>
        <p:sp>
          <p:nvSpPr>
            <p:cNvPr id="91" name="직사각형 77"/>
            <p:cNvSpPr/>
            <p:nvPr/>
          </p:nvSpPr>
          <p:spPr>
            <a:xfrm>
              <a:off x="1520659" y="2060848"/>
              <a:ext cx="2619292" cy="504056"/>
            </a:xfrm>
            <a:prstGeom prst="rect">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92" name="타원 78"/>
            <p:cNvSpPr/>
            <p:nvPr/>
          </p:nvSpPr>
          <p:spPr>
            <a:xfrm>
              <a:off x="3851920" y="2060848"/>
              <a:ext cx="504056" cy="504056"/>
            </a:xfrm>
            <a:prstGeom prst="ellipse">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93" name="직사각형 80"/>
          <p:cNvSpPr/>
          <p:nvPr/>
        </p:nvSpPr>
        <p:spPr>
          <a:xfrm>
            <a:off x="857875" y="323364"/>
            <a:ext cx="1367165"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rPr>
              <a:t>Project Usage</a:t>
            </a:r>
            <a:endPar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endParaRPr>
          </a:p>
        </p:txBody>
      </p:sp>
      <p:sp>
        <p:nvSpPr>
          <p:cNvPr id="94" name="TextBox 81"/>
          <p:cNvSpPr txBox="1"/>
          <p:nvPr/>
        </p:nvSpPr>
        <p:spPr>
          <a:xfrm>
            <a:off x="971600" y="630313"/>
            <a:ext cx="2376266" cy="386957"/>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rPr>
              <a:t>프로젝트 사용법</a:t>
            </a:r>
            <a:endPar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endParaRPr>
          </a:p>
        </p:txBody>
      </p:sp>
      <p:sp>
        <p:nvSpPr>
          <p:cNvPr id="121" name="TextBox 12"/>
          <p:cNvSpPr txBox="1"/>
          <p:nvPr/>
        </p:nvSpPr>
        <p:spPr>
          <a:xfrm>
            <a:off x="3575720" y="4536524"/>
            <a:ext cx="4968552" cy="728896"/>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a:t>
            </a:r>
            <a:r>
              <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맑은 고딕"/>
                <a:ea typeface="맑은 고딕"/>
                <a:cs typeface="맑은 고딕"/>
              </a:rPr>
              <a:t> </a:t>
            </a: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Terminal</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rPr>
              <a:t>    $ cd attendance_check</a:t>
            </a: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rPr>
              <a:t>    $ docker-compose up -d --build</a:t>
            </a: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p:txBody>
      </p:sp>
      <p:sp>
        <p:nvSpPr>
          <p:cNvPr id="122" name="직사각형 9"/>
          <p:cNvSpPr/>
          <p:nvPr/>
        </p:nvSpPr>
        <p:spPr>
          <a:xfrm>
            <a:off x="899592" y="1196752"/>
            <a:ext cx="1487373"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1)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설치 방법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98" name="TextBox 74"/>
          <p:cNvSpPr txBox="1"/>
          <p:nvPr/>
        </p:nvSpPr>
        <p:spPr>
          <a:xfrm>
            <a:off x="179512" y="404664"/>
            <a:ext cx="1008112" cy="755480"/>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rPr>
              <a:t>04</a:t>
            </a:r>
            <a:endPar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endParaRPr>
          </a:p>
        </p:txBody>
      </p:sp>
      <p:grpSp>
        <p:nvGrpSpPr>
          <p:cNvPr id="99" name="그룹 76"/>
          <p:cNvGrpSpPr/>
          <p:nvPr/>
        </p:nvGrpSpPr>
        <p:grpSpPr>
          <a:xfrm rot="0">
            <a:off x="971600" y="611063"/>
            <a:ext cx="2592290" cy="432048"/>
            <a:chOff x="1520659" y="2060848"/>
            <a:chExt cx="2835317" cy="504056"/>
          </a:xfrm>
        </p:grpSpPr>
        <p:sp>
          <p:nvSpPr>
            <p:cNvPr id="100" name="직사각형 77"/>
            <p:cNvSpPr/>
            <p:nvPr/>
          </p:nvSpPr>
          <p:spPr>
            <a:xfrm>
              <a:off x="1520659" y="2060848"/>
              <a:ext cx="2619292" cy="504056"/>
            </a:xfrm>
            <a:prstGeom prst="rect">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01" name="타원 78"/>
            <p:cNvSpPr/>
            <p:nvPr/>
          </p:nvSpPr>
          <p:spPr>
            <a:xfrm>
              <a:off x="3851920" y="2060848"/>
              <a:ext cx="504056" cy="504056"/>
            </a:xfrm>
            <a:prstGeom prst="ellipse">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102" name="직사각형 80"/>
          <p:cNvSpPr/>
          <p:nvPr/>
        </p:nvSpPr>
        <p:spPr>
          <a:xfrm>
            <a:off x="857875" y="323364"/>
            <a:ext cx="1367165"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rPr>
              <a:t>Project Usage</a:t>
            </a:r>
            <a:endPar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endParaRPr>
          </a:p>
        </p:txBody>
      </p:sp>
      <p:sp>
        <p:nvSpPr>
          <p:cNvPr id="103" name="TextBox 81"/>
          <p:cNvSpPr txBox="1"/>
          <p:nvPr/>
        </p:nvSpPr>
        <p:spPr>
          <a:xfrm>
            <a:off x="971600" y="630313"/>
            <a:ext cx="2376266" cy="386957"/>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rPr>
              <a:t>프로젝트 사용법</a:t>
            </a:r>
            <a:endPar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endParaRPr>
          </a:p>
        </p:txBody>
      </p:sp>
      <p:grpSp>
        <p:nvGrpSpPr>
          <p:cNvPr id="120" name=""/>
          <p:cNvGrpSpPr/>
          <p:nvPr/>
        </p:nvGrpSpPr>
        <p:grpSpPr>
          <a:xfrm rot="0">
            <a:off x="1043608" y="2204864"/>
            <a:ext cx="7440487" cy="2664295"/>
            <a:chOff x="1043608" y="2204864"/>
            <a:chExt cx="7440487" cy="2664295"/>
          </a:xfrm>
        </p:grpSpPr>
        <p:sp>
          <p:nvSpPr>
            <p:cNvPr id="121" name=""/>
            <p:cNvSpPr/>
            <p:nvPr/>
          </p:nvSpPr>
          <p:spPr>
            <a:xfrm>
              <a:off x="1601644" y="2204864"/>
              <a:ext cx="6324414" cy="2664295"/>
            </a:xfrm>
            <a:prstGeom prst="rightArrow">
              <a:avLst>
                <a:gd name="adj1" fmla="val 50000"/>
                <a:gd name="adj2" fmla="val 50000"/>
              </a:avLst>
            </a:prstGeom>
            <a:solidFill>
              <a:srgbClr val="e9c592">
                <a:alpha val="100000"/>
              </a:srgbClr>
            </a:solidFill>
            <a:ln w="9525" cap="flat" cmpd="sng" algn="ctr">
              <a:noFill/>
              <a:prstDash val="solid"/>
              <a:round/>
              <a:headEnd w="med" len="med"/>
              <a:tailEnd w="med" len="med"/>
            </a:ln>
            <a:effectLst/>
          </p:spPr>
        </p:sp>
        <p:sp>
          <p:nvSpPr>
            <p:cNvPr id="122" name=""/>
            <p:cNvSpPr/>
            <p:nvPr/>
          </p:nvSpPr>
          <p:spPr>
            <a:xfrm>
              <a:off x="1043608"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23" name=""/>
            <p:cNvSpPr txBox="1"/>
            <p:nvPr/>
          </p:nvSpPr>
          <p:spPr>
            <a:xfrm>
              <a:off x="104360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Database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구축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ko-KR" altLang="en-US" sz="13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INFRA    - WEB</a:t>
              </a:r>
              <a:endPar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endParaRPr>
            </a:p>
          </p:txBody>
        </p:sp>
        <p:sp>
          <p:nvSpPr>
            <p:cNvPr id="124" name=""/>
            <p:cNvSpPr/>
            <p:nvPr/>
          </p:nvSpPr>
          <p:spPr>
            <a:xfrm>
              <a:off x="3647778"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25" name=""/>
            <p:cNvSpPr txBox="1"/>
            <p:nvPr/>
          </p:nvSpPr>
          <p:spPr>
            <a:xfrm>
              <a:off x="364777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식수현황 체크</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app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실행하기</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
          <p:nvSpPr>
            <p:cNvPr id="126" name=""/>
            <p:cNvSpPr/>
            <p:nvPr/>
          </p:nvSpPr>
          <p:spPr>
            <a:xfrm>
              <a:off x="6251949" y="3004152"/>
              <a:ext cx="2232146" cy="1065718"/>
            </a:xfrm>
            <a:prstGeom prst="roundRect">
              <a:avLst>
                <a:gd name="adj" fmla="val 16667"/>
              </a:avLst>
            </a:prstGeom>
            <a:solidFill>
              <a:srgbClr val="506270">
                <a:alpha val="100000"/>
              </a:srgbClr>
            </a:solidFill>
            <a:ln w="25400" cap="flat" cmpd="sng" algn="ctr">
              <a:solidFill>
                <a:srgbClr val="ffffff">
                  <a:alpha val="100000"/>
                </a:srgbClr>
              </a:solidFill>
              <a:prstDash val="solid"/>
            </a:ln>
            <a:effectLst/>
          </p:spPr>
        </p:sp>
        <p:sp>
          <p:nvSpPr>
            <p:cNvPr id="127" name=""/>
            <p:cNvSpPr txBox="1"/>
            <p:nvPr/>
          </p:nvSpPr>
          <p:spPr>
            <a:xfrm>
              <a:off x="6251949"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텔레그램 챗봇</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서버 실행</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grpSp>
      <p:sp>
        <p:nvSpPr>
          <p:cNvPr id="131" name="직사각형 11"/>
          <p:cNvSpPr/>
          <p:nvPr/>
        </p:nvSpPr>
        <p:spPr>
          <a:xfrm>
            <a:off x="1259632" y="4581128"/>
            <a:ext cx="6840760" cy="1224136"/>
          </a:xfrm>
          <a:prstGeom prst="rect">
            <a:avLst/>
          </a:prstGeom>
          <a:solidFill>
            <a:srgbClr val="ffffff">
              <a:alpha val="100000"/>
            </a:srgbClr>
          </a:solidFill>
          <a:ln w="25400" cap="flat" cmpd="sng" algn="ctr">
            <a:solidFill>
              <a:srgbClr val="506270">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맑은 고딕"/>
              <a:ea typeface="맑은 고딕"/>
              <a:cs typeface="맑은 고딕"/>
            </a:endParaRPr>
          </a:p>
        </p:txBody>
      </p:sp>
      <p:sp>
        <p:nvSpPr>
          <p:cNvPr id="132" name="오른쪽으로 구부러진 화살표 13"/>
          <p:cNvSpPr/>
          <p:nvPr/>
        </p:nvSpPr>
        <p:spPr>
          <a:xfrm flipH="1">
            <a:off x="7896200" y="3573016"/>
            <a:ext cx="792088" cy="1512168"/>
          </a:xfrm>
          <a:prstGeom prst="curvedRightArrow">
            <a:avLst>
              <a:gd name="adj1" fmla="val 25000"/>
              <a:gd name="adj2" fmla="val 50000"/>
              <a:gd name="adj3" fmla="val 25000"/>
            </a:avLst>
          </a:prstGeom>
          <a:solidFill>
            <a:srgbClr val="506270">
              <a:alpha val="100000"/>
            </a:srgbClr>
          </a:solidFill>
          <a:ln w="25400" cap="flat" cmpd="sng" algn="ctr">
            <a:solidFill>
              <a:srgbClr val="506270">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맑은 고딕"/>
              <a:ea typeface="맑은 고딕"/>
              <a:cs typeface="맑은 고딕"/>
            </a:endParaRPr>
          </a:p>
        </p:txBody>
      </p:sp>
      <p:sp>
        <p:nvSpPr>
          <p:cNvPr id="133" name="직사각형 9"/>
          <p:cNvSpPr/>
          <p:nvPr/>
        </p:nvSpPr>
        <p:spPr>
          <a:xfrm>
            <a:off x="899592" y="1196752"/>
            <a:ext cx="1487373"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1)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설치 방법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
        <p:nvSpPr>
          <p:cNvPr id="134" name="TextBox 12"/>
          <p:cNvSpPr txBox="1"/>
          <p:nvPr/>
        </p:nvSpPr>
        <p:spPr>
          <a:xfrm>
            <a:off x="1271464" y="4607361"/>
            <a:ext cx="4968552" cy="1181933"/>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a:t>
            </a:r>
            <a:r>
              <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맑은 고딕"/>
                <a:ea typeface="맑은 고딕"/>
                <a:cs typeface="맑은 고딕"/>
              </a:rPr>
              <a:t> </a:t>
            </a: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Terminal</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rPr>
              <a:t>    $ cd friday_bot</a:t>
            </a: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rPr>
              <a:t>    $ docker-compose up -d --build</a:t>
            </a: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200" b="0" i="0" u="none" strike="noStrike" kern="1200" cap="none" spc="0" normalizeH="0" baseline="0" mc:Ignorable="hp" hp:hslEmbossed="0">
              <a:solidFill>
                <a:srgbClr val="000000"/>
              </a:solidFill>
              <a:latin typeface="맑은 고딕"/>
              <a:ea typeface="맑은 고딕"/>
              <a:cs typeface="맑은 고딕"/>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b="1" i="0" u="none" strike="noStrike" kern="1200" cap="none" spc="0" normalizeH="0" baseline="0" mc:Ignorable="hp" hp:hslEmbossed="0">
                <a:solidFill>
                  <a:srgbClr val="000000"/>
                </a:solidFill>
                <a:latin typeface="맑은 고딕"/>
                <a:ea typeface="맑은 고딕"/>
                <a:cs typeface="맑은 고딕"/>
              </a:rPr>
              <a:t>- </a:t>
            </a:r>
            <a:r>
              <a:rPr xmlns:mc="http://schemas.openxmlformats.org/markup-compatibility/2006" xmlns:hp="http://schemas.haansoft.com/office/presentation/8.0" kumimoji="0" lang="ko-KR" altLang="en-US" b="1" i="0" u="none" strike="noStrike" kern="1200" cap="none" spc="0" normalizeH="0" baseline="0" mc:Ignorable="hp" hp:hslEmbossed="0">
                <a:solidFill>
                  <a:srgbClr val="000000"/>
                </a:solidFill>
                <a:latin typeface="맑은 고딕"/>
                <a:ea typeface="맑은 고딕"/>
                <a:cs typeface="맑은 고딕"/>
              </a:rPr>
              <a:t>텔레그램 내 </a:t>
            </a:r>
            <a:r>
              <a:rPr xmlns:mc="http://schemas.openxmlformats.org/markup-compatibility/2006" xmlns:hp="http://schemas.haansoft.com/office/presentation/8.0" kumimoji="0" lang="en-US" altLang="ko-KR" b="1" i="0" u="none" strike="noStrike" kern="1200" cap="none" spc="0" normalizeH="0" baseline="0" mc:Ignorable="hp" hp:hslEmbossed="0">
                <a:solidFill>
                  <a:srgbClr val="000000"/>
                </a:solidFill>
                <a:latin typeface="맑은 고딕"/>
                <a:ea typeface="맑은 고딕"/>
                <a:cs typeface="맑은 고딕"/>
              </a:rPr>
              <a:t>@IrisFridayBot</a:t>
            </a:r>
            <a:r>
              <a:rPr xmlns:mc="http://schemas.openxmlformats.org/markup-compatibility/2006" xmlns:hp="http://schemas.haansoft.com/office/presentation/8.0" kumimoji="0" lang="ko-KR" altLang="en-US" b="1" i="0" u="none" strike="noStrike" kern="1200" cap="none" spc="0" normalizeH="0" baseline="0" mc:Ignorable="hp" hp:hslEmbossed="0">
                <a:solidFill>
                  <a:srgbClr val="000000"/>
                </a:solidFill>
                <a:latin typeface="맑은 고딕"/>
                <a:ea typeface="맑은 고딕"/>
                <a:cs typeface="맑은 고딕"/>
              </a:rPr>
              <a:t> 찾기</a:t>
            </a:r>
            <a:endParaRPr xmlns:mc="http://schemas.openxmlformats.org/markup-compatibility/2006" xmlns:hp="http://schemas.haansoft.com/office/presentation/8.0" kumimoji="0" lang="ko-KR" altLang="en-US" b="1" i="0" u="none" strike="noStrike" kern="1200" cap="none" spc="0" normalizeH="0" baseline="0" mc:Ignorable="hp" hp:hslEmbossed="0">
              <a:solidFill>
                <a:srgbClr val="000000"/>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grpSp>
        <p:nvGrpSpPr>
          <p:cNvPr id="108" name=""/>
          <p:cNvGrpSpPr/>
          <p:nvPr/>
        </p:nvGrpSpPr>
        <p:grpSpPr>
          <a:xfrm rot="0">
            <a:off x="971600" y="1628800"/>
            <a:ext cx="7200800" cy="805985"/>
            <a:chOff x="971600" y="1628800"/>
            <a:chExt cx="7200800" cy="805985"/>
          </a:xfrm>
        </p:grpSpPr>
        <p:sp>
          <p:nvSpPr>
            <p:cNvPr id="84" name=""/>
            <p:cNvSpPr/>
            <p:nvPr/>
          </p:nvSpPr>
          <p:spPr>
            <a:xfrm>
              <a:off x="971600" y="1628800"/>
              <a:ext cx="7200800" cy="805985"/>
            </a:xfrm>
            <a:prstGeom prst="roundRect">
              <a:avLst>
                <a:gd name="adj" fmla="val 16667"/>
              </a:avLst>
            </a:prstGeom>
            <a:solidFill>
              <a:srgbClr val="506270"/>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txBody>
            <a:bodyPr anchor="ctr"/>
            <a:p>
              <a:pPr algn="ctr">
                <a:defRPr/>
              </a:pPr>
              <a:endParaRPr lang="ko-KR" altLang="en-US"/>
            </a:p>
          </p:txBody>
        </p:sp>
        <p:sp>
          <p:nvSpPr>
            <p:cNvPr id="85" name=""/>
            <p:cNvSpPr txBox="1"/>
            <p:nvPr/>
          </p:nvSpPr>
          <p:spPr>
            <a:xfrm>
              <a:off x="971600" y="1628800"/>
              <a:ext cx="7200800" cy="805985"/>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53340" tIns="53340" rIns="53340" bIns="53340" anchor="ctr" anchorCtr="0">
              <a:noAutofit/>
            </a:bodyPr>
            <a:lstStyle/>
            <a:p>
              <a:pPr lvl="0" algn="l" defTabSz="622300" latinLnBrk="1">
                <a:lnSpc>
                  <a:spcPct val="90000"/>
                </a:lnSpc>
                <a:spcBef>
                  <a:spcPct val="0"/>
                </a:spcBef>
                <a:spcAft>
                  <a:spcPct val="35000"/>
                </a:spcAft>
                <a:defRPr/>
              </a:pPr>
              <a:r>
                <a:rPr lang="en-US" altLang="en-US" sz="1400" b="1" kern="1200"/>
                <a:t>01    </a:t>
              </a:r>
              <a:r>
                <a:rPr lang="ko-KR" altLang="en-US" sz="1400" b="1" kern="1200"/>
                <a:t>회원번호를  </a:t>
              </a:r>
              <a:r>
                <a:rPr lang="en-US" altLang="ko-KR" sz="1400" b="1" kern="1200"/>
                <a:t>QR</a:t>
              </a:r>
              <a:r>
                <a:rPr lang="ko-KR" altLang="en-US" sz="1400" b="1" kern="1200"/>
                <a:t>코드 제작 및 회원 배포</a:t>
              </a:r>
              <a:endParaRPr lang="ko-KR" altLang="en-US" sz="1400" b="1" kern="1200"/>
            </a:p>
          </p:txBody>
        </p:sp>
      </p:grpSp>
      <p:grpSp>
        <p:nvGrpSpPr>
          <p:cNvPr id="109" name=""/>
          <p:cNvGrpSpPr/>
          <p:nvPr/>
        </p:nvGrpSpPr>
        <p:grpSpPr>
          <a:xfrm rot="0">
            <a:off x="971600" y="2558784"/>
            <a:ext cx="7200800" cy="805985"/>
            <a:chOff x="971600" y="2558784"/>
            <a:chExt cx="7200800" cy="805985"/>
          </a:xfrm>
        </p:grpSpPr>
        <p:sp>
          <p:nvSpPr>
            <p:cNvPr id="86" name=""/>
            <p:cNvSpPr/>
            <p:nvPr/>
          </p:nvSpPr>
          <p:spPr>
            <a:xfrm>
              <a:off x="971600" y="2558784"/>
              <a:ext cx="7200800" cy="805985"/>
            </a:xfrm>
            <a:prstGeom prst="roundRect">
              <a:avLst>
                <a:gd name="adj" fmla="val 16667"/>
              </a:avLst>
            </a:prstGeom>
            <a:solidFill>
              <a:srgbClr val="e9c592"/>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txBody>
            <a:bodyPr anchor="ctr"/>
            <a:p>
              <a:pPr algn="ctr">
                <a:defRPr/>
              </a:pPr>
              <a:endParaRPr lang="ko-KR" altLang="en-US"/>
            </a:p>
          </p:txBody>
        </p:sp>
        <p:sp>
          <p:nvSpPr>
            <p:cNvPr id="87" name=""/>
            <p:cNvSpPr txBox="1"/>
            <p:nvPr/>
          </p:nvSpPr>
          <p:spPr>
            <a:xfrm>
              <a:off x="971600" y="2558784"/>
              <a:ext cx="7200800" cy="805985"/>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53340" tIns="53340" rIns="53340" bIns="53340" anchor="ctr" anchorCtr="0">
              <a:noAutofit/>
            </a:bodyPr>
            <a:lstStyle/>
            <a:p>
              <a:pPr lvl="0" algn="l" defTabSz="622300" latinLnBrk="1">
                <a:lnSpc>
                  <a:spcPct val="90000"/>
                </a:lnSpc>
                <a:spcBef>
                  <a:spcPct val="0"/>
                </a:spcBef>
                <a:spcAft>
                  <a:spcPct val="35000"/>
                </a:spcAft>
                <a:defRPr/>
              </a:pPr>
              <a:r>
                <a:rPr lang="en-US" altLang="en-US" sz="1400" b="1" kern="1200"/>
                <a:t>02    </a:t>
              </a:r>
              <a:r>
                <a:rPr lang="ko-KR" altLang="en-US" sz="1400" b="1" kern="1200"/>
                <a:t>다음 과정을 통해 인식</a:t>
              </a:r>
              <a:endParaRPr lang="ko-KR" altLang="en-US" sz="1400" b="1" kern="1200"/>
            </a:p>
          </p:txBody>
        </p:sp>
      </p:grpSp>
      <p:grpSp>
        <p:nvGrpSpPr>
          <p:cNvPr id="110" name=""/>
          <p:cNvGrpSpPr/>
          <p:nvPr/>
        </p:nvGrpSpPr>
        <p:grpSpPr>
          <a:xfrm rot="0">
            <a:off x="971600" y="3488767"/>
            <a:ext cx="7200800" cy="805985"/>
            <a:chOff x="971600" y="3488767"/>
            <a:chExt cx="7200800" cy="805985"/>
          </a:xfrm>
        </p:grpSpPr>
        <p:sp>
          <p:nvSpPr>
            <p:cNvPr id="88" name=""/>
            <p:cNvSpPr/>
            <p:nvPr/>
          </p:nvSpPr>
          <p:spPr>
            <a:xfrm>
              <a:off x="971600" y="3488767"/>
              <a:ext cx="7200800" cy="805985"/>
            </a:xfrm>
            <a:prstGeom prst="roundRect">
              <a:avLst>
                <a:gd name="adj" fmla="val 16667"/>
              </a:avLst>
            </a:prstGeom>
            <a:solidFill>
              <a:srgbClr val="bb7243"/>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txBody>
            <a:bodyPr anchor="ctr"/>
            <a:p>
              <a:pPr algn="ctr">
                <a:defRPr/>
              </a:pPr>
              <a:endParaRPr lang="ko-KR" altLang="en-US"/>
            </a:p>
          </p:txBody>
        </p:sp>
        <p:sp>
          <p:nvSpPr>
            <p:cNvPr id="89" name=""/>
            <p:cNvSpPr txBox="1"/>
            <p:nvPr/>
          </p:nvSpPr>
          <p:spPr>
            <a:xfrm>
              <a:off x="971600" y="3488767"/>
              <a:ext cx="7200800" cy="805985"/>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53340" tIns="53340" rIns="53340" bIns="53340" anchor="ctr" anchorCtr="0">
              <a:noAutofit/>
            </a:bodyPr>
            <a:lstStyle/>
            <a:p>
              <a:pPr lvl="0" algn="l" defTabSz="622300" latinLnBrk="1">
                <a:lnSpc>
                  <a:spcPct val="90000"/>
                </a:lnSpc>
                <a:spcBef>
                  <a:spcPct val="0"/>
                </a:spcBef>
                <a:spcAft>
                  <a:spcPct val="35000"/>
                </a:spcAft>
                <a:defRPr/>
              </a:pPr>
              <a:r>
                <a:rPr lang="en-US" altLang="en-US" sz="1400" b="1" kern="1200"/>
                <a:t>0</a:t>
              </a:r>
              <a:r>
                <a:rPr lang="en-US" altLang="ko-KR" sz="1400" b="1" kern="1200"/>
                <a:t>2-1</a:t>
              </a:r>
              <a:r>
                <a:rPr lang="en-US" altLang="en-US" sz="1400" b="1" kern="1200"/>
                <a:t>    </a:t>
              </a:r>
              <a:r>
                <a:rPr lang="en-US" altLang="ko-KR" sz="1400" b="1" kern="1200"/>
                <a:t>Endpoint (url/qr/scan)</a:t>
              </a:r>
              <a:r>
                <a:rPr lang="ko-KR" altLang="en-US" sz="1400" b="1" kern="1200"/>
                <a:t> 접속</a:t>
              </a:r>
              <a:endParaRPr lang="ko-KR" altLang="en-US" sz="1400" b="1" kern="1200"/>
            </a:p>
          </p:txBody>
        </p:sp>
      </p:grpSp>
      <p:grpSp>
        <p:nvGrpSpPr>
          <p:cNvPr id="111" name=""/>
          <p:cNvGrpSpPr/>
          <p:nvPr/>
        </p:nvGrpSpPr>
        <p:grpSpPr>
          <a:xfrm rot="0">
            <a:off x="971600" y="4418750"/>
            <a:ext cx="7200800" cy="805985"/>
            <a:chOff x="971600" y="4418750"/>
            <a:chExt cx="7200800" cy="805985"/>
          </a:xfrm>
        </p:grpSpPr>
        <p:sp>
          <p:nvSpPr>
            <p:cNvPr id="90" name=""/>
            <p:cNvSpPr/>
            <p:nvPr/>
          </p:nvSpPr>
          <p:spPr>
            <a:xfrm>
              <a:off x="971600" y="4418750"/>
              <a:ext cx="7200800" cy="805985"/>
            </a:xfrm>
            <a:prstGeom prst="roundRect">
              <a:avLst>
                <a:gd name="adj" fmla="val 16667"/>
              </a:avLst>
            </a:prstGeom>
            <a:solidFill>
              <a:srgbClr val="952637"/>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txBody>
            <a:bodyPr anchor="ctr"/>
            <a:p>
              <a:pPr algn="ctr">
                <a:defRPr/>
              </a:pPr>
              <a:endParaRPr lang="ko-KR" altLang="en-US"/>
            </a:p>
          </p:txBody>
        </p:sp>
        <p:sp>
          <p:nvSpPr>
            <p:cNvPr id="91" name=""/>
            <p:cNvSpPr txBox="1"/>
            <p:nvPr/>
          </p:nvSpPr>
          <p:spPr>
            <a:xfrm>
              <a:off x="971600" y="4418750"/>
              <a:ext cx="7200800" cy="805985"/>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53340" tIns="53340" rIns="53340" bIns="53340" anchor="ctr" anchorCtr="0">
              <a:noAutofit/>
            </a:bodyPr>
            <a:lstStyle/>
            <a:p>
              <a:pPr lvl="0" algn="l" defTabSz="622300" latinLnBrk="1">
                <a:lnSpc>
                  <a:spcPct val="90000"/>
                </a:lnSpc>
                <a:spcBef>
                  <a:spcPct val="0"/>
                </a:spcBef>
                <a:spcAft>
                  <a:spcPct val="35000"/>
                </a:spcAft>
                <a:defRPr/>
              </a:pPr>
              <a:r>
                <a:rPr lang="en-US" altLang="en-US" sz="1400" b="1" kern="1200"/>
                <a:t>0</a:t>
              </a:r>
              <a:r>
                <a:rPr lang="en-US" altLang="ko-KR" sz="1400" b="1" kern="1200"/>
                <a:t>2-2</a:t>
              </a:r>
              <a:r>
                <a:rPr lang="ko-KR" altLang="en-US" sz="1400" b="1" kern="1200"/>
                <a:t>    후면 카메라에 </a:t>
              </a:r>
              <a:r>
                <a:rPr lang="en-US" altLang="ko-KR" sz="1400" b="1" kern="1200"/>
                <a:t>QR</a:t>
              </a:r>
              <a:r>
                <a:rPr lang="ko-KR" altLang="en-US" sz="1400" b="1" kern="1200"/>
                <a:t>코드 비추기</a:t>
              </a:r>
              <a:endParaRPr lang="ko-KR" altLang="en-US" sz="1400" b="1" kern="1200"/>
            </a:p>
          </p:txBody>
        </p:sp>
      </p:grpSp>
      <p:grpSp>
        <p:nvGrpSpPr>
          <p:cNvPr id="112" name=""/>
          <p:cNvGrpSpPr/>
          <p:nvPr/>
        </p:nvGrpSpPr>
        <p:grpSpPr>
          <a:xfrm rot="0">
            <a:off x="971600" y="5359319"/>
            <a:ext cx="7200800" cy="805985"/>
            <a:chOff x="971600" y="5359319"/>
            <a:chExt cx="7200800" cy="805985"/>
          </a:xfrm>
        </p:grpSpPr>
        <p:sp>
          <p:nvSpPr>
            <p:cNvPr id="92" name=""/>
            <p:cNvSpPr/>
            <p:nvPr/>
          </p:nvSpPr>
          <p:spPr>
            <a:xfrm>
              <a:off x="971600" y="5359319"/>
              <a:ext cx="7200800" cy="805985"/>
            </a:xfrm>
            <a:prstGeom prst="roundRect">
              <a:avLst>
                <a:gd name="adj" fmla="val 16667"/>
              </a:avLst>
            </a:prstGeom>
            <a:solidFill>
              <a:srgbClr val="212e53"/>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txBody>
            <a:bodyPr anchor="ctr"/>
            <a:p>
              <a:pPr algn="ctr">
                <a:defRPr/>
              </a:pPr>
              <a:endParaRPr lang="ko-KR" altLang="en-US"/>
            </a:p>
          </p:txBody>
        </p:sp>
        <p:sp>
          <p:nvSpPr>
            <p:cNvPr id="93" name=""/>
            <p:cNvSpPr txBox="1"/>
            <p:nvPr/>
          </p:nvSpPr>
          <p:spPr>
            <a:xfrm>
              <a:off x="971600" y="5359319"/>
              <a:ext cx="7200800" cy="805985"/>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53340" tIns="53340" rIns="53340" bIns="53340" anchor="ctr" anchorCtr="0">
              <a:noAutofit/>
            </a:bodyPr>
            <a:lstStyle/>
            <a:p>
              <a:pPr lvl="0" algn="l" defTabSz="622300" latinLnBrk="1">
                <a:lnSpc>
                  <a:spcPct val="90000"/>
                </a:lnSpc>
                <a:spcBef>
                  <a:spcPct val="0"/>
                </a:spcBef>
                <a:spcAft>
                  <a:spcPct val="35000"/>
                </a:spcAft>
                <a:defRPr/>
              </a:pPr>
              <a:r>
                <a:rPr lang="en-US" altLang="en-US" sz="1400" b="1" kern="1200"/>
                <a:t>0</a:t>
              </a:r>
              <a:r>
                <a:rPr lang="en-US" altLang="ko-KR" sz="1400" b="1" kern="1200"/>
                <a:t>2-3</a:t>
              </a:r>
              <a:r>
                <a:rPr lang="en-US" altLang="en-US" sz="1400" b="1" kern="1200"/>
                <a:t>    </a:t>
              </a:r>
              <a:r>
                <a:rPr lang="en-US" altLang="ko-KR" sz="1400" b="1" kern="1200"/>
                <a:t>5~10</a:t>
              </a:r>
              <a:r>
                <a:rPr lang="ko-KR" altLang="en-US" sz="1400" b="1" kern="1200"/>
                <a:t>초 후 회원번호 메시지 확인</a:t>
              </a:r>
              <a:endParaRPr lang="ko-KR" altLang="en-US" sz="1400" b="1" kern="1200"/>
            </a:p>
          </p:txBody>
        </p:sp>
      </p:grpSp>
      <p:sp>
        <p:nvSpPr>
          <p:cNvPr id="101" name="TextBox 74"/>
          <p:cNvSpPr txBox="1"/>
          <p:nvPr/>
        </p:nvSpPr>
        <p:spPr>
          <a:xfrm>
            <a:off x="179512" y="404664"/>
            <a:ext cx="1008112" cy="755480"/>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rPr>
              <a:t>04</a:t>
            </a:r>
            <a:endPar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endParaRPr>
          </a:p>
        </p:txBody>
      </p:sp>
      <p:grpSp>
        <p:nvGrpSpPr>
          <p:cNvPr id="102" name="그룹 76"/>
          <p:cNvGrpSpPr/>
          <p:nvPr/>
        </p:nvGrpSpPr>
        <p:grpSpPr>
          <a:xfrm rot="0">
            <a:off x="971600" y="611063"/>
            <a:ext cx="2592290" cy="432048"/>
            <a:chOff x="1520659" y="2060848"/>
            <a:chExt cx="2835317" cy="504056"/>
          </a:xfrm>
        </p:grpSpPr>
        <p:sp>
          <p:nvSpPr>
            <p:cNvPr id="103" name="직사각형 77"/>
            <p:cNvSpPr/>
            <p:nvPr/>
          </p:nvSpPr>
          <p:spPr>
            <a:xfrm>
              <a:off x="1520659" y="2060848"/>
              <a:ext cx="2619292" cy="504056"/>
            </a:xfrm>
            <a:prstGeom prst="rect">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04" name="타원 78"/>
            <p:cNvSpPr/>
            <p:nvPr/>
          </p:nvSpPr>
          <p:spPr>
            <a:xfrm>
              <a:off x="3851920" y="2060848"/>
              <a:ext cx="504056" cy="504056"/>
            </a:xfrm>
            <a:prstGeom prst="ellipse">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105" name="직사각형 80"/>
          <p:cNvSpPr/>
          <p:nvPr/>
        </p:nvSpPr>
        <p:spPr>
          <a:xfrm>
            <a:off x="857875" y="323364"/>
            <a:ext cx="1367165"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rPr>
              <a:t>Project Usage</a:t>
            </a:r>
            <a:endPar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endParaRPr>
          </a:p>
        </p:txBody>
      </p:sp>
      <p:sp>
        <p:nvSpPr>
          <p:cNvPr id="106" name="TextBox 81"/>
          <p:cNvSpPr txBox="1"/>
          <p:nvPr/>
        </p:nvSpPr>
        <p:spPr>
          <a:xfrm>
            <a:off x="971600" y="630313"/>
            <a:ext cx="2376266" cy="386957"/>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rPr>
              <a:t>프로젝트 사용법</a:t>
            </a:r>
            <a:endPar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endParaRPr>
          </a:p>
        </p:txBody>
      </p:sp>
      <p:sp>
        <p:nvSpPr>
          <p:cNvPr id="107" name="직사각형 9"/>
          <p:cNvSpPr/>
          <p:nvPr/>
        </p:nvSpPr>
        <p:spPr>
          <a:xfrm>
            <a:off x="899591" y="1196752"/>
            <a:ext cx="4268673"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2)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이용 방법 </a:t>
            </a: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 실 식수인원 체크 서비스</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anim calcmode="lin" valueType="num">
                                      <p:cBhvr>
                                        <p:cTn id="8" dur="1000" fill="hold"/>
                                        <p:tgtEl>
                                          <p:spTgt spid="108"/>
                                        </p:tgtEl>
                                        <p:attrNameLst>
                                          <p:attrName>ppt_x</p:attrName>
                                        </p:attrNameLst>
                                      </p:cBhvr>
                                      <p:tavLst>
                                        <p:tav tm="0">
                                          <p:val>
                                            <p:strVal val="#ppt_x"/>
                                          </p:val>
                                        </p:tav>
                                        <p:tav tm="100000">
                                          <p:val>
                                            <p:strVal val="#ppt_x"/>
                                          </p:val>
                                        </p:tav>
                                      </p:tavLst>
                                    </p:anim>
                                    <p:anim calcmode="lin" valueType="num">
                                      <p:cBhvr>
                                        <p:cTn id="9" dur="1000" fill="hold"/>
                                        <p:tgtEl>
                                          <p:spTgt spid="10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1" nodeType="after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fade">
                                      <p:cBhvr>
                                        <p:cTn id="13" dur="1000"/>
                                        <p:tgtEl>
                                          <p:spTgt spid="109"/>
                                        </p:tgtEl>
                                      </p:cBhvr>
                                    </p:animEffect>
                                    <p:anim calcmode="lin" valueType="num">
                                      <p:cBhvr>
                                        <p:cTn id="14" dur="1000" fill="hold"/>
                                        <p:tgtEl>
                                          <p:spTgt spid="109"/>
                                        </p:tgtEl>
                                        <p:attrNameLst>
                                          <p:attrName>ppt_x</p:attrName>
                                        </p:attrNameLst>
                                      </p:cBhvr>
                                      <p:tavLst>
                                        <p:tav tm="0">
                                          <p:val>
                                            <p:strVal val="#ppt_x"/>
                                          </p:val>
                                        </p:tav>
                                        <p:tav tm="100000">
                                          <p:val>
                                            <p:strVal val="#ppt_x"/>
                                          </p:val>
                                        </p:tav>
                                      </p:tavLst>
                                    </p:anim>
                                    <p:anim calcmode="lin" valueType="num">
                                      <p:cBhvr>
                                        <p:cTn id="15" dur="1000" fill="hold"/>
                                        <p:tgtEl>
                                          <p:spTgt spid="10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2" nodeType="after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1000"/>
                                        <p:tgtEl>
                                          <p:spTgt spid="110"/>
                                        </p:tgtEl>
                                      </p:cBhvr>
                                    </p:animEffect>
                                    <p:anim calcmode="lin" valueType="num">
                                      <p:cBhvr>
                                        <p:cTn id="20" dur="1000" fill="hold"/>
                                        <p:tgtEl>
                                          <p:spTgt spid="110"/>
                                        </p:tgtEl>
                                        <p:attrNameLst>
                                          <p:attrName>ppt_x</p:attrName>
                                        </p:attrNameLst>
                                      </p:cBhvr>
                                      <p:tavLst>
                                        <p:tav tm="0">
                                          <p:val>
                                            <p:strVal val="#ppt_x"/>
                                          </p:val>
                                        </p:tav>
                                        <p:tav tm="100000">
                                          <p:val>
                                            <p:strVal val="#ppt_x"/>
                                          </p:val>
                                        </p:tav>
                                      </p:tavLst>
                                    </p:anim>
                                    <p:anim calcmode="lin" valueType="num">
                                      <p:cBhvr>
                                        <p:cTn id="21" dur="1000" fill="hold"/>
                                        <p:tgtEl>
                                          <p:spTgt spid="11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3" nodeType="after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fade">
                                      <p:cBhvr>
                                        <p:cTn id="25" dur="1000"/>
                                        <p:tgtEl>
                                          <p:spTgt spid="111"/>
                                        </p:tgtEl>
                                      </p:cBhvr>
                                    </p:animEffect>
                                    <p:anim calcmode="lin" valueType="num">
                                      <p:cBhvr>
                                        <p:cTn id="26" dur="1000" fill="hold"/>
                                        <p:tgtEl>
                                          <p:spTgt spid="111"/>
                                        </p:tgtEl>
                                        <p:attrNameLst>
                                          <p:attrName>ppt_x</p:attrName>
                                        </p:attrNameLst>
                                      </p:cBhvr>
                                      <p:tavLst>
                                        <p:tav tm="0">
                                          <p:val>
                                            <p:strVal val="#ppt_x"/>
                                          </p:val>
                                        </p:tav>
                                        <p:tav tm="100000">
                                          <p:val>
                                            <p:strVal val="#ppt_x"/>
                                          </p:val>
                                        </p:tav>
                                      </p:tavLst>
                                    </p:anim>
                                    <p:anim calcmode="lin" valueType="num">
                                      <p:cBhvr>
                                        <p:cTn id="27" dur="1000" fill="hold"/>
                                        <p:tgtEl>
                                          <p:spTgt spid="111"/>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4" nodeType="after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fade">
                                      <p:cBhvr>
                                        <p:cTn id="31" dur="1000"/>
                                        <p:tgtEl>
                                          <p:spTgt spid="112"/>
                                        </p:tgtEl>
                                      </p:cBhvr>
                                    </p:animEffect>
                                    <p:anim calcmode="lin" valueType="num">
                                      <p:cBhvr>
                                        <p:cTn id="32" dur="1000" fill="hold"/>
                                        <p:tgtEl>
                                          <p:spTgt spid="112"/>
                                        </p:tgtEl>
                                        <p:attrNameLst>
                                          <p:attrName>ppt_x</p:attrName>
                                        </p:attrNameLst>
                                      </p:cBhvr>
                                      <p:tavLst>
                                        <p:tav tm="0">
                                          <p:val>
                                            <p:strVal val="#ppt_x"/>
                                          </p:val>
                                        </p:tav>
                                        <p:tav tm="100000">
                                          <p:val>
                                            <p:strVal val="#ppt_x"/>
                                          </p:val>
                                        </p:tav>
                                      </p:tavLst>
                                    </p:anim>
                                    <p:anim calcmode="lin" valueType="num">
                                      <p:cBhvr>
                                        <p:cTn id="33"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1" animBg="1"/>
      <p:bldP spid="110" grpId="2" animBg="1"/>
      <p:bldP spid="111" grpId="3" animBg="1"/>
      <p:bldP spid="112" grpId="4" animBg="1"/>
    </p:bldLst>
  </p:timing>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101" name="TextBox 74"/>
          <p:cNvSpPr txBox="1"/>
          <p:nvPr/>
        </p:nvSpPr>
        <p:spPr>
          <a:xfrm>
            <a:off x="179512" y="404664"/>
            <a:ext cx="1008112" cy="755480"/>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rPr>
              <a:t>04</a:t>
            </a:r>
            <a:endPar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endParaRPr>
          </a:p>
        </p:txBody>
      </p:sp>
      <p:grpSp>
        <p:nvGrpSpPr>
          <p:cNvPr id="102" name="그룹 76"/>
          <p:cNvGrpSpPr/>
          <p:nvPr/>
        </p:nvGrpSpPr>
        <p:grpSpPr>
          <a:xfrm rot="0">
            <a:off x="971600" y="611063"/>
            <a:ext cx="2592290" cy="432048"/>
            <a:chOff x="1520659" y="2060848"/>
            <a:chExt cx="2835317" cy="504056"/>
          </a:xfrm>
        </p:grpSpPr>
        <p:sp>
          <p:nvSpPr>
            <p:cNvPr id="103" name="직사각형 77"/>
            <p:cNvSpPr/>
            <p:nvPr/>
          </p:nvSpPr>
          <p:spPr>
            <a:xfrm>
              <a:off x="1520659" y="2060848"/>
              <a:ext cx="2619292" cy="504056"/>
            </a:xfrm>
            <a:prstGeom prst="rect">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04" name="타원 78"/>
            <p:cNvSpPr/>
            <p:nvPr/>
          </p:nvSpPr>
          <p:spPr>
            <a:xfrm>
              <a:off x="3851920" y="2060848"/>
              <a:ext cx="504056" cy="504056"/>
            </a:xfrm>
            <a:prstGeom prst="ellipse">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105" name="직사각형 80"/>
          <p:cNvSpPr/>
          <p:nvPr/>
        </p:nvSpPr>
        <p:spPr>
          <a:xfrm>
            <a:off x="857875" y="323364"/>
            <a:ext cx="1367165"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rPr>
              <a:t>Project Usage</a:t>
            </a:r>
            <a:endPar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endParaRPr>
          </a:p>
        </p:txBody>
      </p:sp>
      <p:sp>
        <p:nvSpPr>
          <p:cNvPr id="106" name="TextBox 81"/>
          <p:cNvSpPr txBox="1"/>
          <p:nvPr/>
        </p:nvSpPr>
        <p:spPr>
          <a:xfrm>
            <a:off x="971600" y="630313"/>
            <a:ext cx="2376266" cy="386957"/>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rPr>
              <a:t>프로젝트 사용법</a:t>
            </a:r>
            <a:endPar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endParaRPr>
          </a:p>
        </p:txBody>
      </p:sp>
      <p:sp>
        <p:nvSpPr>
          <p:cNvPr id="107" name="직사각형 9"/>
          <p:cNvSpPr/>
          <p:nvPr/>
        </p:nvSpPr>
        <p:spPr>
          <a:xfrm>
            <a:off x="899589" y="1196752"/>
            <a:ext cx="4268676"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3)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이용 예시</a:t>
            </a: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 -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실 식수인원 체크 서비스</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pic>
        <p:nvPicPr>
          <p:cNvPr id="108" name=""/>
          <p:cNvPicPr>
            <a:picLocks noChangeAspect="1"/>
          </p:cNvPicPr>
          <p:nvPr/>
        </p:nvPicPr>
        <p:blipFill rotWithShape="1">
          <a:blip r:embed="rId3"/>
          <a:srcRect t="8550"/>
          <a:stretch>
            <a:fillRect/>
          </a:stretch>
        </p:blipFill>
        <p:spPr>
          <a:xfrm>
            <a:off x="1043608" y="1712095"/>
            <a:ext cx="3107824" cy="4617603"/>
          </a:xfrm>
          <a:prstGeom prst="rect">
            <a:avLst/>
          </a:prstGeom>
        </p:spPr>
      </p:pic>
      <p:sp>
        <p:nvSpPr>
          <p:cNvPr id="110" name="직사각형 13"/>
          <p:cNvSpPr/>
          <p:nvPr/>
        </p:nvSpPr>
        <p:spPr>
          <a:xfrm>
            <a:off x="4355976" y="4941168"/>
            <a:ext cx="4248472" cy="1296144"/>
          </a:xfrm>
          <a:prstGeom prst="rect">
            <a:avLst/>
          </a:prstGeom>
          <a:noFill/>
          <a:ln w="3175" cap="flat" cmpd="sng" algn="ctr">
            <a:solidFill>
              <a:srgbClr val="ffffff">
                <a:alpha val="100000"/>
              </a:srgbClr>
            </a:solidFill>
            <a:prstDash val="sysDash"/>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맑은 고딕"/>
                <a:ea typeface="맑은 고딕"/>
                <a:cs typeface="맑은 고딕"/>
              </a:rPr>
              <a:t>예시 사이트 </a:t>
            </a:r>
            <a:r>
              <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맑은 고딕"/>
                <a:ea typeface="맑은 고딕"/>
                <a:cs typeface="맑은 고딕"/>
              </a:rPr>
              <a:t>:</a:t>
            </a:r>
            <a:endPar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맑은 고딕"/>
              <a:ea typeface="맑은 고딕"/>
              <a:cs typeface="맑은 고딕"/>
            </a:endParaRPr>
          </a:p>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맑은 고딕"/>
                <a:ea typeface="맑은 고딕"/>
                <a:cs typeface="맑은 고딕"/>
              </a:rPr>
              <a:t>https://e8ba1953c256.ngrok.io/qr/scan/</a:t>
            </a:r>
            <a:endPar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2000"/>
                                        <p:tgtEl>
                                          <p:spTgt spid="108"/>
                                        </p:tgtEl>
                                      </p:cBhvr>
                                    </p:animEffect>
                                  </p:childTnLst>
                                </p:cTn>
                              </p:par>
                            </p:childTnLst>
                          </p:cTn>
                        </p:par>
                        <p:par>
                          <p:cTn id="8" fill="hold">
                            <p:stCondLst>
                              <p:cond delay="2000"/>
                            </p:stCondLst>
                            <p:childTnLst>
                              <p:par>
                                <p:cTn xmlns:mc="http://schemas.openxmlformats.org/markup-compatibility/2006" xmlns:hp="http://schemas.haansoft.com/office/presentation/8.0" id="9" presetClass="entr" presetSubtype="4" fill="hold" grpId="0" nodeType="afterEffect" mc:Ignorable="hp" hp:hslPresetID="2005">
                                  <p:stCondLst>
                                    <p:cond delay="0"/>
                                  </p:stCondLst>
                                  <p:childTnLst>
                                    <p:set>
                                      <p:cBhvr>
                                        <p:cTn id="10" dur="1" fill="hold">
                                          <p:stCondLst>
                                            <p:cond delay="0"/>
                                          </p:stCondLst>
                                        </p:cTn>
                                        <p:tgtEl>
                                          <p:spTgt spid="110"/>
                                        </p:tgtEl>
                                        <p:attrNameLst>
                                          <p:attrName>style.visibility</p:attrName>
                                        </p:attrNameLst>
                                      </p:cBhvr>
                                      <p:to>
                                        <p:strVal val="visible"/>
                                      </p:to>
                                    </p:set>
                                    <p:animEffect xmlns:mc="http://schemas.openxmlformats.org/markup-compatibility/2006" xmlns:hp="http://schemas.haansoft.com/office/presentation/8.0" transition="in" filter="wipe(up)" mc:Ignorable="hp" hp:hslFilter="wave(up)">
                                      <p:cBhvr>
                                        <p:cTn id="11"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Lst>
  </p:timing>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101" name="TextBox 74"/>
          <p:cNvSpPr txBox="1"/>
          <p:nvPr/>
        </p:nvSpPr>
        <p:spPr>
          <a:xfrm>
            <a:off x="179512" y="404664"/>
            <a:ext cx="1008112" cy="755480"/>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rPr>
              <a:t>04</a:t>
            </a:r>
            <a:endPar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endParaRPr>
          </a:p>
        </p:txBody>
      </p:sp>
      <p:grpSp>
        <p:nvGrpSpPr>
          <p:cNvPr id="102" name="그룹 76"/>
          <p:cNvGrpSpPr/>
          <p:nvPr/>
        </p:nvGrpSpPr>
        <p:grpSpPr>
          <a:xfrm rot="0">
            <a:off x="971600" y="611063"/>
            <a:ext cx="2592290" cy="432048"/>
            <a:chOff x="1520659" y="2060848"/>
            <a:chExt cx="2835317" cy="504056"/>
          </a:xfrm>
        </p:grpSpPr>
        <p:sp>
          <p:nvSpPr>
            <p:cNvPr id="103" name="직사각형 77"/>
            <p:cNvSpPr/>
            <p:nvPr/>
          </p:nvSpPr>
          <p:spPr>
            <a:xfrm>
              <a:off x="1520659" y="2060848"/>
              <a:ext cx="2619292" cy="504056"/>
            </a:xfrm>
            <a:prstGeom prst="rect">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04" name="타원 78"/>
            <p:cNvSpPr/>
            <p:nvPr/>
          </p:nvSpPr>
          <p:spPr>
            <a:xfrm>
              <a:off x="3851920" y="2060848"/>
              <a:ext cx="504056" cy="504056"/>
            </a:xfrm>
            <a:prstGeom prst="ellipse">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105" name="직사각형 80"/>
          <p:cNvSpPr/>
          <p:nvPr/>
        </p:nvSpPr>
        <p:spPr>
          <a:xfrm>
            <a:off x="857875" y="323364"/>
            <a:ext cx="1367165"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rPr>
              <a:t>Project Usage</a:t>
            </a:r>
            <a:endPar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endParaRPr>
          </a:p>
        </p:txBody>
      </p:sp>
      <p:sp>
        <p:nvSpPr>
          <p:cNvPr id="106" name="TextBox 81"/>
          <p:cNvSpPr txBox="1"/>
          <p:nvPr/>
        </p:nvSpPr>
        <p:spPr>
          <a:xfrm>
            <a:off x="971600" y="630313"/>
            <a:ext cx="2376266" cy="386957"/>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rPr>
              <a:t>프로젝트 사용법</a:t>
            </a:r>
            <a:endPar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endParaRPr>
          </a:p>
        </p:txBody>
      </p:sp>
      <p:sp>
        <p:nvSpPr>
          <p:cNvPr id="107" name="직사각형 9"/>
          <p:cNvSpPr/>
          <p:nvPr/>
        </p:nvSpPr>
        <p:spPr>
          <a:xfrm>
            <a:off x="899590" y="1196752"/>
            <a:ext cx="2887550"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3)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이용 예시 </a:t>
            </a: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 인터페이스</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
        <p:nvSpPr>
          <p:cNvPr id="110" name="직사각형 13"/>
          <p:cNvSpPr/>
          <p:nvPr/>
        </p:nvSpPr>
        <p:spPr>
          <a:xfrm>
            <a:off x="683568" y="1700808"/>
            <a:ext cx="2880320" cy="480053"/>
          </a:xfrm>
          <a:prstGeom prst="rect">
            <a:avLst/>
          </a:prstGeom>
          <a:noFill/>
          <a:ln w="3175" cap="flat" cmpd="sng" algn="ctr">
            <a:solidFill>
              <a:srgbClr val="ffffff">
                <a:alpha val="100000"/>
              </a:srgbClr>
            </a:solidFill>
            <a:prstDash val="sysDash"/>
          </a:ln>
        </p:spPr>
        <p:txBody>
          <a:bodyPr anchor="ctr" anchorCtr="0"/>
          <a:p>
            <a:pPr marL="0" indent="0"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   로그인 화면 </a:t>
            </a: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&amp;</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 모바일</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pic>
        <p:nvPicPr>
          <p:cNvPr id="112" name=""/>
          <p:cNvPicPr>
            <a:picLocks noChangeAspect="1"/>
          </p:cNvPicPr>
          <p:nvPr/>
        </p:nvPicPr>
        <p:blipFill rotWithShape="1">
          <a:blip r:embed="rId3"/>
          <a:srcRect l="13450" t="1800" r="24680" b="21080"/>
          <a:stretch>
            <a:fillRect/>
          </a:stretch>
        </p:blipFill>
        <p:spPr>
          <a:xfrm>
            <a:off x="4499992" y="2420888"/>
            <a:ext cx="3960440" cy="3816424"/>
          </a:xfrm>
          <a:prstGeom prst="rect">
            <a:avLst/>
          </a:prstGeom>
        </p:spPr>
      </p:pic>
      <p:grpSp>
        <p:nvGrpSpPr>
          <p:cNvPr id="116" name=""/>
          <p:cNvGrpSpPr/>
          <p:nvPr/>
        </p:nvGrpSpPr>
        <p:grpSpPr>
          <a:xfrm rot="0">
            <a:off x="892696" y="2430413"/>
            <a:ext cx="2671192" cy="3806898"/>
            <a:chOff x="1328192" y="3294509"/>
            <a:chExt cx="2671192" cy="3806898"/>
          </a:xfrm>
        </p:grpSpPr>
        <p:pic>
          <p:nvPicPr>
            <p:cNvPr id="111" name=""/>
            <p:cNvPicPr>
              <a:picLocks noChangeAspect="1"/>
            </p:cNvPicPr>
            <p:nvPr/>
          </p:nvPicPr>
          <p:blipFill rotWithShape="1">
            <a:blip r:embed="rId4"/>
            <a:srcRect t="2670" b="66130"/>
            <a:stretch>
              <a:fillRect/>
            </a:stretch>
          </p:blipFill>
          <p:spPr>
            <a:xfrm>
              <a:off x="1328192" y="3294509"/>
              <a:ext cx="2667744" cy="1800066"/>
            </a:xfrm>
            <a:prstGeom prst="rect">
              <a:avLst/>
            </a:prstGeom>
          </p:spPr>
        </p:pic>
        <p:pic>
          <p:nvPicPr>
            <p:cNvPr id="115" name=""/>
            <p:cNvPicPr>
              <a:picLocks noChangeAspect="1"/>
            </p:cNvPicPr>
            <p:nvPr/>
          </p:nvPicPr>
          <p:blipFill rotWithShape="1">
            <a:blip r:embed="rId5"/>
            <a:srcRect t="65060"/>
            <a:stretch>
              <a:fillRect/>
            </a:stretch>
          </p:blipFill>
          <p:spPr>
            <a:xfrm>
              <a:off x="1331640" y="5085184"/>
              <a:ext cx="2667744" cy="2016223"/>
            </a:xfrm>
            <a:prstGeom prst="rect">
              <a:avLst/>
            </a:prstGeom>
          </p:spPr>
        </p:pic>
      </p:grpSp>
      <p:sp>
        <p:nvSpPr>
          <p:cNvPr id="117" name="직사각형 13"/>
          <p:cNvSpPr/>
          <p:nvPr/>
        </p:nvSpPr>
        <p:spPr>
          <a:xfrm>
            <a:off x="5004048" y="1700808"/>
            <a:ext cx="2880320" cy="480053"/>
          </a:xfrm>
          <a:prstGeom prst="rect">
            <a:avLst/>
          </a:prstGeom>
          <a:noFill/>
          <a:ln w="3175" cap="flat" cmpd="sng" algn="ctr">
            <a:solidFill>
              <a:srgbClr val="ffffff">
                <a:alpha val="100000"/>
              </a:srgbClr>
            </a:solidFill>
            <a:prstDash val="sysDash"/>
          </a:ln>
        </p:spPr>
        <p:txBody>
          <a:bodyPr anchor="ctr" anchorCtr="0"/>
          <a:p>
            <a:pPr marL="0" indent="0"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  기능 화면 </a:t>
            </a: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&amp;</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 데스크탑</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2000"/>
                                        <p:tgtEl>
                                          <p:spTgt spid="110"/>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up)">
                                      <p:cBhvr>
                                        <p:cTn id="11" dur="500"/>
                                        <p:tgtEl>
                                          <p:spTgt spid="1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1" nodeType="clickEffect">
                                  <p:stCondLst>
                                    <p:cond delay="0"/>
                                  </p:stCondLst>
                                  <p:childTnLst>
                                    <p:set>
                                      <p:cBhvr>
                                        <p:cTn id="15" dur="1" fill="hold">
                                          <p:stCondLst>
                                            <p:cond delay="0"/>
                                          </p:stCondLst>
                                        </p:cTn>
                                        <p:tgtEl>
                                          <p:spTgt spid="117"/>
                                        </p:tgtEl>
                                        <p:attrNameLst>
                                          <p:attrName>style.visibility</p:attrName>
                                        </p:attrNameLst>
                                      </p:cBhvr>
                                      <p:to>
                                        <p:strVal val="visible"/>
                                      </p:to>
                                    </p:set>
                                    <p:animEffect transition="in" filter="fade">
                                      <p:cBhvr>
                                        <p:cTn id="16" dur="2000"/>
                                        <p:tgtEl>
                                          <p:spTgt spid="117"/>
                                        </p:tgtEl>
                                      </p:cBhvr>
                                    </p:animEffect>
                                  </p:childTnLst>
                                </p:cTn>
                              </p:par>
                            </p:childTnLst>
                          </p:cTn>
                        </p:par>
                        <p:par>
                          <p:cTn id="17" fill="hold">
                            <p:stCondLst>
                              <p:cond delay="2000"/>
                            </p:stCondLst>
                            <p:childTnLst>
                              <p:par>
                                <p:cTn id="18" presetID="22" presetClass="entr" presetSubtype="1" fill="hold" nodeType="afterEffect">
                                  <p:stCondLst>
                                    <p:cond delay="0"/>
                                  </p:stCondLst>
                                  <p:childTnLst>
                                    <p:set>
                                      <p:cBhvr>
                                        <p:cTn id="19" dur="1" fill="hold">
                                          <p:stCondLst>
                                            <p:cond delay="0"/>
                                          </p:stCondLst>
                                        </p:cTn>
                                        <p:tgtEl>
                                          <p:spTgt spid="112"/>
                                        </p:tgtEl>
                                        <p:attrNameLst>
                                          <p:attrName>style.visibility</p:attrName>
                                        </p:attrNameLst>
                                      </p:cBhvr>
                                      <p:to>
                                        <p:strVal val="visible"/>
                                      </p:to>
                                    </p:set>
                                    <p:animEffect transition="in" filter="wipe(up)">
                                      <p:cBhvr>
                                        <p:cTn id="20"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7" grpId="1" animBg="1"/>
    </p:bldLst>
  </p:timing>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55480"/>
          </a:xfrm>
          <a:prstGeom prst="rect">
            <a:avLst/>
          </a:prstGeom>
          <a:noFill/>
        </p:spPr>
        <p:txBody>
          <a:bodyPr wrap="square">
            <a:spAutoFit/>
          </a:bodyPr>
          <a:lstStyle/>
          <a:p>
            <a:pPr lvl="0">
              <a:defRPr/>
            </a:pPr>
            <a:r>
              <a:rPr lang="en-US" altLang="ko-KR" sz="4400" b="1" spc="-300">
                <a:solidFill>
                  <a:schemeClr val="bg1"/>
                </a:solidFill>
              </a:rPr>
              <a:t>05</a:t>
            </a:r>
            <a:endParaRPr lang="en-US" altLang="ko-KR" sz="4400"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71600"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1" name="직사각형 80"/>
          <p:cNvSpPr/>
          <p:nvPr/>
        </p:nvSpPr>
        <p:spPr>
          <a:xfrm>
            <a:off x="899592" y="323364"/>
            <a:ext cx="2554173" cy="369332"/>
          </a:xfrm>
          <a:prstGeom prst="rect">
            <a:avLst/>
          </a:prstGeom>
        </p:spPr>
        <p:txBody>
          <a:bodyPr wrap="none">
            <a:spAutoFit/>
          </a:bodyPr>
          <a:lstStyle/>
          <a:p>
            <a:pPr>
              <a:defRPr/>
            </a:pPr>
            <a:r>
              <a:rPr lang="en-US" altLang="ko-KR" spc="-150">
                <a:solidFill>
                  <a:schemeClr val="bg1"/>
                </a:solidFill>
              </a:rPr>
              <a:t>Copyleft / End User License</a:t>
            </a:r>
            <a:endParaRPr lang="en-US" altLang="ko-KR" spc="-150">
              <a:solidFill>
                <a:schemeClr val="bg1"/>
              </a:solidFill>
            </a:endParaRPr>
          </a:p>
        </p:txBody>
      </p:sp>
      <p:sp>
        <p:nvSpPr>
          <p:cNvPr id="82" name="TextBox 81"/>
          <p:cNvSpPr txBox="1"/>
          <p:nvPr/>
        </p:nvSpPr>
        <p:spPr>
          <a:xfrm>
            <a:off x="985857" y="630313"/>
            <a:ext cx="3168352" cy="386957"/>
          </a:xfrm>
          <a:prstGeom prst="rect">
            <a:avLst/>
          </a:prstGeom>
          <a:noFill/>
        </p:spPr>
        <p:txBody>
          <a:bodyPr wrap="square">
            <a:spAutoFit/>
          </a:bodyPr>
          <a:lstStyle/>
          <a:p>
            <a:pPr lvl="0">
              <a:defRPr/>
            </a:pPr>
            <a:r>
              <a:rPr lang="ko-KR" altLang="en-US" sz="2000" b="1">
                <a:solidFill>
                  <a:schemeClr val="tx2"/>
                </a:solidFill>
              </a:rPr>
              <a:t>저작권 및 사용권 정보</a:t>
            </a:r>
            <a:endParaRPr lang="ko-KR" altLang="en-US" sz="2000" b="1">
              <a:solidFill>
                <a:schemeClr val="tx2"/>
              </a:solidFill>
            </a:endParaRPr>
          </a:p>
        </p:txBody>
      </p:sp>
      <p:sp>
        <p:nvSpPr>
          <p:cNvPr id="97" name=""/>
          <p:cNvSpPr txBox="1"/>
          <p:nvPr/>
        </p:nvSpPr>
        <p:spPr>
          <a:xfrm>
            <a:off x="407368" y="1124744"/>
            <a:ext cx="8424936" cy="5304464"/>
          </a:xfrm>
          <a:prstGeom prst="rect">
            <a:avLst/>
          </a:prstGeom>
        </p:spPr>
        <p:txBody>
          <a:bodyPr wrap="square">
            <a:spAutoFit/>
          </a:bodyPr>
          <a:p>
            <a:pPr>
              <a:defRPr/>
            </a:pPr>
            <a:r>
              <a:rPr lang="ko-KR" altLang="en-US">
                <a:solidFill>
                  <a:srgbClr val="ff0000"/>
                </a:solidFill>
              </a:rPr>
              <a:t>License</a:t>
            </a:r>
            <a:endParaRPr lang="ko-KR" altLang="en-US">
              <a:solidFill>
                <a:srgbClr val="ff0000"/>
              </a:solidFill>
            </a:endParaRPr>
          </a:p>
          <a:p>
            <a:pPr>
              <a:defRPr/>
            </a:pPr>
            <a:r>
              <a:rPr lang="ko-KR" altLang="en-US">
                <a:solidFill>
                  <a:schemeClr val="lt1"/>
                </a:solidFill>
              </a:rPr>
              <a:t>This software is licensed under the Apache 2 license, quoted below.</a:t>
            </a:r>
            <a:endParaRPr lang="ko-KR" altLang="en-US">
              <a:solidFill>
                <a:schemeClr val="lt1"/>
              </a:solidFill>
            </a:endParaRPr>
          </a:p>
          <a:p>
            <a:pPr>
              <a:defRPr/>
            </a:pPr>
            <a:endParaRPr lang="ko-KR" altLang="en-US">
              <a:solidFill>
                <a:schemeClr val="lt1"/>
              </a:solidFill>
            </a:endParaRPr>
          </a:p>
          <a:p>
            <a:pPr>
              <a:defRPr/>
            </a:pPr>
            <a:r>
              <a:rPr lang="ko-KR" altLang="en-US">
                <a:solidFill>
                  <a:schemeClr val="lt1"/>
                </a:solidFill>
              </a:rPr>
              <a:t>Copyright 2020. Team IRIS</a:t>
            </a:r>
            <a:endParaRPr lang="ko-KR" altLang="en-US">
              <a:solidFill>
                <a:schemeClr val="lt1"/>
              </a:solidFill>
            </a:endParaRPr>
          </a:p>
          <a:p>
            <a:pPr>
              <a:defRPr/>
            </a:pPr>
            <a:endParaRPr lang="ko-KR" altLang="en-US">
              <a:solidFill>
                <a:schemeClr val="lt1"/>
              </a:solidFill>
            </a:endParaRPr>
          </a:p>
          <a:p>
            <a:pPr>
              <a:defRPr/>
            </a:pPr>
            <a:r>
              <a:rPr lang="ko-KR" altLang="en-US">
                <a:solidFill>
                  <a:schemeClr val="lt1"/>
                </a:solidFill>
              </a:rPr>
              <a:t>Licensed under the Apache License, Version 2.0 (the "License"); you may not use this project except in compliance with the License. You may obtain a copy of the License at http://www.apache.org/licenses/LICENSE-2.0.</a:t>
            </a:r>
            <a:endParaRPr lang="ko-KR" altLang="en-US">
              <a:solidFill>
                <a:schemeClr val="lt1"/>
              </a:solidFill>
            </a:endParaRPr>
          </a:p>
          <a:p>
            <a:pPr>
              <a:defRPr/>
            </a:pPr>
            <a:endParaRPr lang="ko-KR" altLang="en-US">
              <a:solidFill>
                <a:schemeClr val="lt1"/>
              </a:solidFill>
            </a:endParaRPr>
          </a:p>
          <a:p>
            <a:pPr>
              <a:defRPr/>
            </a:pPr>
            <a:r>
              <a:rPr lang="ko-KR" altLang="en-US">
                <a:solidFill>
                  <a:schemeClr val="lt1"/>
                </a:solidFill>
              </a:rPr>
              <a:t>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a:t>
            </a:r>
            <a:endParaRPr lang="ko-KR" altLang="en-US">
              <a:solidFill>
                <a:schemeClr val="lt1"/>
              </a:solidFill>
            </a:endParaRPr>
          </a:p>
          <a:p>
            <a:pPr>
              <a:defRPr/>
            </a:pPr>
            <a:endParaRPr lang="ko-KR" altLang="en-US">
              <a:solidFill>
                <a:schemeClr val="lt1"/>
              </a:solidFill>
            </a:endParaRPr>
          </a:p>
          <a:p>
            <a:pPr>
              <a:defRPr/>
            </a:pPr>
            <a:r>
              <a:rPr lang="ko-KR" altLang="en-US">
                <a:solidFill>
                  <a:srgbClr val="ff0000"/>
                </a:solidFill>
              </a:rPr>
              <a:t>JsQRScanner</a:t>
            </a:r>
            <a:endParaRPr lang="ko-KR" altLang="en-US">
              <a:solidFill>
                <a:schemeClr val="lt1"/>
              </a:solidFill>
            </a:endParaRPr>
          </a:p>
          <a:p>
            <a:pPr>
              <a:defRPr/>
            </a:pPr>
            <a:endParaRPr lang="ko-KR" altLang="en-US">
              <a:solidFill>
                <a:schemeClr val="lt1"/>
              </a:solidFill>
            </a:endParaRPr>
          </a:p>
          <a:p>
            <a:pPr>
              <a:defRPr/>
            </a:pPr>
            <a:r>
              <a:rPr lang="ko-KR" altLang="en-US">
                <a:solidFill>
                  <a:schemeClr val="lt1"/>
                </a:solidFill>
              </a:rPr>
              <a:t>https://github.com/jbialobr/JsQRScanner</a:t>
            </a:r>
            <a:endParaRPr lang="ko-KR" altLang="en-US">
              <a:solidFill>
                <a:schemeClr val="lt1"/>
              </a:solidFill>
            </a:endParaRPr>
          </a:p>
          <a:p>
            <a:pPr>
              <a:defRPr/>
            </a:pPr>
            <a:endParaRPr lang="ko-KR" altLang="en-US">
              <a:solidFill>
                <a:schemeClr val="lt1"/>
              </a:solidFill>
            </a:endParaRPr>
          </a:p>
          <a:p>
            <a:pPr>
              <a:defRPr/>
            </a:pPr>
            <a:r>
              <a:rPr lang="ko-KR" altLang="en-US">
                <a:solidFill>
                  <a:srgbClr val="ff0000"/>
                </a:solidFill>
              </a:rPr>
              <a:t>Apache License 2.0</a:t>
            </a:r>
            <a:endParaRPr lang="ko-KR"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1988840"/>
            <a:ext cx="6192688" cy="830997"/>
          </a:xfrm>
          <a:prstGeom prst="rect">
            <a:avLst/>
          </a:prstGeom>
          <a:noFill/>
        </p:spPr>
        <p:txBody>
          <a:bodyPr wrap="square">
            <a:spAutoFit/>
          </a:bodyPr>
          <a:lstStyle/>
          <a:p>
            <a:pPr algn="ctr">
              <a:defRPr/>
            </a:pPr>
            <a:r>
              <a:rPr lang="ko-KR" altLang="en-US" sz="4800" b="1" spc="-150">
                <a:solidFill>
                  <a:schemeClr val="bg1"/>
                </a:solidFill>
              </a:rPr>
              <a:t>감사합니다</a:t>
            </a:r>
            <a:endParaRPr lang="en-US" altLang="ko-KR" sz="4800" b="1" spc="-150">
              <a:solidFill>
                <a:schemeClr val="bg1"/>
              </a:solidFill>
            </a:endParaRPr>
          </a:p>
        </p:txBody>
      </p:sp>
      <p:sp>
        <p:nvSpPr>
          <p:cNvPr id="74" name="순서도: 논리합 73"/>
          <p:cNvSpPr/>
          <p:nvPr/>
        </p:nvSpPr>
        <p:spPr>
          <a:xfrm>
            <a:off x="179512" y="2590302"/>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5" name="순서도: 논리합 74"/>
          <p:cNvSpPr/>
          <p:nvPr/>
        </p:nvSpPr>
        <p:spPr>
          <a:xfrm>
            <a:off x="8748464" y="26055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81" name="직선 연결선 80"/>
          <p:cNvCxnSpPr>
            <a:stCxn id="74" idx="6"/>
          </p:cNvCxnSpPr>
          <p:nvPr/>
        </p:nvCxnSpPr>
        <p:spPr>
          <a:xfrm>
            <a:off x="395536" y="2698314"/>
            <a:ext cx="2448272" cy="1060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82" name="직선 연결선 81"/>
          <p:cNvCxnSpPr/>
          <p:nvPr/>
        </p:nvCxnSpPr>
        <p:spPr>
          <a:xfrm>
            <a:off x="6444208" y="2709500"/>
            <a:ext cx="2314416" cy="1002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2" name="그룹 89"/>
          <p:cNvGrpSpPr/>
          <p:nvPr/>
        </p:nvGrpSpPr>
        <p:grpSpPr>
          <a:xfrm rot="0">
            <a:off x="2699792" y="2852936"/>
            <a:ext cx="3744416" cy="432048"/>
            <a:chOff x="2699792" y="2852936"/>
            <a:chExt cx="3744416" cy="504056"/>
          </a:xfrm>
        </p:grpSpPr>
        <p:grpSp>
          <p:nvGrpSpPr>
            <p:cNvPr id="3" name="그룹 85"/>
            <p:cNvGrpSpPr/>
            <p:nvPr/>
          </p:nvGrpSpPr>
          <p:grpSpPr>
            <a:xfrm rot="0">
              <a:off x="2987824" y="2852936"/>
              <a:ext cx="3456384" cy="504056"/>
              <a:chOff x="899592" y="2060848"/>
              <a:chExt cx="3456384" cy="504056"/>
            </a:xfrm>
          </p:grpSpPr>
          <p:sp>
            <p:nvSpPr>
              <p:cNvPr id="87" name="직사각형 86"/>
              <p:cNvSpPr/>
              <p:nvPr/>
            </p:nvSpPr>
            <p:spPr>
              <a:xfrm>
                <a:off x="899592" y="2060848"/>
                <a:ext cx="324036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88" name="타원 87"/>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9" name="타원 88"/>
            <p:cNvSpPr/>
            <p:nvPr/>
          </p:nvSpPr>
          <p:spPr>
            <a:xfrm>
              <a:off x="2699792" y="2852936"/>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5" name="TextBox 84"/>
          <p:cNvSpPr txBox="1"/>
          <p:nvPr/>
        </p:nvSpPr>
        <p:spPr>
          <a:xfrm>
            <a:off x="2987824" y="2823319"/>
            <a:ext cx="3168352" cy="461665"/>
          </a:xfrm>
          <a:prstGeom prst="rect">
            <a:avLst/>
          </a:prstGeom>
          <a:noFill/>
        </p:spPr>
        <p:txBody>
          <a:bodyPr wrap="square">
            <a:spAutoFit/>
          </a:bodyPr>
          <a:lstStyle/>
          <a:p>
            <a:pPr algn="ctr">
              <a:defRPr/>
            </a:pPr>
            <a:r>
              <a:rPr lang="en-US" altLang="ko-KR" sz="2400" b="1" spc="-150">
                <a:solidFill>
                  <a:schemeClr val="tx2"/>
                </a:solidFill>
              </a:rPr>
              <a:t>THANK YOU</a:t>
            </a:r>
            <a:endParaRPr lang="ko-KR" altLang="en-US" sz="2400" b="1" spc="-150">
              <a:solidFill>
                <a:schemeClr val="tx2"/>
              </a:solidFill>
            </a:endParaRPr>
          </a:p>
        </p:txBody>
      </p:sp>
      <p:sp>
        <p:nvSpPr>
          <p:cNvPr id="90" name="TextBox 7"/>
          <p:cNvSpPr txBox="1"/>
          <p:nvPr/>
        </p:nvSpPr>
        <p:spPr>
          <a:xfrm>
            <a:off x="2123728" y="4653136"/>
            <a:ext cx="5040560" cy="1183784"/>
          </a:xfrm>
          <a:prstGeom prst="rect">
            <a:avLst/>
          </a:prstGeom>
          <a:noFill/>
        </p:spPr>
        <p:txBody>
          <a:bodyPr wrap="square">
            <a:spAutoFit/>
          </a:bodyP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800" b="1" i="0" u="none" strike="noStrike" kern="1200" cap="none" spc="0" normalizeH="0" baseline="0" mc:Ignorable="hp" hp:hslEmbossed="0">
              <a:solidFill>
                <a:srgbClr val="000000"/>
              </a:solidFill>
              <a:latin typeface="맑은 고딕"/>
              <a:ea typeface="맑은 고딕"/>
              <a:cs typeface="맑은 고딕"/>
            </a:endParaRPr>
          </a:p>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800" b="1" i="0" u="none" strike="noStrike" kern="1200" cap="none" spc="0" normalizeH="0" baseline="0" mc:Ignorable="hp" hp:hslEmbossed="0">
              <a:solidFill>
                <a:srgbClr val="000000"/>
              </a:solidFill>
              <a:latin typeface="맑은 고딕"/>
              <a:ea typeface="맑은 고딕"/>
              <a:cs typeface="맑은 고딕"/>
            </a:endParaRPr>
          </a:p>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표세훈 </a:t>
            </a: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(kimpyo9357@naver.com)</a:t>
            </a:r>
            <a:endPar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endParaRPr>
          </a:p>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정덕호</a:t>
            </a: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 (duckhoim@naver.com)</a:t>
            </a:r>
            <a:endPar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slide(fromBottom)">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4295800" y="4285049"/>
            <a:ext cx="3744416" cy="1180396"/>
          </a:xfrm>
          <a:prstGeom prst="rect">
            <a:avLst/>
          </a:prstGeom>
          <a:noFill/>
        </p:spPr>
        <p:txBody>
          <a:bodyPr wrap="square">
            <a:spAutoFit/>
          </a:bodyPr>
          <a:lstStyle/>
          <a:p>
            <a:pPr marL="457200" indent="-457200">
              <a:defRPr/>
            </a:pPr>
            <a:r>
              <a:rPr lang="en-US" altLang="ko-KR" sz="2000" b="1" spc="-150">
                <a:solidFill>
                  <a:schemeClr val="bg1"/>
                </a:solidFill>
              </a:rPr>
              <a:t>04    </a:t>
            </a:r>
            <a:r>
              <a:rPr lang="ko-KR" altLang="en-US" sz="2000" b="1" spc="-150">
                <a:solidFill>
                  <a:schemeClr val="bg1"/>
                </a:solidFill>
              </a:rPr>
              <a:t>프로젝트 사용법</a:t>
            </a:r>
            <a:endParaRPr lang="ko-KR" altLang="en-US" sz="2000" b="1" spc="-150">
              <a:solidFill>
                <a:schemeClr val="bg1"/>
              </a:solidFill>
            </a:endParaRPr>
          </a:p>
          <a:p>
            <a:pPr marL="457200" indent="-457200">
              <a:defRPr/>
            </a:pPr>
            <a:r>
              <a:rPr lang="en-US" altLang="ko-KR" sz="2000" b="1" spc="-150">
                <a:solidFill>
                  <a:schemeClr val="bg1"/>
                </a:solidFill>
              </a:rPr>
              <a:t>            </a:t>
            </a:r>
            <a:r>
              <a:rPr lang="en-US" altLang="ko-KR" b="1" spc="-150">
                <a:solidFill>
                  <a:schemeClr val="bg1"/>
                </a:solidFill>
              </a:rPr>
              <a:t> </a:t>
            </a:r>
            <a:r>
              <a:rPr lang="en-US" altLang="ko-KR" sz="1600" b="1" spc="-150">
                <a:solidFill>
                  <a:schemeClr val="bg1"/>
                </a:solidFill>
              </a:rPr>
              <a:t>(1) </a:t>
            </a:r>
            <a:r>
              <a:rPr lang="ko-KR" altLang="en-US" sz="1600" b="1" spc="-150">
                <a:solidFill>
                  <a:schemeClr val="bg1"/>
                </a:solidFill>
              </a:rPr>
              <a:t>설치 방법</a:t>
            </a:r>
            <a:endParaRPr lang="ko-KR" altLang="en-US" sz="1600" b="1" spc="-150">
              <a:solidFill>
                <a:schemeClr val="bg1"/>
              </a:solidFill>
            </a:endParaRPr>
          </a:p>
          <a:p>
            <a:pPr marL="457200" indent="-457200">
              <a:defRPr/>
            </a:pPr>
            <a:r>
              <a:rPr lang="en-US" altLang="ko-KR" sz="1600" b="1" spc="-150">
                <a:solidFill>
                  <a:schemeClr val="bg1"/>
                </a:solidFill>
              </a:rPr>
              <a:t>                 (2) </a:t>
            </a:r>
            <a:r>
              <a:rPr lang="ko-KR" altLang="en-US" sz="1600" b="1" spc="-150">
                <a:solidFill>
                  <a:schemeClr val="bg1"/>
                </a:solidFill>
              </a:rPr>
              <a:t> 이용 방법</a:t>
            </a:r>
            <a:endParaRPr lang="ko-KR" altLang="en-US" sz="1600" b="1" spc="-150">
              <a:solidFill>
                <a:schemeClr val="bg1"/>
              </a:solidFill>
            </a:endParaRPr>
          </a:p>
          <a:p>
            <a:pPr marL="457200" indent="-457200">
              <a:defRPr/>
            </a:pPr>
            <a:r>
              <a:rPr lang="en-US" altLang="ko-KR" sz="1600" b="1" spc="-150">
                <a:solidFill>
                  <a:schemeClr val="bg1"/>
                </a:solidFill>
              </a:rPr>
              <a:t>		(3) </a:t>
            </a:r>
            <a:r>
              <a:rPr lang="ko-KR" altLang="en-US" sz="1600" b="1" spc="-150">
                <a:solidFill>
                  <a:schemeClr val="bg1"/>
                </a:solidFill>
              </a:rPr>
              <a:t> 이용 예시</a:t>
            </a:r>
            <a:endParaRPr lang="ko-KR" altLang="en-US" sz="1600" b="1" spc="-150">
              <a:solidFill>
                <a:schemeClr val="bg1"/>
              </a:solidFill>
            </a:endParaRPr>
          </a:p>
        </p:txBody>
      </p:sp>
      <p:sp>
        <p:nvSpPr>
          <p:cNvPr id="4" name="TextBox 3"/>
          <p:cNvSpPr txBox="1"/>
          <p:nvPr/>
        </p:nvSpPr>
        <p:spPr>
          <a:xfrm>
            <a:off x="179512" y="448216"/>
            <a:ext cx="6192688" cy="788129"/>
          </a:xfrm>
          <a:prstGeom prst="rect">
            <a:avLst/>
          </a:prstGeom>
          <a:noFill/>
        </p:spPr>
        <p:txBody>
          <a:bodyPr wrap="square">
            <a:spAutoFit/>
          </a:bodyPr>
          <a:lstStyle/>
          <a:p>
            <a:pPr lvl="0">
              <a:defRPr/>
            </a:pPr>
            <a:r>
              <a:rPr lang="ko-KR" altLang="en-US" sz="2800" b="1" spc="-150">
                <a:solidFill>
                  <a:schemeClr val="bg1"/>
                </a:solidFill>
              </a:rPr>
              <a:t>딥러닝을 활용한 잔반 감소 인프라</a:t>
            </a:r>
            <a:endParaRPr lang="ko-KR" altLang="en-US" sz="2800" b="1" spc="-150">
              <a:solidFill>
                <a:schemeClr val="bg1"/>
              </a:solidFill>
            </a:endParaRPr>
          </a:p>
          <a:p>
            <a:pPr lvl="0">
              <a:defRPr/>
            </a:pPr>
            <a:r>
              <a:rPr lang="en-US" altLang="ko-KR" spc="-150">
                <a:solidFill>
                  <a:schemeClr val="bg1"/>
                </a:solidFill>
              </a:rPr>
              <a:t>FRIDAY_IRIS</a:t>
            </a:r>
            <a:endParaRPr lang="en-US" altLang="ko-KR" spc="-150">
              <a:solidFill>
                <a:schemeClr val="bg1"/>
              </a:solidFill>
            </a:endParaRPr>
          </a:p>
        </p:txBody>
      </p:sp>
      <p:grpSp>
        <p:nvGrpSpPr>
          <p:cNvPr id="9" name="그룹 8"/>
          <p:cNvGrpSpPr/>
          <p:nvPr/>
        </p:nvGrpSpPr>
        <p:grpSpPr>
          <a:xfrm rot="0">
            <a:off x="251520" y="1268760"/>
            <a:ext cx="2520280" cy="504056"/>
            <a:chOff x="1835696" y="2060848"/>
            <a:chExt cx="2520280" cy="504056"/>
          </a:xfrm>
        </p:grpSpPr>
        <p:sp>
          <p:nvSpPr>
            <p:cNvPr id="6" name="직사각형 5"/>
            <p:cNvSpPr/>
            <p:nvPr/>
          </p:nvSpPr>
          <p:spPr>
            <a:xfrm>
              <a:off x="1835696" y="2060848"/>
              <a:ext cx="23042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 name="타원 6"/>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5" name="TextBox 4"/>
          <p:cNvSpPr txBox="1"/>
          <p:nvPr/>
        </p:nvSpPr>
        <p:spPr>
          <a:xfrm>
            <a:off x="263352" y="1268760"/>
            <a:ext cx="2580456" cy="523220"/>
          </a:xfrm>
          <a:prstGeom prst="rect">
            <a:avLst/>
          </a:prstGeom>
          <a:noFill/>
        </p:spPr>
        <p:txBody>
          <a:bodyPr wrap="square">
            <a:spAutoFit/>
          </a:bodyPr>
          <a:lstStyle/>
          <a:p>
            <a:pPr lvl="0" algn="ctr">
              <a:defRPr/>
            </a:pPr>
            <a:r>
              <a:rPr lang="en-US" altLang="ko-KR" sz="2800" b="1" spc="-150">
                <a:solidFill>
                  <a:schemeClr val="tx2"/>
                </a:solidFill>
              </a:rPr>
              <a:t>INDEX</a:t>
            </a:r>
            <a:endParaRPr lang="en-US" altLang="ko-KR" sz="2800" b="1" spc="-150">
              <a:solidFill>
                <a:schemeClr val="tx2"/>
              </a:solidFill>
            </a:endParaRPr>
          </a:p>
        </p:txBody>
      </p:sp>
      <p:cxnSp>
        <p:nvCxnSpPr>
          <p:cNvPr id="12" name="직선 연결선 11"/>
          <p:cNvCxnSpPr/>
          <p:nvPr/>
        </p:nvCxnSpPr>
        <p:spPr>
          <a:xfrm>
            <a:off x="1475656" y="1772816"/>
            <a:ext cx="4248472" cy="4248472"/>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4" name="순서도: 논리합 13"/>
          <p:cNvSpPr/>
          <p:nvPr/>
        </p:nvSpPr>
        <p:spPr>
          <a:xfrm>
            <a:off x="1979712" y="2276872"/>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TextBox 14"/>
          <p:cNvSpPr txBox="1"/>
          <p:nvPr/>
        </p:nvSpPr>
        <p:spPr>
          <a:xfrm>
            <a:off x="2267744" y="2276872"/>
            <a:ext cx="3744416" cy="388223"/>
          </a:xfrm>
          <a:prstGeom prst="rect">
            <a:avLst/>
          </a:prstGeom>
          <a:noFill/>
        </p:spPr>
        <p:txBody>
          <a:bodyPr wrap="square">
            <a:spAutoFit/>
          </a:bodyPr>
          <a:lstStyle/>
          <a:p>
            <a:pPr lvl="0">
              <a:defRPr/>
            </a:pPr>
            <a:r>
              <a:rPr lang="en-US" altLang="ko-KR" sz="2000" b="1" spc="-150">
                <a:solidFill>
                  <a:schemeClr val="bg1"/>
                </a:solidFill>
              </a:rPr>
              <a:t>01   </a:t>
            </a:r>
            <a:r>
              <a:rPr lang="ko-KR" altLang="en-US" sz="2000" b="1" spc="-150">
                <a:solidFill>
                  <a:schemeClr val="bg1"/>
                </a:solidFill>
              </a:rPr>
              <a:t>개발 배경</a:t>
            </a:r>
            <a:endParaRPr lang="ko-KR" altLang="en-US" sz="2000" b="1" spc="-150">
              <a:solidFill>
                <a:schemeClr val="bg1"/>
              </a:solidFill>
            </a:endParaRPr>
          </a:p>
        </p:txBody>
      </p:sp>
      <p:sp>
        <p:nvSpPr>
          <p:cNvPr id="16" name="순서도: 논리합 15"/>
          <p:cNvSpPr/>
          <p:nvPr/>
        </p:nvSpPr>
        <p:spPr>
          <a:xfrm>
            <a:off x="2699792" y="2972387"/>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TextBox 16"/>
          <p:cNvSpPr txBox="1"/>
          <p:nvPr/>
        </p:nvSpPr>
        <p:spPr>
          <a:xfrm>
            <a:off x="2987824" y="2972387"/>
            <a:ext cx="3744416" cy="388033"/>
          </a:xfrm>
          <a:prstGeom prst="rect">
            <a:avLst/>
          </a:prstGeom>
          <a:noFill/>
        </p:spPr>
        <p:txBody>
          <a:bodyPr wrap="square">
            <a:spAutoFit/>
          </a:bodyPr>
          <a:lstStyle/>
          <a:p>
            <a:pPr lvl="0">
              <a:defRPr/>
            </a:pPr>
            <a:r>
              <a:rPr lang="en-US" altLang="ko-KR" sz="2000" b="1" spc="-150">
                <a:solidFill>
                  <a:schemeClr val="bg1"/>
                </a:solidFill>
              </a:rPr>
              <a:t>02    </a:t>
            </a:r>
            <a:r>
              <a:rPr lang="ko-KR" altLang="en-US" sz="2000" b="1" spc="-150">
                <a:solidFill>
                  <a:schemeClr val="bg1"/>
                </a:solidFill>
              </a:rPr>
              <a:t>기능 설계</a:t>
            </a:r>
            <a:endParaRPr lang="ko-KR" altLang="en-US" sz="2000" b="1" spc="-150">
              <a:solidFill>
                <a:schemeClr val="bg1"/>
              </a:solidFill>
            </a:endParaRPr>
          </a:p>
        </p:txBody>
      </p:sp>
      <p:sp>
        <p:nvSpPr>
          <p:cNvPr id="18" name="순서도: 논리합 17"/>
          <p:cNvSpPr/>
          <p:nvPr/>
        </p:nvSpPr>
        <p:spPr>
          <a:xfrm>
            <a:off x="3347864" y="3658959"/>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TextBox 18"/>
          <p:cNvSpPr txBox="1"/>
          <p:nvPr/>
        </p:nvSpPr>
        <p:spPr>
          <a:xfrm>
            <a:off x="3635896" y="3658959"/>
            <a:ext cx="3744416" cy="387261"/>
          </a:xfrm>
          <a:prstGeom prst="rect">
            <a:avLst/>
          </a:prstGeom>
          <a:noFill/>
        </p:spPr>
        <p:txBody>
          <a:bodyPr wrap="square">
            <a:spAutoFit/>
          </a:bodyPr>
          <a:lstStyle/>
          <a:p>
            <a:pPr lvl="0">
              <a:defRPr/>
            </a:pPr>
            <a:r>
              <a:rPr lang="en-US" altLang="ko-KR" sz="2000" b="1" spc="-150">
                <a:solidFill>
                  <a:schemeClr val="bg1"/>
                </a:solidFill>
              </a:rPr>
              <a:t>03    </a:t>
            </a:r>
            <a:r>
              <a:rPr lang="ko-KR" altLang="en-US" sz="2000" b="1" spc="-150">
                <a:solidFill>
                  <a:schemeClr val="bg1"/>
                </a:solidFill>
              </a:rPr>
              <a:t>권장 사양</a:t>
            </a:r>
            <a:endParaRPr lang="ko-KR" altLang="en-US" sz="2000" b="1" spc="-150">
              <a:solidFill>
                <a:schemeClr val="bg1"/>
              </a:solidFill>
            </a:endParaRPr>
          </a:p>
        </p:txBody>
      </p:sp>
      <p:sp>
        <p:nvSpPr>
          <p:cNvPr id="20" name="순서도: 논리합 19"/>
          <p:cNvSpPr/>
          <p:nvPr/>
        </p:nvSpPr>
        <p:spPr>
          <a:xfrm>
            <a:off x="4034436" y="4307031"/>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1" name="TextBox 20"/>
          <p:cNvSpPr txBox="1"/>
          <p:nvPr/>
        </p:nvSpPr>
        <p:spPr>
          <a:xfrm>
            <a:off x="5652120" y="5625370"/>
            <a:ext cx="3744416" cy="395918"/>
          </a:xfrm>
          <a:prstGeom prst="rect">
            <a:avLst/>
          </a:prstGeom>
          <a:noFill/>
        </p:spPr>
        <p:txBody>
          <a:bodyPr wrap="square">
            <a:spAutoFit/>
          </a:bodyPr>
          <a:lstStyle/>
          <a:p>
            <a:pPr lvl="0">
              <a:defRPr/>
            </a:pPr>
            <a:r>
              <a:rPr lang="en-US" altLang="ko-KR" sz="2000" b="1" spc="-150">
                <a:solidFill>
                  <a:schemeClr val="bg1"/>
                </a:solidFill>
              </a:rPr>
              <a:t>05    </a:t>
            </a:r>
            <a:r>
              <a:rPr lang="ko-KR" altLang="en-US" sz="2000" b="1" spc="-150">
                <a:solidFill>
                  <a:schemeClr val="bg1"/>
                </a:solidFill>
              </a:rPr>
              <a:t>저작권 및 사용권 정보</a:t>
            </a:r>
            <a:endParaRPr lang="ko-KR" altLang="en-US" sz="2000" b="1" spc="-150">
              <a:solidFill>
                <a:schemeClr val="bg1"/>
              </a:solidFill>
            </a:endParaRPr>
          </a:p>
        </p:txBody>
      </p:sp>
      <p:sp>
        <p:nvSpPr>
          <p:cNvPr id="22" name="순서도: 논리합 21"/>
          <p:cNvSpPr/>
          <p:nvPr/>
        </p:nvSpPr>
        <p:spPr>
          <a:xfrm>
            <a:off x="5364088" y="5658167"/>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par>
                                <p:cTn id="13" presetID="12" presetClass="entr" presetSubtype="4" fill="hold" grpId="1"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Bottom)">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2"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slide(fromBottom)">
                                      <p:cBhvr>
                                        <p:cTn id="20" dur="500"/>
                                        <p:tgtEl>
                                          <p:spTgt spid="16"/>
                                        </p:tgtEl>
                                      </p:cBhvr>
                                    </p:animEffect>
                                  </p:childTnLst>
                                </p:cTn>
                              </p:par>
                              <p:par>
                                <p:cTn id="21" presetID="12" presetClass="entr" presetSubtype="4" fill="hold" grpId="3"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slide(fromBottom)">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4"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slide(fromBottom)">
                                      <p:cBhvr>
                                        <p:cTn id="28" dur="500"/>
                                        <p:tgtEl>
                                          <p:spTgt spid="18"/>
                                        </p:tgtEl>
                                      </p:cBhvr>
                                    </p:animEffect>
                                  </p:childTnLst>
                                </p:cTn>
                              </p:par>
                              <p:par>
                                <p:cTn id="29" presetID="12" presetClass="entr" presetSubtype="4" fill="hold" grpId="5"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slide(fromBottom)">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6"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slide(fromBottom)">
                                      <p:cBhvr>
                                        <p:cTn id="36" dur="500"/>
                                        <p:tgtEl>
                                          <p:spTgt spid="20"/>
                                        </p:tgtEl>
                                      </p:cBhvr>
                                    </p:animEffect>
                                  </p:childTnLst>
                                </p:cTn>
                              </p:par>
                              <p:par>
                                <p:cTn id="37" presetID="12" presetClass="entr" presetSubtype="4" fill="hold" grpId="7"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slide(fromBottom)">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8"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slide(fromBottom)">
                                      <p:cBhvr>
                                        <p:cTn id="44" dur="500"/>
                                        <p:tgtEl>
                                          <p:spTgt spid="22"/>
                                        </p:tgtEl>
                                      </p:cBhvr>
                                    </p:animEffect>
                                  </p:childTnLst>
                                </p:cTn>
                              </p:par>
                              <p:par>
                                <p:cTn id="45" presetID="12" presetClass="entr" presetSubtype="4" fill="hold" grpId="9"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slide(fromBottom)">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1"/>
      <p:bldP spid="16" grpId="2" animBg="1"/>
      <p:bldP spid="17" grpId="3"/>
      <p:bldP spid="18" grpId="4" animBg="1"/>
      <p:bldP spid="19" grpId="5"/>
      <p:bldP spid="20" grpId="6" animBg="1"/>
      <p:bldP spid="23" grpId="7"/>
      <p:bldP spid="22" grpId="8" animBg="1"/>
      <p:bldP spid="21" grpId="9"/>
    </p:bldLst>
  </p:timing>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a:spAutoFit/>
          </a:bodyPr>
          <a:lstStyle/>
          <a:p>
            <a:pPr lvl="0">
              <a:defRPr/>
            </a:pPr>
            <a:r>
              <a:rPr lang="en-US" altLang="ko-KR" sz="4400" b="1" spc="-300">
                <a:solidFill>
                  <a:schemeClr val="bg1"/>
                </a:solidFill>
              </a:rPr>
              <a:t>01</a:t>
            </a:r>
            <a:endParaRPr lang="ko-KR" altLang="en-US"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66608" y="611063"/>
            <a:ext cx="2957320" cy="432048"/>
            <a:chOff x="1835696" y="2060848"/>
            <a:chExt cx="2520280" cy="504056"/>
          </a:xfrm>
        </p:grpSpPr>
        <p:sp>
          <p:nvSpPr>
            <p:cNvPr id="78" name="직사각형 77"/>
            <p:cNvSpPr/>
            <p:nvPr/>
          </p:nvSpPr>
          <p:spPr>
            <a:xfrm>
              <a:off x="1835696" y="2060848"/>
              <a:ext cx="23042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7" name="TextBox 6"/>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 name="직사각형 7"/>
          <p:cNvSpPr/>
          <p:nvPr/>
        </p:nvSpPr>
        <p:spPr>
          <a:xfrm>
            <a:off x="857874" y="323364"/>
            <a:ext cx="2453016" cy="369332"/>
          </a:xfrm>
          <a:prstGeom prst="rect">
            <a:avLst/>
          </a:prstGeom>
        </p:spPr>
        <p:txBody>
          <a:bodyPr wrap="none">
            <a:spAutoFit/>
          </a:bodyPr>
          <a:lstStyle/>
          <a:p>
            <a:pPr>
              <a:defRPr/>
            </a:pPr>
            <a:r>
              <a:rPr lang="en-US" altLang="ko-KR" spc="-150">
                <a:solidFill>
                  <a:schemeClr val="bg1"/>
                </a:solidFill>
              </a:rPr>
              <a:t>Development Background</a:t>
            </a:r>
            <a:endParaRPr lang="en-US" altLang="ko-KR" spc="-150">
              <a:solidFill>
                <a:schemeClr val="bg1"/>
              </a:solidFill>
            </a:endParaRPr>
          </a:p>
        </p:txBody>
      </p:sp>
      <p:sp>
        <p:nvSpPr>
          <p:cNvPr id="9" name="TextBox 8"/>
          <p:cNvSpPr txBox="1"/>
          <p:nvPr/>
        </p:nvSpPr>
        <p:spPr>
          <a:xfrm>
            <a:off x="1038616" y="625654"/>
            <a:ext cx="2669288" cy="400110"/>
          </a:xfrm>
          <a:prstGeom prst="rect">
            <a:avLst/>
          </a:prstGeom>
          <a:noFill/>
        </p:spPr>
        <p:txBody>
          <a:bodyPr wrap="square">
            <a:spAutoFit/>
          </a:bodyPr>
          <a:lstStyle/>
          <a:p>
            <a:pPr lvl="0">
              <a:defRPr/>
            </a:pPr>
            <a:r>
              <a:rPr lang="ko-KR" altLang="en-US" sz="2000" b="1">
                <a:solidFill>
                  <a:schemeClr val="tx2"/>
                </a:solidFill>
              </a:rPr>
              <a:t>개발 배경</a:t>
            </a:r>
            <a:endParaRPr lang="ko-KR" altLang="en-US" sz="2000" b="1">
              <a:solidFill>
                <a:schemeClr val="tx2"/>
              </a:solidFill>
            </a:endParaRPr>
          </a:p>
        </p:txBody>
      </p:sp>
      <p:sp>
        <p:nvSpPr>
          <p:cNvPr id="13" name="TextBox 12"/>
          <p:cNvSpPr txBox="1"/>
          <p:nvPr/>
        </p:nvSpPr>
        <p:spPr>
          <a:xfrm>
            <a:off x="1487488" y="4318218"/>
            <a:ext cx="6696744" cy="729268"/>
          </a:xfrm>
          <a:prstGeom prst="rect">
            <a:avLst/>
          </a:prstGeom>
          <a:noFill/>
        </p:spPr>
        <p:txBody>
          <a:bodyPr wrap="square">
            <a:spAutoFit/>
          </a:bodyPr>
          <a:lstStyle/>
          <a:p>
            <a:pPr>
              <a:lnSpc>
                <a:spcPct val="150000"/>
              </a:lnSpc>
              <a:defRPr/>
            </a:pPr>
            <a:r>
              <a:rPr lang="ko-KR" altLang="ko-KR" sz="1400" b="1">
                <a:solidFill>
                  <a:schemeClr val="bg1"/>
                </a:solidFill>
              </a:rPr>
              <a:t>●</a:t>
            </a:r>
            <a:r>
              <a:rPr lang="en-US" altLang="ko-KR" sz="1400" b="1">
                <a:solidFill>
                  <a:schemeClr val="bg1"/>
                </a:solidFill>
              </a:rPr>
              <a:t> </a:t>
            </a:r>
            <a:r>
              <a:rPr lang="ko-KR" altLang="en-US" sz="1400" b="1">
                <a:solidFill>
                  <a:schemeClr val="bg1"/>
                </a:solidFill>
              </a:rPr>
              <a:t>특정 요일</a:t>
            </a:r>
            <a:r>
              <a:rPr lang="en-US" altLang="ko-KR" sz="1400" b="1">
                <a:solidFill>
                  <a:schemeClr val="bg1"/>
                </a:solidFill>
              </a:rPr>
              <a:t>&amp;</a:t>
            </a:r>
            <a:r>
              <a:rPr lang="ko-KR" altLang="en-US" sz="1400" b="1">
                <a:solidFill>
                  <a:schemeClr val="bg1"/>
                </a:solidFill>
              </a:rPr>
              <a:t>시간</a:t>
            </a:r>
            <a:r>
              <a:rPr lang="en-US" altLang="ko-KR" sz="1400" b="1">
                <a:solidFill>
                  <a:schemeClr val="bg1"/>
                </a:solidFill>
              </a:rPr>
              <a:t> </a:t>
            </a:r>
            <a:r>
              <a:rPr lang="ko-KR" altLang="en-US" sz="1400" b="1">
                <a:solidFill>
                  <a:schemeClr val="bg1"/>
                </a:solidFill>
              </a:rPr>
              <a:t>병영식당을 갈 경우 인원이 적음</a:t>
            </a:r>
            <a:endParaRPr lang="ko-KR" altLang="en-US" sz="1400" b="1">
              <a:solidFill>
                <a:schemeClr val="bg1"/>
              </a:solidFill>
            </a:endParaRPr>
          </a:p>
          <a:p>
            <a:pPr>
              <a:lnSpc>
                <a:spcPct val="150000"/>
              </a:lnSpc>
              <a:defRPr/>
            </a:pPr>
            <a:r>
              <a:rPr lang="ko-KR" altLang="ko-KR" sz="1400" b="1">
                <a:solidFill>
                  <a:schemeClr val="bg1"/>
                </a:solidFill>
              </a:rPr>
              <a:t>●</a:t>
            </a:r>
            <a:r>
              <a:rPr lang="ko-KR" altLang="en-US" sz="1400" b="1">
                <a:solidFill>
                  <a:schemeClr val="bg1"/>
                </a:solidFill>
              </a:rPr>
              <a:t> 조리병은 들어온 식수인원에 맞추어 조리를 실시</a:t>
            </a:r>
            <a:endParaRPr lang="ko-KR" altLang="en-US" sz="1400" b="1">
              <a:solidFill>
                <a:schemeClr val="bg1"/>
              </a:solidFill>
            </a:endParaRPr>
          </a:p>
        </p:txBody>
      </p:sp>
      <p:sp>
        <p:nvSpPr>
          <p:cNvPr id="14" name="직사각형 13"/>
          <p:cNvSpPr/>
          <p:nvPr/>
        </p:nvSpPr>
        <p:spPr>
          <a:xfrm>
            <a:off x="983432" y="4149080"/>
            <a:ext cx="7560840" cy="1848205"/>
          </a:xfrm>
          <a:prstGeom prst="rect">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911423" y="4077072"/>
            <a:ext cx="7704857" cy="2016224"/>
          </a:xfrm>
          <a:prstGeom prst="rect">
            <a:avLst/>
          </a:prstGeom>
          <a:noFill/>
          <a:ln w="3175">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80" name=""/>
          <p:cNvPicPr>
            <a:picLocks noChangeAspect="1"/>
          </p:cNvPicPr>
          <p:nvPr/>
        </p:nvPicPr>
        <p:blipFill rotWithShape="1">
          <a:blip r:embed="rId3"/>
          <a:srcRect t="12600" b="13600"/>
          <a:stretch>
            <a:fillRect/>
          </a:stretch>
        </p:blipFill>
        <p:spPr>
          <a:xfrm>
            <a:off x="2207568" y="1196752"/>
            <a:ext cx="5052333" cy="2592288"/>
          </a:xfrm>
          <a:prstGeom prst="rect">
            <a:avLst/>
          </a:prstGeom>
        </p:spPr>
      </p:pic>
      <p:sp>
        <p:nvSpPr>
          <p:cNvPr id="81" name="TextBox 12"/>
          <p:cNvSpPr txBox="1"/>
          <p:nvPr/>
        </p:nvSpPr>
        <p:spPr>
          <a:xfrm>
            <a:off x="1499320" y="5085184"/>
            <a:ext cx="6696744" cy="728494"/>
          </a:xfrm>
          <a:prstGeom prst="rect">
            <a:avLst/>
          </a:prstGeom>
          <a:noFill/>
          <a:ln>
            <a:solidFill>
              <a:schemeClr val="accent3"/>
            </a:solidFill>
          </a:ln>
        </p:spPr>
        <p:txBody>
          <a:bodyPr wrap="square">
            <a:spAutoFit/>
          </a:bodyPr>
          <a:lstStyle/>
          <a:p>
            <a:pPr algn="ctr">
              <a:lnSpc>
                <a:spcPct val="150000"/>
              </a:lnSpc>
              <a:defRPr/>
            </a:pPr>
            <a:r>
              <a:rPr lang="ko-KR" altLang="en-US" sz="1400" b="1">
                <a:solidFill>
                  <a:schemeClr val="bg1"/>
                </a:solidFill>
              </a:rPr>
              <a:t>    </a:t>
            </a:r>
            <a:r>
              <a:rPr lang="en-US" altLang="ko-KR" sz="1400" b="1" u="sng">
                <a:solidFill>
                  <a:schemeClr val="bg1"/>
                </a:solidFill>
              </a:rPr>
              <a:t>(</a:t>
            </a:r>
            <a:r>
              <a:rPr lang="ko-KR" altLang="en-US" sz="1400" b="1" u="sng">
                <a:solidFill>
                  <a:schemeClr val="bg1"/>
                </a:solidFill>
              </a:rPr>
              <a:t>공식 식수인원</a:t>
            </a:r>
            <a:r>
              <a:rPr lang="en-US" altLang="ko-KR" sz="1400" b="1" u="sng">
                <a:solidFill>
                  <a:schemeClr val="bg1"/>
                </a:solidFill>
              </a:rPr>
              <a:t>)</a:t>
            </a:r>
            <a:r>
              <a:rPr lang="ko-KR" altLang="en-US" sz="1400" b="1" u="sng">
                <a:solidFill>
                  <a:schemeClr val="bg1"/>
                </a:solidFill>
              </a:rPr>
              <a:t> </a:t>
            </a:r>
            <a:r>
              <a:rPr lang="en-US" altLang="ko-KR" sz="1400" b="1" u="sng">
                <a:solidFill>
                  <a:schemeClr val="bg1"/>
                </a:solidFill>
              </a:rPr>
              <a:t>-</a:t>
            </a:r>
            <a:r>
              <a:rPr lang="ko-KR" altLang="en-US" sz="1400" b="1" u="sng">
                <a:solidFill>
                  <a:schemeClr val="bg1"/>
                </a:solidFill>
              </a:rPr>
              <a:t> </a:t>
            </a:r>
            <a:r>
              <a:rPr lang="en-US" altLang="ko-KR" sz="1400" b="1" u="sng">
                <a:solidFill>
                  <a:schemeClr val="bg1"/>
                </a:solidFill>
              </a:rPr>
              <a:t>(</a:t>
            </a:r>
            <a:r>
              <a:rPr lang="ko-KR" altLang="en-US" sz="1400" b="1" u="sng">
                <a:solidFill>
                  <a:schemeClr val="bg1"/>
                </a:solidFill>
              </a:rPr>
              <a:t>실제 식수인원</a:t>
            </a:r>
            <a:r>
              <a:rPr lang="en-US" altLang="ko-KR" sz="1400" b="1" u="sng">
                <a:solidFill>
                  <a:schemeClr val="bg1"/>
                </a:solidFill>
              </a:rPr>
              <a:t>)</a:t>
            </a:r>
            <a:r>
              <a:rPr lang="ko-KR" altLang="en-US" sz="1400" b="1" u="sng">
                <a:solidFill>
                  <a:schemeClr val="bg1"/>
                </a:solidFill>
              </a:rPr>
              <a:t> </a:t>
            </a:r>
            <a:r>
              <a:rPr lang="en-US" altLang="en-US" sz="1400" b="1" u="sng">
                <a:solidFill>
                  <a:schemeClr val="bg1"/>
                </a:solidFill>
              </a:rPr>
              <a:t>⇛</a:t>
            </a:r>
            <a:r>
              <a:rPr lang="ko-KR" altLang="en-US" sz="1400" b="1" u="sng">
                <a:solidFill>
                  <a:schemeClr val="bg1"/>
                </a:solidFill>
              </a:rPr>
              <a:t> 잔반 발생</a:t>
            </a:r>
            <a:endParaRPr lang="ko-KR" altLang="en-US" sz="1400" b="1" u="sng">
              <a:solidFill>
                <a:schemeClr val="bg1"/>
              </a:solidFill>
            </a:endParaRPr>
          </a:p>
          <a:p>
            <a:pPr algn="ctr">
              <a:lnSpc>
                <a:spcPct val="150000"/>
              </a:lnSpc>
              <a:defRPr/>
            </a:pPr>
            <a:r>
              <a:rPr lang="ko-KR" altLang="en-US" sz="1400" b="1">
                <a:solidFill>
                  <a:schemeClr val="bg1"/>
                </a:solidFill>
              </a:rPr>
              <a:t>딥러닝을 이용해 일정한 식수인원 패턴 파악 목표</a:t>
            </a:r>
            <a:r>
              <a:rPr lang="en-US" altLang="ko-KR" sz="1400" b="1">
                <a:solidFill>
                  <a:schemeClr val="bg1"/>
                </a:solidFill>
              </a:rPr>
              <a:t>.</a:t>
            </a:r>
            <a:endParaRPr lang="en-US" altLang="ko-KR" sz="1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childTnLst>
                          </p:cTn>
                        </p:par>
                        <p:par>
                          <p:cTn id="11" fill="hold">
                            <p:stCondLst>
                              <p:cond delay="2000"/>
                            </p:stCondLst>
                            <p:childTnLst>
                              <p:par>
                                <p:cTn id="12" presetID="10" presetClass="entr" presetSubtype="0" fill="hold" grpId="2"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2000"/>
                                        <p:tgtEl>
                                          <p:spTgt spid="13"/>
                                        </p:tgtEl>
                                      </p:cBhvr>
                                    </p:animEffect>
                                  </p:childTnLst>
                                </p:cTn>
                              </p:par>
                            </p:childTnLst>
                          </p:cTn>
                        </p:par>
                        <p:par>
                          <p:cTn id="15" fill="hold">
                            <p:stCondLst>
                              <p:cond delay="4000"/>
                            </p:stCondLst>
                            <p:childTnLst>
                              <p:par>
                                <p:cTn id="16" presetID="10" presetClass="entr" presetSubtype="0" fill="hold" grpId="3" nodeType="after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2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1" animBg="1"/>
      <p:bldP spid="13" grpId="2"/>
      <p:bldP spid="81" grpId="3"/>
    </p:bldLst>
  </p:timing>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a:spAutoFit/>
          </a:bodyPr>
          <a:lstStyle/>
          <a:p>
            <a:pPr lvl="0">
              <a:defRPr/>
            </a:pPr>
            <a:r>
              <a:rPr lang="en-US" altLang="ko-KR" sz="4400" b="1" spc="-300">
                <a:solidFill>
                  <a:schemeClr val="bg1"/>
                </a:solidFill>
              </a:rPr>
              <a:t>02</a:t>
            </a:r>
            <a:endParaRPr lang="ko-KR" altLang="en-US"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1" name="직사각형 80"/>
          <p:cNvSpPr/>
          <p:nvPr/>
        </p:nvSpPr>
        <p:spPr>
          <a:xfrm>
            <a:off x="889635" y="323364"/>
            <a:ext cx="1716405" cy="369332"/>
          </a:xfrm>
          <a:prstGeom prst="rect">
            <a:avLst/>
          </a:prstGeom>
        </p:spPr>
        <p:txBody>
          <a:bodyPr wrap="none">
            <a:spAutoFit/>
          </a:bodyPr>
          <a:lstStyle/>
          <a:p>
            <a:pPr algn="ctr">
              <a:defRPr/>
            </a:pPr>
            <a:r>
              <a:rPr lang="en-US" altLang="ko-KR" spc="-150">
                <a:solidFill>
                  <a:schemeClr val="bg1"/>
                </a:solidFill>
              </a:rPr>
              <a:t>Functional Design</a:t>
            </a:r>
            <a:endParaRPr lang="en-US" altLang="ko-KR" spc="-150">
              <a:solidFill>
                <a:schemeClr val="bg1"/>
              </a:solidFill>
            </a:endParaRPr>
          </a:p>
        </p:txBody>
      </p:sp>
      <p:sp>
        <p:nvSpPr>
          <p:cNvPr id="82" name="TextBox 81"/>
          <p:cNvSpPr txBox="1"/>
          <p:nvPr/>
        </p:nvSpPr>
        <p:spPr>
          <a:xfrm>
            <a:off x="980866" y="630313"/>
            <a:ext cx="3168352" cy="386957"/>
          </a:xfrm>
          <a:prstGeom prst="rect">
            <a:avLst/>
          </a:prstGeom>
          <a:noFill/>
        </p:spPr>
        <p:txBody>
          <a:bodyPr wrap="square">
            <a:spAutoFit/>
          </a:bodyPr>
          <a:lstStyle/>
          <a:p>
            <a:pPr lvl="0">
              <a:defRPr/>
            </a:pPr>
            <a:r>
              <a:rPr lang="ko-KR" altLang="en-US" sz="2000" b="1" spc="-150">
                <a:solidFill>
                  <a:schemeClr val="tx2"/>
                </a:solidFill>
              </a:rPr>
              <a:t>기능 설계</a:t>
            </a:r>
            <a:endParaRPr lang="ko-KR" altLang="en-US" sz="2000" b="1" spc="-150">
              <a:solidFill>
                <a:schemeClr val="tx2"/>
              </a:solidFill>
            </a:endParaRPr>
          </a:p>
        </p:txBody>
      </p:sp>
      <p:pic>
        <p:nvPicPr>
          <p:cNvPr id="84" name=""/>
          <p:cNvPicPr>
            <a:picLocks noChangeAspect="1"/>
          </p:cNvPicPr>
          <p:nvPr/>
        </p:nvPicPr>
        <p:blipFill rotWithShape="1">
          <a:blip r:embed="rId3"/>
          <a:stretch>
            <a:fillRect/>
          </a:stretch>
        </p:blipFill>
        <p:spPr>
          <a:xfrm>
            <a:off x="1631504" y="1340768"/>
            <a:ext cx="6241615" cy="482800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a:spAutoFit/>
          </a:bodyPr>
          <a:lstStyle/>
          <a:p>
            <a:pPr lvl="0">
              <a:defRPr/>
            </a:pPr>
            <a:r>
              <a:rPr lang="en-US" altLang="ko-KR" sz="4400" b="1" spc="-300">
                <a:solidFill>
                  <a:schemeClr val="bg1"/>
                </a:solidFill>
              </a:rPr>
              <a:t>02</a:t>
            </a:r>
            <a:endParaRPr lang="ko-KR" altLang="en-US"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1" name="직사각형 80"/>
          <p:cNvSpPr/>
          <p:nvPr/>
        </p:nvSpPr>
        <p:spPr>
          <a:xfrm>
            <a:off x="889635" y="323364"/>
            <a:ext cx="1716405" cy="369332"/>
          </a:xfrm>
          <a:prstGeom prst="rect">
            <a:avLst/>
          </a:prstGeom>
        </p:spPr>
        <p:txBody>
          <a:bodyPr wrap="none">
            <a:spAutoFit/>
          </a:bodyPr>
          <a:lstStyle/>
          <a:p>
            <a:pPr algn="ctr">
              <a:defRPr/>
            </a:pPr>
            <a:r>
              <a:rPr lang="en-US" altLang="ko-KR" spc="-150">
                <a:solidFill>
                  <a:schemeClr val="bg1"/>
                </a:solidFill>
              </a:rPr>
              <a:t>Functional Design</a:t>
            </a:r>
            <a:endParaRPr lang="en-US" altLang="ko-KR" spc="-150">
              <a:solidFill>
                <a:schemeClr val="bg1"/>
              </a:solidFill>
            </a:endParaRPr>
          </a:p>
        </p:txBody>
      </p:sp>
      <p:sp>
        <p:nvSpPr>
          <p:cNvPr id="82" name="TextBox 81"/>
          <p:cNvSpPr txBox="1"/>
          <p:nvPr/>
        </p:nvSpPr>
        <p:spPr>
          <a:xfrm>
            <a:off x="980866" y="630313"/>
            <a:ext cx="3168352" cy="386957"/>
          </a:xfrm>
          <a:prstGeom prst="rect">
            <a:avLst/>
          </a:prstGeom>
          <a:noFill/>
        </p:spPr>
        <p:txBody>
          <a:bodyPr wrap="square">
            <a:spAutoFit/>
          </a:bodyPr>
          <a:lstStyle/>
          <a:p>
            <a:pPr lvl="0">
              <a:defRPr/>
            </a:pPr>
            <a:r>
              <a:rPr lang="ko-KR" altLang="en-US" sz="2000" b="1" spc="-150">
                <a:solidFill>
                  <a:schemeClr val="tx2"/>
                </a:solidFill>
              </a:rPr>
              <a:t>기능 설계</a:t>
            </a:r>
            <a:endParaRPr lang="ko-KR" altLang="en-US" sz="2000" b="1" spc="-150">
              <a:solidFill>
                <a:schemeClr val="tx2"/>
              </a:solidFill>
            </a:endParaRPr>
          </a:p>
        </p:txBody>
      </p:sp>
      <p:pic>
        <p:nvPicPr>
          <p:cNvPr id="84" name=""/>
          <p:cNvPicPr>
            <a:picLocks noChangeAspect="1"/>
          </p:cNvPicPr>
          <p:nvPr/>
        </p:nvPicPr>
        <p:blipFill rotWithShape="1">
          <a:blip r:embed="rId3"/>
          <a:srcRect l="20770" r="28470" b="52270"/>
          <a:stretch>
            <a:fillRect/>
          </a:stretch>
        </p:blipFill>
        <p:spPr>
          <a:xfrm>
            <a:off x="695400" y="1956109"/>
            <a:ext cx="4896543" cy="3561122"/>
          </a:xfrm>
          <a:prstGeom prst="rect">
            <a:avLst/>
          </a:prstGeom>
        </p:spPr>
      </p:pic>
      <p:sp>
        <p:nvSpPr>
          <p:cNvPr id="86" name="직사각형 13"/>
          <p:cNvSpPr/>
          <p:nvPr/>
        </p:nvSpPr>
        <p:spPr>
          <a:xfrm>
            <a:off x="5899026" y="1979315"/>
            <a:ext cx="2897144" cy="4008445"/>
          </a:xfrm>
          <a:prstGeom prst="rect">
            <a:avLst/>
          </a:prstGeom>
          <a:noFill/>
          <a:ln w="3175" cap="flat" cmpd="sng" algn="ctr">
            <a:solidFill>
              <a:srgbClr val="ffffff">
                <a:alpha val="100000"/>
              </a:srgbClr>
            </a:solidFill>
            <a:prstDash val="sysDash"/>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87" name="직사각형 14"/>
          <p:cNvSpPr/>
          <p:nvPr/>
        </p:nvSpPr>
        <p:spPr>
          <a:xfrm>
            <a:off x="5807968" y="1844824"/>
            <a:ext cx="3096344" cy="4248472"/>
          </a:xfrm>
          <a:prstGeom prst="rect">
            <a:avLst/>
          </a:prstGeom>
          <a:noFill/>
          <a:ln w="3175" cap="flat" cmpd="sng" algn="ctr">
            <a:solidFill>
              <a:srgbClr val="ffffff">
                <a:alpha val="2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90" name="TextBox 12"/>
          <p:cNvSpPr txBox="1"/>
          <p:nvPr/>
        </p:nvSpPr>
        <p:spPr>
          <a:xfrm>
            <a:off x="5980559" y="2378551"/>
            <a:ext cx="2736304" cy="1050449"/>
          </a:xfrm>
          <a:prstGeom prst="rect">
            <a:avLst/>
          </a:prstGeom>
          <a:noFill/>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ko-KR" sz="14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HA PROXY</a:t>
            </a:r>
            <a:endPar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 DB</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 상태 확인</a:t>
            </a:r>
            <a:endPar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DB </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부하 저감</a:t>
            </a:r>
            <a:endPar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endParaRPr>
          </a:p>
        </p:txBody>
      </p:sp>
      <p:sp>
        <p:nvSpPr>
          <p:cNvPr id="91" name="TextBox 12"/>
          <p:cNvSpPr txBox="1"/>
          <p:nvPr/>
        </p:nvSpPr>
        <p:spPr>
          <a:xfrm>
            <a:off x="5980559" y="3816761"/>
            <a:ext cx="2736304" cy="1052399"/>
          </a:xfrm>
          <a:prstGeom prst="rect">
            <a:avLst/>
          </a:prstGeom>
          <a:noFill/>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ko-KR" sz="14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Write/Read</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 포트</a:t>
            </a:r>
            <a:endPar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DB</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 접근 시 </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r/w splitting</a:t>
            </a:r>
            <a:endPar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      할 수 있게 구현</a:t>
            </a:r>
            <a:endPar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2000"/>
                                        <p:tgtEl>
                                          <p:spTgt spid="86"/>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2000"/>
                                        <p:tgtEl>
                                          <p:spTgt spid="87"/>
                                        </p:tgtEl>
                                      </p:cBhvr>
                                    </p:animEffect>
                                  </p:childTnLst>
                                </p:cTn>
                              </p:par>
                            </p:childTnLst>
                          </p:cTn>
                        </p:par>
                        <p:par>
                          <p:cTn id="11" fill="hold">
                            <p:stCondLst>
                              <p:cond delay="2000"/>
                            </p:stCondLst>
                            <p:childTnLst>
                              <p:par>
                                <p:cTn id="12" presetID="10" presetClass="entr" presetSubtype="0" fill="hold" grpId="2" nodeType="after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fade">
                                      <p:cBhvr>
                                        <p:cTn id="14" dur="2000"/>
                                        <p:tgtEl>
                                          <p:spTgt spid="90"/>
                                        </p:tgtEl>
                                      </p:cBhvr>
                                    </p:animEffect>
                                  </p:childTnLst>
                                </p:cTn>
                              </p:par>
                            </p:childTnLst>
                          </p:cTn>
                        </p:par>
                        <p:par>
                          <p:cTn id="15" fill="hold">
                            <p:stCondLst>
                              <p:cond delay="4000"/>
                            </p:stCondLst>
                            <p:childTnLst>
                              <p:par>
                                <p:cTn id="16" presetID="10" presetClass="entr" presetSubtype="0" fill="hold" grpId="3" nodeType="after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2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1" animBg="1"/>
      <p:bldP spid="90" grpId="2"/>
      <p:bldP spid="91" grpId="3"/>
    </p:bldLst>
  </p:timing>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69441"/>
          </a:xfrm>
          <a:prstGeom prst="rect">
            <a:avLst/>
          </a:prstGeom>
          <a:noFill/>
        </p:spPr>
        <p:txBody>
          <a:bodyPr wrap="square">
            <a:spAutoFit/>
          </a:bodyPr>
          <a:lstStyle/>
          <a:p>
            <a:pPr lvl="0">
              <a:defRPr/>
            </a:pPr>
            <a:r>
              <a:rPr lang="en-US" altLang="ko-KR" sz="4400" b="1" spc="-300">
                <a:solidFill>
                  <a:schemeClr val="bg1"/>
                </a:solidFill>
              </a:rPr>
              <a:t>02</a:t>
            </a:r>
            <a:endParaRPr lang="ko-KR" altLang="en-US"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66609"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1" name="직사각형 80"/>
          <p:cNvSpPr/>
          <p:nvPr/>
        </p:nvSpPr>
        <p:spPr>
          <a:xfrm>
            <a:off x="889635" y="323364"/>
            <a:ext cx="1716405" cy="369332"/>
          </a:xfrm>
          <a:prstGeom prst="rect">
            <a:avLst/>
          </a:prstGeom>
        </p:spPr>
        <p:txBody>
          <a:bodyPr wrap="none">
            <a:spAutoFit/>
          </a:bodyPr>
          <a:lstStyle/>
          <a:p>
            <a:pPr algn="ctr">
              <a:defRPr/>
            </a:pPr>
            <a:r>
              <a:rPr lang="en-US" altLang="ko-KR" spc="-150">
                <a:solidFill>
                  <a:schemeClr val="bg1"/>
                </a:solidFill>
              </a:rPr>
              <a:t>Functional Design</a:t>
            </a:r>
            <a:endParaRPr lang="en-US" altLang="ko-KR" spc="-150">
              <a:solidFill>
                <a:schemeClr val="bg1"/>
              </a:solidFill>
            </a:endParaRPr>
          </a:p>
        </p:txBody>
      </p:sp>
      <p:sp>
        <p:nvSpPr>
          <p:cNvPr id="82" name="TextBox 81"/>
          <p:cNvSpPr txBox="1"/>
          <p:nvPr/>
        </p:nvSpPr>
        <p:spPr>
          <a:xfrm>
            <a:off x="980866" y="630313"/>
            <a:ext cx="3168352" cy="386957"/>
          </a:xfrm>
          <a:prstGeom prst="rect">
            <a:avLst/>
          </a:prstGeom>
          <a:noFill/>
        </p:spPr>
        <p:txBody>
          <a:bodyPr wrap="square">
            <a:spAutoFit/>
          </a:bodyPr>
          <a:lstStyle/>
          <a:p>
            <a:pPr lvl="0">
              <a:defRPr/>
            </a:pPr>
            <a:r>
              <a:rPr lang="ko-KR" altLang="en-US" sz="2000" b="1" spc="-150">
                <a:solidFill>
                  <a:schemeClr val="tx2"/>
                </a:solidFill>
              </a:rPr>
              <a:t>기능 설계</a:t>
            </a:r>
            <a:endParaRPr lang="ko-KR" altLang="en-US" sz="2000" b="1" spc="-150">
              <a:solidFill>
                <a:schemeClr val="tx2"/>
              </a:solidFill>
            </a:endParaRPr>
          </a:p>
        </p:txBody>
      </p:sp>
      <p:pic>
        <p:nvPicPr>
          <p:cNvPr id="84" name=""/>
          <p:cNvPicPr>
            <a:picLocks noChangeAspect="1"/>
          </p:cNvPicPr>
          <p:nvPr/>
        </p:nvPicPr>
        <p:blipFill rotWithShape="1">
          <a:blip r:embed="rId3"/>
          <a:srcRect l="4610" t="55180"/>
          <a:stretch>
            <a:fillRect/>
          </a:stretch>
        </p:blipFill>
        <p:spPr>
          <a:xfrm>
            <a:off x="483219" y="1340768"/>
            <a:ext cx="8133061" cy="2955801"/>
          </a:xfrm>
          <a:prstGeom prst="rect">
            <a:avLst/>
          </a:prstGeom>
        </p:spPr>
      </p:pic>
      <p:sp>
        <p:nvSpPr>
          <p:cNvPr id="88" name="TextBox 12"/>
          <p:cNvSpPr txBox="1"/>
          <p:nvPr/>
        </p:nvSpPr>
        <p:spPr>
          <a:xfrm>
            <a:off x="1115616" y="4789784"/>
            <a:ext cx="1800200" cy="727448"/>
          </a:xfrm>
          <a:prstGeom prst="rect">
            <a:avLst/>
          </a:prstGeom>
          <a:noFill/>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ko-KR" sz="14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Master (Main)</a:t>
            </a:r>
            <a:endPar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 </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주 </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DB</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 저장 용</a:t>
            </a:r>
            <a:endPar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endParaRPr>
          </a:p>
        </p:txBody>
      </p:sp>
      <p:sp>
        <p:nvSpPr>
          <p:cNvPr id="89" name="직사각형 13"/>
          <p:cNvSpPr/>
          <p:nvPr/>
        </p:nvSpPr>
        <p:spPr>
          <a:xfrm>
            <a:off x="983432" y="4509120"/>
            <a:ext cx="7560840" cy="1488165"/>
          </a:xfrm>
          <a:prstGeom prst="rect">
            <a:avLst/>
          </a:prstGeom>
          <a:noFill/>
          <a:ln w="3175" cap="flat" cmpd="sng" algn="ctr">
            <a:solidFill>
              <a:srgbClr val="ffffff">
                <a:alpha val="100000"/>
              </a:srgbClr>
            </a:solidFill>
            <a:prstDash val="sysDash"/>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90" name="직사각형 14"/>
          <p:cNvSpPr/>
          <p:nvPr/>
        </p:nvSpPr>
        <p:spPr>
          <a:xfrm>
            <a:off x="911423" y="4437112"/>
            <a:ext cx="7704857" cy="1656184"/>
          </a:xfrm>
          <a:prstGeom prst="rect">
            <a:avLst/>
          </a:prstGeom>
          <a:noFill/>
          <a:ln w="3175" cap="flat" cmpd="sng" algn="ctr">
            <a:solidFill>
              <a:srgbClr val="ffffff">
                <a:alpha val="2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91" name="TextBox 12"/>
          <p:cNvSpPr txBox="1"/>
          <p:nvPr/>
        </p:nvSpPr>
        <p:spPr>
          <a:xfrm>
            <a:off x="3059832" y="4754800"/>
            <a:ext cx="3024336" cy="1050464"/>
          </a:xfrm>
          <a:prstGeom prst="rect">
            <a:avLst/>
          </a:prstGeom>
          <a:noFill/>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ko-KR" sz="14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Master (Sub)</a:t>
            </a:r>
            <a:endPar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 </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기본 대기모드</a:t>
            </a:r>
            <a:endPar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 </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보조 </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DB</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 저장 용 </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(Failover</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 용</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a:t>
            </a:r>
            <a:endPar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endParaRPr>
          </a:p>
        </p:txBody>
      </p:sp>
      <p:sp>
        <p:nvSpPr>
          <p:cNvPr id="93" name="TextBox 12"/>
          <p:cNvSpPr txBox="1"/>
          <p:nvPr/>
        </p:nvSpPr>
        <p:spPr>
          <a:xfrm>
            <a:off x="5868144" y="4754800"/>
            <a:ext cx="2664296" cy="1050464"/>
          </a:xfrm>
          <a:prstGeom prst="rect">
            <a:avLst/>
          </a:prstGeom>
          <a:noFill/>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ko-KR" sz="14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Slave</a:t>
            </a:r>
            <a:endPar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 </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데이터 읽기 처리 용</a:t>
            </a:r>
            <a:endPar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400" b="1" i="0" u="none" strike="noStrike" kern="1200" cap="none" spc="0" normalizeH="0" baseline="0" mc:Ignorable="hp" hp:hslEmbossed="0">
                <a:solidFill>
                  <a:srgbClr val="ffffff"/>
                </a:solidFill>
                <a:latin typeface="맑은 고딕"/>
                <a:ea typeface="맑은 고딕"/>
                <a:cs typeface="맑은 고딕"/>
              </a:rPr>
              <a:t>    - Master</a:t>
            </a:r>
            <a:r>
              <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rPr>
              <a:t>의 읽기 부하 분산</a:t>
            </a:r>
            <a:endParaRPr xmlns:mc="http://schemas.openxmlformats.org/markup-compatibility/2006" xmlns:hp="http://schemas.haansoft.com/office/presentation/8.0" kumimoji="0" lang="ko-KR" altLang="en-US" sz="14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2000"/>
                                        <p:tgtEl>
                                          <p:spTgt spid="8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2000"/>
                                        <p:tgtEl>
                                          <p:spTgt spid="90"/>
                                        </p:tgtEl>
                                      </p:cBhvr>
                                    </p:animEffect>
                                  </p:childTnLst>
                                </p:cTn>
                              </p:par>
                            </p:childTnLst>
                          </p:cTn>
                        </p:par>
                        <p:par>
                          <p:cTn id="11" fill="hold">
                            <p:stCondLst>
                              <p:cond delay="2000"/>
                            </p:stCondLst>
                            <p:childTnLst>
                              <p:par>
                                <p:cTn id="12" presetID="10" presetClass="entr" presetSubtype="0" fill="hold" grpId="2" nodeType="after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2000"/>
                                        <p:tgtEl>
                                          <p:spTgt spid="88"/>
                                        </p:tgtEl>
                                      </p:cBhvr>
                                    </p:animEffect>
                                  </p:childTnLst>
                                </p:cTn>
                              </p:par>
                            </p:childTnLst>
                          </p:cTn>
                        </p:par>
                        <p:par>
                          <p:cTn id="15" fill="hold">
                            <p:stCondLst>
                              <p:cond delay="4000"/>
                            </p:stCondLst>
                            <p:childTnLst>
                              <p:par>
                                <p:cTn id="16" presetID="10" presetClass="entr" presetSubtype="0" fill="hold" grpId="3" nodeType="after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2000"/>
                                        <p:tgtEl>
                                          <p:spTgt spid="91"/>
                                        </p:tgtEl>
                                      </p:cBhvr>
                                    </p:animEffect>
                                  </p:childTnLst>
                                </p:cTn>
                              </p:par>
                            </p:childTnLst>
                          </p:cTn>
                        </p:par>
                        <p:par>
                          <p:cTn id="19" fill="hold">
                            <p:stCondLst>
                              <p:cond delay="6000"/>
                            </p:stCondLst>
                            <p:childTnLst>
                              <p:par>
                                <p:cTn id="20" presetID="10" presetClass="entr" presetSubtype="0" fill="hold" grpId="4" nodeType="after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2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1" animBg="1"/>
      <p:bldP spid="88" grpId="2"/>
      <p:bldP spid="91" grpId="3"/>
      <p:bldP spid="93" grpId="4"/>
    </p:bldLst>
  </p:timing>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0964" name=""/>
          <p:cNvSpPr/>
          <p:nvPr/>
        </p:nvSpPr>
        <p:spPr>
          <a:xfrm>
            <a:off x="767408" y="1916832"/>
            <a:ext cx="2448272" cy="3456384"/>
          </a:xfrm>
          <a:prstGeom prst="rect">
            <a:avLst/>
          </a:prstGeom>
          <a:solidFill>
            <a:schemeClr val="lt1"/>
          </a:solidFill>
          <a:ln>
            <a:solidFill>
              <a:srgbClr val="006000"/>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b="1" u="sng">
                <a:solidFill>
                  <a:srgbClr val="000000"/>
                </a:solidFill>
              </a:rPr>
              <a:t>Docker Engine</a:t>
            </a:r>
            <a:endParaRPr lang="ko-KR" altLang="en-US">
              <a:solidFill>
                <a:srgbClr val="000000"/>
              </a:solidFill>
            </a:endParaRPr>
          </a:p>
          <a:p>
            <a:pPr algn="ctr">
              <a:defRPr/>
            </a:pPr>
            <a:r>
              <a:rPr lang="ko-KR" altLang="en-US">
                <a:solidFill>
                  <a:srgbClr val="000000"/>
                </a:solidFill>
              </a:rPr>
              <a:t>버전 </a:t>
            </a:r>
            <a:r>
              <a:rPr lang="en-US" altLang="ko-KR">
                <a:solidFill>
                  <a:srgbClr val="000000"/>
                </a:solidFill>
              </a:rPr>
              <a:t>19.03</a:t>
            </a:r>
            <a:r>
              <a:rPr lang="ko-KR" altLang="en-US">
                <a:solidFill>
                  <a:srgbClr val="000000"/>
                </a:solidFill>
              </a:rPr>
              <a:t> 이상</a:t>
            </a:r>
            <a:endParaRPr lang="ko-KR" altLang="en-US">
              <a:solidFill>
                <a:srgbClr val="000000"/>
              </a:solidFill>
            </a:endParaRPr>
          </a:p>
          <a:p>
            <a:pPr algn="ctr">
              <a:defRPr/>
            </a:pPr>
            <a:endParaRPr lang="ko-KR" altLang="en-US">
              <a:solidFill>
                <a:srgbClr val="000000"/>
              </a:solidFill>
            </a:endParaRPr>
          </a:p>
          <a:p>
            <a:pPr algn="ctr">
              <a:defRPr/>
            </a:pPr>
            <a:r>
              <a:rPr lang="en-US" altLang="ko-KR" b="1" u="sng">
                <a:solidFill>
                  <a:srgbClr val="000000"/>
                </a:solidFill>
              </a:rPr>
              <a:t>Docker Compose</a:t>
            </a:r>
            <a:endParaRPr lang="ko-KR" altLang="en-US">
              <a:solidFill>
                <a:srgbClr val="000000"/>
              </a:solidFill>
            </a:endParaRPr>
          </a:p>
          <a:p>
            <a:pPr algn="ctr">
              <a:defRPr/>
            </a:pPr>
            <a:r>
              <a:rPr lang="ko-KR" altLang="en-US">
                <a:solidFill>
                  <a:srgbClr val="000000"/>
                </a:solidFill>
              </a:rPr>
              <a:t>버전 </a:t>
            </a:r>
            <a:r>
              <a:rPr lang="en-US" altLang="ko-KR">
                <a:solidFill>
                  <a:srgbClr val="000000"/>
                </a:solidFill>
              </a:rPr>
              <a:t>1.27.4</a:t>
            </a:r>
            <a:r>
              <a:rPr lang="ko-KR" altLang="en-US">
                <a:solidFill>
                  <a:srgbClr val="000000"/>
                </a:solidFill>
              </a:rPr>
              <a:t> 이상</a:t>
            </a:r>
            <a:endParaRPr lang="ko-KR" altLang="en-US">
              <a:solidFill>
                <a:srgbClr val="000000"/>
              </a:solidFill>
            </a:endParaRPr>
          </a:p>
          <a:p>
            <a:pPr algn="ctr">
              <a:defRPr/>
            </a:pPr>
            <a:endParaRPr lang="ko-KR" altLang="en-US">
              <a:solidFill>
                <a:srgbClr val="000000"/>
              </a:solidFill>
            </a:endParaRPr>
          </a:p>
          <a:p>
            <a:pPr algn="ctr">
              <a:defRPr/>
            </a:pPr>
            <a:r>
              <a:rPr lang="ko-KR" altLang="en-US" b="1" u="sng">
                <a:solidFill>
                  <a:srgbClr val="000000"/>
                </a:solidFill>
              </a:rPr>
              <a:t>HTML5</a:t>
            </a:r>
            <a:r>
              <a:rPr lang="ko-KR" altLang="en-US" u="sng">
                <a:solidFill>
                  <a:srgbClr val="000000"/>
                </a:solidFill>
              </a:rPr>
              <a:t> </a:t>
            </a:r>
            <a:r>
              <a:rPr lang="ko-KR" altLang="en-US">
                <a:solidFill>
                  <a:srgbClr val="000000"/>
                </a:solidFill>
              </a:rPr>
              <a:t>MediaDevices API</a:t>
            </a:r>
            <a:endParaRPr lang="ko-KR" altLang="en-US">
              <a:solidFill>
                <a:srgbClr val="000000"/>
              </a:solidFill>
            </a:endParaRPr>
          </a:p>
          <a:p>
            <a:pPr algn="ctr">
              <a:defRPr/>
            </a:pPr>
            <a:r>
              <a:rPr lang="ko-KR" altLang="en-US">
                <a:solidFill>
                  <a:srgbClr val="000000"/>
                </a:solidFill>
              </a:rPr>
              <a:t>지원 기기</a:t>
            </a:r>
            <a:endParaRPr lang="ko-KR" altLang="en-US">
              <a:solidFill>
                <a:srgbClr val="000000"/>
              </a:solidFill>
            </a:endParaRPr>
          </a:p>
          <a:p>
            <a:pPr algn="ctr">
              <a:defRPr/>
            </a:pPr>
            <a:endParaRPr lang="ko-KR" altLang="en-US">
              <a:solidFill>
                <a:srgbClr val="000000"/>
              </a:solidFill>
            </a:endParaRPr>
          </a:p>
        </p:txBody>
      </p:sp>
      <p:sp>
        <p:nvSpPr>
          <p:cNvPr id="40965" name=""/>
          <p:cNvSpPr/>
          <p:nvPr/>
        </p:nvSpPr>
        <p:spPr>
          <a:xfrm>
            <a:off x="3431703" y="1916832"/>
            <a:ext cx="2448272" cy="3456384"/>
          </a:xfrm>
          <a:prstGeom prst="rect">
            <a:avLst/>
          </a:prstGeom>
          <a:solidFill>
            <a:schemeClr val="lt2"/>
          </a:solidFill>
          <a:ln>
            <a:solidFill>
              <a:srgbClr val="006000"/>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b="1" u="sng">
                <a:solidFill>
                  <a:srgbClr val="000000"/>
                </a:solidFill>
              </a:rPr>
              <a:t>F</a:t>
            </a:r>
            <a:r>
              <a:rPr lang="ko-KR" altLang="en-US" b="1" u="sng">
                <a:solidFill>
                  <a:srgbClr val="000000"/>
                </a:solidFill>
              </a:rPr>
              <a:t>ront-</a:t>
            </a:r>
            <a:r>
              <a:rPr lang="en-US" altLang="ko-KR" b="1" u="sng">
                <a:solidFill>
                  <a:srgbClr val="000000"/>
                </a:solidFill>
              </a:rPr>
              <a:t>E</a:t>
            </a:r>
            <a:r>
              <a:rPr lang="ko-KR" altLang="en-US" b="1" u="sng">
                <a:solidFill>
                  <a:srgbClr val="000000"/>
                </a:solidFill>
              </a:rPr>
              <a:t>nd</a:t>
            </a:r>
            <a:endParaRPr lang="ko-KR" altLang="en-US" b="1">
              <a:solidFill>
                <a:srgbClr val="000000"/>
              </a:solidFill>
            </a:endParaRPr>
          </a:p>
          <a:p>
            <a:pPr algn="ctr">
              <a:defRPr/>
            </a:pPr>
            <a:endParaRPr lang="ko-KR" altLang="en-US">
              <a:solidFill>
                <a:srgbClr val="000000"/>
              </a:solidFill>
            </a:endParaRPr>
          </a:p>
          <a:p>
            <a:pPr algn="ctr">
              <a:defRPr/>
            </a:pPr>
            <a:r>
              <a:rPr lang="ko-KR" altLang="en-US">
                <a:solidFill>
                  <a:srgbClr val="000000"/>
                </a:solidFill>
              </a:rPr>
              <a:t>Flask :</a:t>
            </a:r>
            <a:endParaRPr lang="ko-KR" altLang="en-US">
              <a:solidFill>
                <a:srgbClr val="000000"/>
              </a:solidFill>
            </a:endParaRPr>
          </a:p>
          <a:p>
            <a:pPr algn="ctr">
              <a:defRPr/>
            </a:pPr>
            <a:r>
              <a:rPr lang="ko-KR" altLang="en-US">
                <a:solidFill>
                  <a:srgbClr val="000000"/>
                </a:solidFill>
              </a:rPr>
              <a:t>웹 프레임워크</a:t>
            </a:r>
            <a:endParaRPr lang="ko-KR" altLang="en-US">
              <a:solidFill>
                <a:srgbClr val="000000"/>
              </a:solidFill>
            </a:endParaRPr>
          </a:p>
          <a:p>
            <a:pPr algn="ctr">
              <a:defRPr/>
            </a:pPr>
            <a:endParaRPr lang="ko-KR" altLang="en-US">
              <a:solidFill>
                <a:srgbClr val="000000"/>
              </a:solidFill>
            </a:endParaRPr>
          </a:p>
          <a:p>
            <a:pPr algn="ctr">
              <a:defRPr/>
            </a:pPr>
            <a:r>
              <a:rPr lang="ko-KR" altLang="en-US">
                <a:solidFill>
                  <a:srgbClr val="000000"/>
                </a:solidFill>
              </a:rPr>
              <a:t>SQLAlchemy :</a:t>
            </a:r>
            <a:endParaRPr lang="ko-KR" altLang="en-US">
              <a:solidFill>
                <a:srgbClr val="000000"/>
              </a:solidFill>
            </a:endParaRPr>
          </a:p>
          <a:p>
            <a:pPr algn="ctr">
              <a:defRPr/>
            </a:pPr>
            <a:r>
              <a:rPr lang="ko-KR" altLang="en-US">
                <a:solidFill>
                  <a:srgbClr val="000000"/>
                </a:solidFill>
              </a:rPr>
              <a:t>DB ORM</a:t>
            </a:r>
            <a:endParaRPr lang="ko-KR" altLang="en-US">
              <a:solidFill>
                <a:srgbClr val="000000"/>
              </a:solidFill>
            </a:endParaRPr>
          </a:p>
          <a:p>
            <a:pPr algn="ctr">
              <a:defRPr/>
            </a:pPr>
            <a:endParaRPr lang="ko-KR" altLang="en-US">
              <a:solidFill>
                <a:srgbClr val="000000"/>
              </a:solidFill>
            </a:endParaRPr>
          </a:p>
          <a:p>
            <a:pPr algn="ctr">
              <a:defRPr/>
            </a:pPr>
            <a:r>
              <a:rPr lang="ko-KR" altLang="en-US">
                <a:solidFill>
                  <a:srgbClr val="000000"/>
                </a:solidFill>
              </a:rPr>
              <a:t>JsQRScanner </a:t>
            </a:r>
            <a:r>
              <a:rPr lang="en-US" altLang="ko-KR">
                <a:solidFill>
                  <a:srgbClr val="000000"/>
                </a:solidFill>
              </a:rPr>
              <a:t>:</a:t>
            </a:r>
            <a:endParaRPr lang="ko-KR" altLang="en-US">
              <a:solidFill>
                <a:srgbClr val="000000"/>
              </a:solidFill>
            </a:endParaRPr>
          </a:p>
          <a:p>
            <a:pPr algn="ctr">
              <a:defRPr/>
            </a:pPr>
            <a:r>
              <a:rPr lang="ko-KR" altLang="en-US">
                <a:solidFill>
                  <a:srgbClr val="000000"/>
                </a:solidFill>
              </a:rPr>
              <a:t>실 식수인원 체크</a:t>
            </a:r>
            <a:endParaRPr lang="ko-KR" altLang="en-US">
              <a:solidFill>
                <a:srgbClr val="000000"/>
              </a:solidFill>
            </a:endParaRPr>
          </a:p>
        </p:txBody>
      </p:sp>
      <p:sp>
        <p:nvSpPr>
          <p:cNvPr id="40966" name=""/>
          <p:cNvSpPr/>
          <p:nvPr/>
        </p:nvSpPr>
        <p:spPr>
          <a:xfrm>
            <a:off x="6096000" y="1916832"/>
            <a:ext cx="2448272" cy="3456384"/>
          </a:xfrm>
          <a:prstGeom prst="rect">
            <a:avLst/>
          </a:prstGeom>
          <a:solidFill>
            <a:srgbClr val="c8c29e"/>
          </a:solidFill>
          <a:ln>
            <a:solidFill>
              <a:srgbClr val="006000"/>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ko-KR" altLang="en-US" b="1" u="sng">
                <a:solidFill>
                  <a:srgbClr val="000000"/>
                </a:solidFill>
              </a:rPr>
              <a:t>Database</a:t>
            </a:r>
            <a:endParaRPr lang="ko-KR" altLang="en-US">
              <a:solidFill>
                <a:srgbClr val="000000"/>
              </a:solidFill>
            </a:endParaRPr>
          </a:p>
          <a:p>
            <a:pPr algn="ctr">
              <a:defRPr/>
            </a:pPr>
            <a:r>
              <a:rPr lang="ko-KR" altLang="en-US">
                <a:solidFill>
                  <a:srgbClr val="000000"/>
                </a:solidFill>
              </a:rPr>
              <a:t>Mysql</a:t>
            </a:r>
            <a:endParaRPr lang="ko-KR" altLang="en-US">
              <a:solidFill>
                <a:srgbClr val="000000"/>
              </a:solidFill>
            </a:endParaRPr>
          </a:p>
          <a:p>
            <a:pPr algn="ctr">
              <a:defRPr/>
            </a:pPr>
            <a:endParaRPr lang="ko-KR" altLang="en-US">
              <a:solidFill>
                <a:srgbClr val="000000"/>
              </a:solidFill>
            </a:endParaRPr>
          </a:p>
          <a:p>
            <a:pPr algn="ctr">
              <a:defRPr/>
            </a:pPr>
            <a:r>
              <a:rPr lang="ko-KR" altLang="en-US" b="1" u="sng">
                <a:solidFill>
                  <a:srgbClr val="000000"/>
                </a:solidFill>
              </a:rPr>
              <a:t>Load balancer</a:t>
            </a:r>
            <a:endParaRPr lang="ko-KR" altLang="en-US">
              <a:solidFill>
                <a:srgbClr val="000000"/>
              </a:solidFill>
            </a:endParaRPr>
          </a:p>
          <a:p>
            <a:pPr algn="ctr">
              <a:defRPr/>
            </a:pPr>
            <a:r>
              <a:rPr lang="ko-KR" altLang="en-US">
                <a:solidFill>
                  <a:srgbClr val="000000"/>
                </a:solidFill>
              </a:rPr>
              <a:t>HA Proxy</a:t>
            </a:r>
            <a:endParaRPr lang="ko-KR" altLang="en-US">
              <a:solidFill>
                <a:srgbClr val="000000"/>
              </a:solidFill>
            </a:endParaRPr>
          </a:p>
          <a:p>
            <a:pPr algn="ctr">
              <a:defRPr/>
            </a:pPr>
            <a:r>
              <a:rPr lang="ko-KR" altLang="en-US">
                <a:solidFill>
                  <a:srgbClr val="000000"/>
                </a:solidFill>
              </a:rPr>
              <a:t> R/W splitting</a:t>
            </a:r>
            <a:endParaRPr lang="ko-KR" altLang="en-US">
              <a:solidFill>
                <a:srgbClr val="000000"/>
              </a:solidFill>
            </a:endParaRPr>
          </a:p>
        </p:txBody>
      </p:sp>
      <p:sp>
        <p:nvSpPr>
          <p:cNvPr id="75" name="TextBox 74"/>
          <p:cNvSpPr txBox="1"/>
          <p:nvPr/>
        </p:nvSpPr>
        <p:spPr>
          <a:xfrm>
            <a:off x="179512" y="404664"/>
            <a:ext cx="1008112" cy="769441"/>
          </a:xfrm>
          <a:prstGeom prst="rect">
            <a:avLst/>
          </a:prstGeom>
          <a:noFill/>
        </p:spPr>
        <p:txBody>
          <a:bodyPr wrap="square">
            <a:spAutoFit/>
          </a:bodyPr>
          <a:lstStyle/>
          <a:p>
            <a:pPr lvl="0">
              <a:defRPr/>
            </a:pPr>
            <a:r>
              <a:rPr lang="en-US" altLang="ko-KR" sz="4400" b="1" spc="-300">
                <a:solidFill>
                  <a:schemeClr val="bg1"/>
                </a:solidFill>
              </a:rPr>
              <a:t>03</a:t>
            </a:r>
            <a:endParaRPr lang="ko-KR" altLang="en-US"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71600" y="611063"/>
            <a:ext cx="3312368" cy="432048"/>
            <a:chOff x="733074" y="2060848"/>
            <a:chExt cx="3622902" cy="504056"/>
          </a:xfrm>
        </p:grpSpPr>
        <p:sp>
          <p:nvSpPr>
            <p:cNvPr id="78" name="직사각형 77"/>
            <p:cNvSpPr/>
            <p:nvPr/>
          </p:nvSpPr>
          <p:spPr>
            <a:xfrm>
              <a:off x="733074" y="2060848"/>
              <a:ext cx="34068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1" name="직사각형 80"/>
          <p:cNvSpPr/>
          <p:nvPr/>
        </p:nvSpPr>
        <p:spPr>
          <a:xfrm>
            <a:off x="899592" y="323364"/>
            <a:ext cx="2952328" cy="360531"/>
          </a:xfrm>
          <a:prstGeom prst="rect">
            <a:avLst/>
          </a:prstGeom>
        </p:spPr>
        <p:txBody>
          <a:bodyPr wrap="square">
            <a:spAutoFit/>
          </a:bodyPr>
          <a:lstStyle/>
          <a:p>
            <a:pPr>
              <a:defRPr/>
            </a:pPr>
            <a:r>
              <a:rPr lang="en-US" altLang="ko-KR" spc="-150">
                <a:solidFill>
                  <a:schemeClr val="bg1"/>
                </a:solidFill>
              </a:rPr>
              <a:t>Prerequisites</a:t>
            </a:r>
            <a:r>
              <a:rPr lang="ko-KR" altLang="en-US" spc="-150">
                <a:solidFill>
                  <a:schemeClr val="bg1"/>
                </a:solidFill>
              </a:rPr>
              <a:t> </a:t>
            </a:r>
            <a:r>
              <a:rPr lang="en-US" altLang="ko-KR" spc="-150">
                <a:solidFill>
                  <a:schemeClr val="bg1"/>
                </a:solidFill>
              </a:rPr>
              <a:t>&amp; Technique Used</a:t>
            </a:r>
            <a:endParaRPr lang="en-US" altLang="ko-KR" spc="-150">
              <a:solidFill>
                <a:schemeClr val="bg1"/>
              </a:solidFill>
            </a:endParaRPr>
          </a:p>
        </p:txBody>
      </p:sp>
      <p:sp>
        <p:nvSpPr>
          <p:cNvPr id="82" name="TextBox 81"/>
          <p:cNvSpPr txBox="1"/>
          <p:nvPr/>
        </p:nvSpPr>
        <p:spPr>
          <a:xfrm>
            <a:off x="985857" y="630313"/>
            <a:ext cx="3168352" cy="386957"/>
          </a:xfrm>
          <a:prstGeom prst="rect">
            <a:avLst/>
          </a:prstGeom>
          <a:noFill/>
        </p:spPr>
        <p:txBody>
          <a:bodyPr wrap="square">
            <a:spAutoFit/>
          </a:bodyPr>
          <a:lstStyle/>
          <a:p>
            <a:pPr lvl="0">
              <a:defRPr/>
            </a:pPr>
            <a:r>
              <a:rPr lang="ko-KR" altLang="en-US" sz="2000" b="1">
                <a:solidFill>
                  <a:schemeClr val="tx2"/>
                </a:solidFill>
              </a:rPr>
              <a:t>권장 사양 </a:t>
            </a:r>
            <a:r>
              <a:rPr lang="en-US" altLang="ko-KR" sz="2000" b="1">
                <a:solidFill>
                  <a:schemeClr val="tx2"/>
                </a:solidFill>
              </a:rPr>
              <a:t>&amp;</a:t>
            </a:r>
            <a:r>
              <a:rPr lang="ko-KR" altLang="en-US" sz="2000" b="1">
                <a:solidFill>
                  <a:schemeClr val="tx2"/>
                </a:solidFill>
              </a:rPr>
              <a:t> 기술 스택</a:t>
            </a:r>
            <a:endParaRPr lang="ko-KR" altLang="en-US" sz="2000" b="1">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fade">
                                      <p:cBhvr>
                                        <p:cTn id="7" dur="1000"/>
                                        <p:tgtEl>
                                          <p:spTgt spid="40964"/>
                                        </p:tgtEl>
                                      </p:cBhvr>
                                    </p:animEffect>
                                    <p:anim calcmode="lin" valueType="num">
                                      <p:cBhvr>
                                        <p:cTn id="8" dur="1000" fill="hold"/>
                                        <p:tgtEl>
                                          <p:spTgt spid="40964"/>
                                        </p:tgtEl>
                                        <p:attrNameLst>
                                          <p:attrName>ppt_x</p:attrName>
                                        </p:attrNameLst>
                                      </p:cBhvr>
                                      <p:tavLst>
                                        <p:tav tm="0">
                                          <p:val>
                                            <p:strVal val="#ppt_x"/>
                                          </p:val>
                                        </p:tav>
                                        <p:tav tm="100000">
                                          <p:val>
                                            <p:strVal val="#ppt_x"/>
                                          </p:val>
                                        </p:tav>
                                      </p:tavLst>
                                    </p:anim>
                                    <p:anim calcmode="lin" valueType="num">
                                      <p:cBhvr>
                                        <p:cTn id="9" dur="1000" fill="hold"/>
                                        <p:tgtEl>
                                          <p:spTgt spid="4096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1" nodeType="after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fade">
                                      <p:cBhvr>
                                        <p:cTn id="13" dur="1000"/>
                                        <p:tgtEl>
                                          <p:spTgt spid="40965"/>
                                        </p:tgtEl>
                                      </p:cBhvr>
                                    </p:animEffect>
                                    <p:anim calcmode="lin" valueType="num">
                                      <p:cBhvr>
                                        <p:cTn id="14" dur="1000" fill="hold"/>
                                        <p:tgtEl>
                                          <p:spTgt spid="40965"/>
                                        </p:tgtEl>
                                        <p:attrNameLst>
                                          <p:attrName>ppt_x</p:attrName>
                                        </p:attrNameLst>
                                      </p:cBhvr>
                                      <p:tavLst>
                                        <p:tav tm="0">
                                          <p:val>
                                            <p:strVal val="#ppt_x"/>
                                          </p:val>
                                        </p:tav>
                                        <p:tav tm="100000">
                                          <p:val>
                                            <p:strVal val="#ppt_x"/>
                                          </p:val>
                                        </p:tav>
                                      </p:tavLst>
                                    </p:anim>
                                    <p:anim calcmode="lin" valueType="num">
                                      <p:cBhvr>
                                        <p:cTn id="15" dur="1000" fill="hold"/>
                                        <p:tgtEl>
                                          <p:spTgt spid="4096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2" nodeType="afterEffect">
                                  <p:stCondLst>
                                    <p:cond delay="0"/>
                                  </p:stCondLst>
                                  <p:childTnLst>
                                    <p:set>
                                      <p:cBhvr>
                                        <p:cTn id="18" dur="1" fill="hold">
                                          <p:stCondLst>
                                            <p:cond delay="0"/>
                                          </p:stCondLst>
                                        </p:cTn>
                                        <p:tgtEl>
                                          <p:spTgt spid="40966"/>
                                        </p:tgtEl>
                                        <p:attrNameLst>
                                          <p:attrName>style.visibility</p:attrName>
                                        </p:attrNameLst>
                                      </p:cBhvr>
                                      <p:to>
                                        <p:strVal val="visible"/>
                                      </p:to>
                                    </p:set>
                                    <p:animEffect transition="in" filter="fade">
                                      <p:cBhvr>
                                        <p:cTn id="19" dur="1000"/>
                                        <p:tgtEl>
                                          <p:spTgt spid="40966"/>
                                        </p:tgtEl>
                                      </p:cBhvr>
                                    </p:animEffect>
                                    <p:anim calcmode="lin" valueType="num">
                                      <p:cBhvr>
                                        <p:cTn id="20" dur="1000" fill="hold"/>
                                        <p:tgtEl>
                                          <p:spTgt spid="40966"/>
                                        </p:tgtEl>
                                        <p:attrNameLst>
                                          <p:attrName>ppt_x</p:attrName>
                                        </p:attrNameLst>
                                      </p:cBhvr>
                                      <p:tavLst>
                                        <p:tav tm="0">
                                          <p:val>
                                            <p:strVal val="#ppt_x"/>
                                          </p:val>
                                        </p:tav>
                                        <p:tav tm="100000">
                                          <p:val>
                                            <p:strVal val="#ppt_x"/>
                                          </p:val>
                                        </p:tav>
                                      </p:tavLst>
                                    </p:anim>
                                    <p:anim calcmode="lin" valueType="num">
                                      <p:cBhvr>
                                        <p:cTn id="21" dur="1000" fill="hold"/>
                                        <p:tgtEl>
                                          <p:spTgt spid="409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5" grpId="1" animBg="1"/>
      <p:bldP spid="40966" grpId="2" animBg="1"/>
    </p:bldLst>
  </p:timing>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79512" y="404664"/>
            <a:ext cx="1008112" cy="755480"/>
          </a:xfrm>
          <a:prstGeom prst="rect">
            <a:avLst/>
          </a:prstGeom>
          <a:noFill/>
        </p:spPr>
        <p:txBody>
          <a:bodyPr wrap="square">
            <a:spAutoFit/>
          </a:bodyPr>
          <a:lstStyle/>
          <a:p>
            <a:pPr lvl="0">
              <a:defRPr/>
            </a:pPr>
            <a:r>
              <a:rPr lang="en-US" altLang="ko-KR" sz="4400" b="1" spc="-300">
                <a:solidFill>
                  <a:schemeClr val="bg1"/>
                </a:solidFill>
              </a:rPr>
              <a:t>04</a:t>
            </a:r>
            <a:endParaRPr lang="en-US" altLang="ko-KR" sz="4400" b="1" spc="-300">
              <a:solidFill>
                <a:schemeClr val="bg1"/>
              </a:solidFill>
            </a:endParaRPr>
          </a:p>
        </p:txBody>
      </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 name="그룹 76"/>
          <p:cNvGrpSpPr/>
          <p:nvPr/>
        </p:nvGrpSpPr>
        <p:grpSpPr>
          <a:xfrm rot="0">
            <a:off x="971600" y="611063"/>
            <a:ext cx="2592290" cy="432048"/>
            <a:chOff x="1520659" y="2060848"/>
            <a:chExt cx="2835317" cy="504056"/>
          </a:xfrm>
        </p:grpSpPr>
        <p:sp>
          <p:nvSpPr>
            <p:cNvPr id="78" name="직사각형 77"/>
            <p:cNvSpPr/>
            <p:nvPr/>
          </p:nvSpPr>
          <p:spPr>
            <a:xfrm>
              <a:off x="1520659" y="2060848"/>
              <a:ext cx="261929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bg1"/>
                </a:solidFill>
              </a:endParaRPr>
            </a:p>
          </p:txBody>
        </p:sp>
        <p:sp>
          <p:nvSpPr>
            <p:cNvPr id="79" name="타원 78"/>
            <p:cNvSpPr/>
            <p:nvPr/>
          </p:nvSpPr>
          <p:spPr>
            <a:xfrm>
              <a:off x="3851920" y="206084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81" name="직사각형 80"/>
          <p:cNvSpPr/>
          <p:nvPr/>
        </p:nvSpPr>
        <p:spPr>
          <a:xfrm>
            <a:off x="857875" y="323364"/>
            <a:ext cx="1367165" cy="369332"/>
          </a:xfrm>
          <a:prstGeom prst="rect">
            <a:avLst/>
          </a:prstGeom>
        </p:spPr>
        <p:txBody>
          <a:bodyPr wrap="none">
            <a:spAutoFit/>
          </a:bodyPr>
          <a:lstStyle/>
          <a:p>
            <a:pPr>
              <a:defRPr/>
            </a:pPr>
            <a:r>
              <a:rPr lang="en-US" altLang="ko-KR" spc="-150">
                <a:solidFill>
                  <a:schemeClr val="bg1"/>
                </a:solidFill>
              </a:rPr>
              <a:t>Project Usage</a:t>
            </a:r>
            <a:endParaRPr lang="en-US" altLang="ko-KR" spc="-150">
              <a:solidFill>
                <a:schemeClr val="bg1"/>
              </a:solidFill>
            </a:endParaRPr>
          </a:p>
        </p:txBody>
      </p:sp>
      <p:sp>
        <p:nvSpPr>
          <p:cNvPr id="82" name="TextBox 81"/>
          <p:cNvSpPr txBox="1"/>
          <p:nvPr/>
        </p:nvSpPr>
        <p:spPr>
          <a:xfrm>
            <a:off x="971600" y="630313"/>
            <a:ext cx="2376266" cy="386957"/>
          </a:xfrm>
          <a:prstGeom prst="rect">
            <a:avLst/>
          </a:prstGeom>
          <a:noFill/>
        </p:spPr>
        <p:txBody>
          <a:bodyPr wrap="square">
            <a:spAutoFit/>
          </a:bodyPr>
          <a:lstStyle/>
          <a:p>
            <a:pPr lvl="0">
              <a:defRPr/>
            </a:pPr>
            <a:r>
              <a:rPr lang="ko-KR" altLang="en-US" sz="2000" b="1">
                <a:solidFill>
                  <a:schemeClr val="tx2"/>
                </a:solidFill>
              </a:rPr>
              <a:t>프로젝트 사용법</a:t>
            </a:r>
            <a:endParaRPr lang="ko-KR" altLang="en-US" sz="2000" b="1">
              <a:solidFill>
                <a:schemeClr val="tx2"/>
              </a:solidFill>
            </a:endParaRPr>
          </a:p>
        </p:txBody>
      </p:sp>
      <p:sp>
        <p:nvSpPr>
          <p:cNvPr id="10" name="직사각형 9"/>
          <p:cNvSpPr/>
          <p:nvPr/>
        </p:nvSpPr>
        <p:spPr>
          <a:xfrm>
            <a:off x="899592" y="1196752"/>
            <a:ext cx="1487373" cy="369332"/>
          </a:xfrm>
          <a:prstGeom prst="rect">
            <a:avLst/>
          </a:prstGeom>
        </p:spPr>
        <p:txBody>
          <a:bodyPr wrap="none">
            <a:spAutoFit/>
          </a:bodyPr>
          <a:lstStyle/>
          <a:p>
            <a:pPr>
              <a:defRPr/>
            </a:pPr>
            <a:r>
              <a:rPr lang="en-US" altLang="ko-KR" b="1">
                <a:solidFill>
                  <a:schemeClr val="bg1"/>
                </a:solidFill>
              </a:rPr>
              <a:t>1) </a:t>
            </a:r>
            <a:r>
              <a:rPr lang="ko-KR" altLang="en-US" b="1">
                <a:solidFill>
                  <a:schemeClr val="bg1"/>
                </a:solidFill>
              </a:rPr>
              <a:t>설치 방법</a:t>
            </a:r>
            <a:endParaRPr lang="ko-KR" altLang="en-US" b="1">
              <a:solidFill>
                <a:schemeClr val="bg1"/>
              </a:solidFill>
            </a:endParaRPr>
          </a:p>
        </p:txBody>
      </p:sp>
      <p:grpSp>
        <p:nvGrpSpPr>
          <p:cNvPr id="83" name=""/>
          <p:cNvGrpSpPr/>
          <p:nvPr/>
        </p:nvGrpSpPr>
        <p:grpSpPr>
          <a:xfrm rot="0">
            <a:off x="1043608" y="2204864"/>
            <a:ext cx="7440487" cy="2664295"/>
            <a:chOff x="1043608" y="2204864"/>
            <a:chExt cx="7440487" cy="2664295"/>
          </a:xfrm>
        </p:grpSpPr>
        <p:sp>
          <p:nvSpPr>
            <p:cNvPr id="84" name=""/>
            <p:cNvSpPr/>
            <p:nvPr/>
          </p:nvSpPr>
          <p:spPr>
            <a:xfrm>
              <a:off x="1601644" y="2204864"/>
              <a:ext cx="6324414" cy="2664295"/>
            </a:xfrm>
            <a:prstGeom prst="rightArrow">
              <a:avLst>
                <a:gd name="adj1" fmla="val 50000"/>
                <a:gd name="adj2" fmla="val 50000"/>
              </a:avLst>
            </a:prstGeom>
            <a:solidFill>
              <a:srgbClr val="e9c592"/>
            </a:solidFill>
            <a:ln>
              <a:noFill/>
            </a:ln>
            <a:effectLst/>
          </p:spPr>
          <p:style>
            <a:lnRef idx="0">
              <a:scrgbClr r="0" g="0" b="0"/>
            </a:lnRef>
            <a:fillRef idx="1">
              <a:scrgbClr r="0" g="0" b="0"/>
            </a:fillRef>
            <a:effectRef idx="0">
              <a:scrgbClr r="0" g="0" b="0"/>
            </a:effectRef>
            <a:fontRef idx="minor">
              <a:scrgbClr r="0" g="0" b="0"/>
            </a:fontRef>
          </p:style>
        </p:sp>
        <p:sp>
          <p:nvSpPr>
            <p:cNvPr id="85" name=""/>
            <p:cNvSpPr/>
            <p:nvPr/>
          </p:nvSpPr>
          <p:spPr>
            <a:xfrm>
              <a:off x="1043608" y="3004152"/>
              <a:ext cx="2232146" cy="1065718"/>
            </a:xfrm>
            <a:prstGeom prst="roundRect">
              <a:avLst>
                <a:gd name="adj" fmla="val 16667"/>
              </a:avLst>
            </a:prstGeom>
            <a:solidFill>
              <a:srgbClr val="952637"/>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sp>
        <p:sp>
          <p:nvSpPr>
            <p:cNvPr id="86" name=""/>
            <p:cNvSpPr txBox="1"/>
            <p:nvPr/>
          </p:nvSpPr>
          <p:spPr>
            <a:xfrm>
              <a:off x="1043608" y="3004152"/>
              <a:ext cx="2232146" cy="1065718"/>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68580" tIns="68580" rIns="68580" bIns="68580" anchor="ctr" anchorCtr="0">
              <a:noAutofit/>
            </a:bodyPr>
            <a:lstStyle/>
            <a:p>
              <a:pPr lvl="0" algn="ctr" defTabSz="800100" latinLnBrk="1">
                <a:lnSpc>
                  <a:spcPct val="90000"/>
                </a:lnSpc>
                <a:spcBef>
                  <a:spcPct val="0"/>
                </a:spcBef>
                <a:spcAft>
                  <a:spcPct val="35000"/>
                </a:spcAft>
                <a:defRPr/>
              </a:pPr>
              <a:r>
                <a:rPr lang="en-US" altLang="ko-KR" sz="1800" b="1" i="0" kern="1200"/>
                <a:t>Database </a:t>
              </a:r>
              <a:r>
                <a:rPr lang="ko-KR" altLang="en-US" sz="1800" b="1" i="0" kern="1200"/>
                <a:t>구축</a:t>
              </a:r>
              <a:endParaRPr lang="ko-KR" altLang="en-US" sz="1800" b="1" i="0" kern="1200"/>
            </a:p>
            <a:p>
              <a:pPr lvl="0" algn="ctr" defTabSz="800100" latinLnBrk="1">
                <a:lnSpc>
                  <a:spcPct val="90000"/>
                </a:lnSpc>
                <a:spcBef>
                  <a:spcPct val="0"/>
                </a:spcBef>
                <a:spcAft>
                  <a:spcPct val="35000"/>
                </a:spcAft>
                <a:defRPr/>
              </a:pPr>
              <a:r>
                <a:rPr lang="en-US" altLang="ko-KR" sz="1300" b="1" i="0" kern="1200"/>
                <a:t>-</a:t>
              </a:r>
              <a:r>
                <a:rPr lang="ko-KR" altLang="en-US" sz="1300" b="1" i="0" kern="1200"/>
                <a:t> </a:t>
              </a:r>
              <a:r>
                <a:rPr lang="en-US" altLang="ko-KR" sz="1300" b="1" i="0" kern="1200"/>
                <a:t>INFRA    - WEB</a:t>
              </a:r>
              <a:endParaRPr lang="en-US" altLang="ko-KR" sz="1300" b="1" i="0" kern="1200"/>
            </a:p>
          </p:txBody>
        </p:sp>
        <p:sp>
          <p:nvSpPr>
            <p:cNvPr id="87" name=""/>
            <p:cNvSpPr/>
            <p:nvPr/>
          </p:nvSpPr>
          <p:spPr>
            <a:xfrm>
              <a:off x="3647778" y="3004152"/>
              <a:ext cx="2232146" cy="1065718"/>
            </a:xfrm>
            <a:prstGeom prst="roundRect">
              <a:avLst>
                <a:gd name="adj" fmla="val 16667"/>
              </a:avLst>
            </a:prstGeom>
            <a:solidFill>
              <a:srgbClr val="bb7243"/>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sp>
        <p:sp>
          <p:nvSpPr>
            <p:cNvPr id="88" name=""/>
            <p:cNvSpPr txBox="1"/>
            <p:nvPr/>
          </p:nvSpPr>
          <p:spPr>
            <a:xfrm>
              <a:off x="3647778" y="3004152"/>
              <a:ext cx="2232146" cy="1065718"/>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68580" tIns="68580" rIns="68580" bIns="68580" anchor="ctr" anchorCtr="0">
              <a:noAutofit/>
            </a:bodyPr>
            <a:lstStyle/>
            <a:p>
              <a:pPr lvl="0" algn="ctr" defTabSz="800100" latinLnBrk="1">
                <a:lnSpc>
                  <a:spcPct val="90000"/>
                </a:lnSpc>
                <a:spcBef>
                  <a:spcPct val="0"/>
                </a:spcBef>
                <a:spcAft>
                  <a:spcPct val="35000"/>
                </a:spcAft>
                <a:defRPr/>
              </a:pPr>
              <a:r>
                <a:rPr lang="ko-KR" altLang="en-US" sz="1800" b="1" i="0" kern="1200"/>
                <a:t>식수현황 체크</a:t>
              </a:r>
              <a:endParaRPr lang="ko-KR" altLang="en-US" sz="1800" b="1" i="0" kern="1200"/>
            </a:p>
            <a:p>
              <a:pPr lvl="0" algn="ctr" defTabSz="800100" latinLnBrk="1">
                <a:lnSpc>
                  <a:spcPct val="90000"/>
                </a:lnSpc>
                <a:spcBef>
                  <a:spcPct val="0"/>
                </a:spcBef>
                <a:spcAft>
                  <a:spcPct val="35000"/>
                </a:spcAft>
                <a:defRPr/>
              </a:pPr>
              <a:r>
                <a:rPr lang="en-US" altLang="ko-KR" sz="1800" b="1" i="0" kern="1200"/>
                <a:t>app </a:t>
              </a:r>
              <a:r>
                <a:rPr lang="ko-KR" altLang="en-US" sz="1800" b="1" i="0" kern="1200"/>
                <a:t>실행하기</a:t>
              </a:r>
              <a:endParaRPr lang="ko-KR" altLang="en-US" sz="1800" b="1" i="0" kern="1200"/>
            </a:p>
          </p:txBody>
        </p:sp>
        <p:sp>
          <p:nvSpPr>
            <p:cNvPr id="89" name=""/>
            <p:cNvSpPr/>
            <p:nvPr/>
          </p:nvSpPr>
          <p:spPr>
            <a:xfrm>
              <a:off x="6251949" y="3004152"/>
              <a:ext cx="2232146" cy="1065718"/>
            </a:xfrm>
            <a:prstGeom prst="roundRect">
              <a:avLst>
                <a:gd name="adj" fmla="val 16667"/>
              </a:avLst>
            </a:prstGeom>
            <a:solidFill>
              <a:srgbClr val="506270"/>
            </a:solidFill>
            <a:ln w="25400" cap="flat" cmpd="sng" algn="ctr">
              <a:solidFill>
                <a:schemeClr val="lt1">
                  <a:hueOff val="0"/>
                  <a:satOff val="0"/>
                  <a:lumOff val="0"/>
                  <a:alphaOff val="0"/>
                </a:schemeClr>
              </a:solidFill>
              <a:prstDash val="solid"/>
            </a:ln>
            <a:effectLst/>
          </p:spPr>
          <p:style>
            <a:lnRef idx="2">
              <a:scrgbClr r="0" g="0" b="0"/>
            </a:lnRef>
            <a:fillRef idx="1">
              <a:scrgbClr r="0" g="0" b="0"/>
            </a:fillRef>
            <a:effectRef idx="0">
              <a:scrgbClr r="0" g="0" b="0"/>
            </a:effectRef>
            <a:fontRef idx="minor">
              <a:schemeClr val="lt1"/>
            </a:fontRef>
          </p:style>
        </p:sp>
        <p:sp>
          <p:nvSpPr>
            <p:cNvPr id="90" name=""/>
            <p:cNvSpPr txBox="1"/>
            <p:nvPr/>
          </p:nvSpPr>
          <p:spPr>
            <a:xfrm>
              <a:off x="6251949" y="3004152"/>
              <a:ext cx="2232146" cy="1065718"/>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68580" tIns="68580" rIns="68580" bIns="68580" anchor="ctr" anchorCtr="0">
              <a:noAutofit/>
            </a:bodyPr>
            <a:lstStyle/>
            <a:p>
              <a:pPr lvl="0" algn="ctr" defTabSz="800100" latinLnBrk="1">
                <a:lnSpc>
                  <a:spcPct val="90000"/>
                </a:lnSpc>
                <a:spcBef>
                  <a:spcPct val="0"/>
                </a:spcBef>
                <a:spcAft>
                  <a:spcPct val="35000"/>
                </a:spcAft>
                <a:defRPr/>
              </a:pPr>
              <a:r>
                <a:rPr lang="ko-KR" altLang="en-US" sz="1800" b="1" i="0" kern="1200"/>
                <a:t>텔레그램 챗봇</a:t>
              </a:r>
              <a:endParaRPr lang="ko-KR" altLang="en-US" sz="1800" b="1" i="0" kern="1200"/>
            </a:p>
            <a:p>
              <a:pPr lvl="0" algn="ctr" defTabSz="800100" latinLnBrk="1">
                <a:lnSpc>
                  <a:spcPct val="90000"/>
                </a:lnSpc>
                <a:spcBef>
                  <a:spcPct val="0"/>
                </a:spcBef>
                <a:spcAft>
                  <a:spcPct val="35000"/>
                </a:spcAft>
                <a:defRPr/>
              </a:pPr>
              <a:r>
                <a:rPr lang="ko-KR" altLang="en-US" sz="1800" b="1" i="0" kern="1200"/>
                <a:t>서버 실행</a:t>
              </a:r>
              <a:endParaRPr lang="ko-KR" altLang="en-US" sz="1800" b="1" i="0" kern="1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95" name=""/>
          <p:cNvGrpSpPr/>
          <p:nvPr/>
        </p:nvGrpSpPr>
        <p:grpSpPr>
          <a:xfrm rot="0">
            <a:off x="1043608" y="2204864"/>
            <a:ext cx="7440487" cy="2664295"/>
            <a:chOff x="1043608" y="2204864"/>
            <a:chExt cx="7440487" cy="2664295"/>
          </a:xfrm>
        </p:grpSpPr>
        <p:sp>
          <p:nvSpPr>
            <p:cNvPr id="96" name=""/>
            <p:cNvSpPr/>
            <p:nvPr/>
          </p:nvSpPr>
          <p:spPr>
            <a:xfrm>
              <a:off x="1601644" y="2204864"/>
              <a:ext cx="6324414" cy="2664295"/>
            </a:xfrm>
            <a:prstGeom prst="rightArrow">
              <a:avLst>
                <a:gd name="adj1" fmla="val 50000"/>
                <a:gd name="adj2" fmla="val 50000"/>
              </a:avLst>
            </a:prstGeom>
            <a:solidFill>
              <a:srgbClr val="e9c592">
                <a:alpha val="100000"/>
              </a:srgbClr>
            </a:solidFill>
            <a:ln w="9525" cap="flat" cmpd="sng" algn="ctr">
              <a:noFill/>
              <a:prstDash val="solid"/>
              <a:round/>
              <a:headEnd w="med" len="med"/>
              <a:tailEnd w="med" len="med"/>
            </a:ln>
            <a:effectLst/>
          </p:spPr>
        </p:sp>
        <p:sp>
          <p:nvSpPr>
            <p:cNvPr id="97" name=""/>
            <p:cNvSpPr/>
            <p:nvPr/>
          </p:nvSpPr>
          <p:spPr>
            <a:xfrm>
              <a:off x="1043608" y="3004152"/>
              <a:ext cx="2232146" cy="1065718"/>
            </a:xfrm>
            <a:prstGeom prst="roundRect">
              <a:avLst>
                <a:gd name="adj" fmla="val 16667"/>
              </a:avLst>
            </a:prstGeom>
            <a:solidFill>
              <a:srgbClr val="952637">
                <a:alpha val="100000"/>
              </a:srgbClr>
            </a:solidFill>
            <a:ln w="25400" cap="flat" cmpd="sng" algn="ctr">
              <a:solidFill>
                <a:srgbClr val="ffffff">
                  <a:alpha val="100000"/>
                </a:srgbClr>
              </a:solidFill>
              <a:prstDash val="solid"/>
            </a:ln>
            <a:effectLst/>
          </p:spPr>
        </p:sp>
        <p:sp>
          <p:nvSpPr>
            <p:cNvPr id="98" name=""/>
            <p:cNvSpPr txBox="1"/>
            <p:nvPr/>
          </p:nvSpPr>
          <p:spPr>
            <a:xfrm>
              <a:off x="104360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Database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구축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a:t>
              </a:r>
              <a:r>
                <a:rPr xmlns:mc="http://schemas.openxmlformats.org/markup-compatibility/2006" xmlns:hp="http://schemas.haansoft.com/office/presentation/8.0" kumimoji="0" lang="ko-KR" altLang="en-US" sz="1300" b="1" i="0" u="none" strike="noStrike" kern="1200" cap="none" spc="0" normalizeH="0" baseline="0" mc:Ignorable="hp" hp:hslEmbossed="0">
                  <a:solidFill>
                    <a:srgbClr val="ffffff"/>
                  </a:solidFill>
                  <a:latin typeface="맑은 고딕"/>
                  <a:ea typeface="맑은 고딕"/>
                  <a:cs typeface="맑은 고딕"/>
                </a:rPr>
                <a:t> </a:t>
              </a:r>
              <a:r>
                <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rPr>
                <a:t>INFRA    - WEB</a:t>
              </a:r>
              <a:endParaRPr xmlns:mc="http://schemas.openxmlformats.org/markup-compatibility/2006" xmlns:hp="http://schemas.haansoft.com/office/presentation/8.0" kumimoji="0" lang="en-US" altLang="ko-KR" sz="1300" b="1" i="0" u="none" strike="noStrike" kern="1200" cap="none" spc="0" normalizeH="0" baseline="0" mc:Ignorable="hp" hp:hslEmbossed="0">
                <a:solidFill>
                  <a:srgbClr val="ffffff"/>
                </a:solidFill>
                <a:latin typeface="맑은 고딕"/>
                <a:ea typeface="맑은 고딕"/>
                <a:cs typeface="맑은 고딕"/>
              </a:endParaRPr>
            </a:p>
          </p:txBody>
        </p:sp>
        <p:sp>
          <p:nvSpPr>
            <p:cNvPr id="99" name=""/>
            <p:cNvSpPr/>
            <p:nvPr/>
          </p:nvSpPr>
          <p:spPr>
            <a:xfrm>
              <a:off x="3647778"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00" name=""/>
            <p:cNvSpPr txBox="1"/>
            <p:nvPr/>
          </p:nvSpPr>
          <p:spPr>
            <a:xfrm>
              <a:off x="3647778"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식수현황 체크</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app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실행하기</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
          <p:nvSpPr>
            <p:cNvPr id="101" name=""/>
            <p:cNvSpPr/>
            <p:nvPr/>
          </p:nvSpPr>
          <p:spPr>
            <a:xfrm>
              <a:off x="6251949" y="3004152"/>
              <a:ext cx="2232146" cy="1065718"/>
            </a:xfrm>
            <a:prstGeom prst="roundRect">
              <a:avLst>
                <a:gd name="adj" fmla="val 16667"/>
              </a:avLst>
            </a:prstGeom>
            <a:solidFill>
              <a:srgbClr val="d9d9d9">
                <a:alpha val="100000"/>
              </a:srgbClr>
            </a:solidFill>
            <a:ln w="25400" cap="flat" cmpd="sng" algn="ctr">
              <a:solidFill>
                <a:srgbClr val="ffffff">
                  <a:alpha val="100000"/>
                </a:srgbClr>
              </a:solidFill>
              <a:prstDash val="solid"/>
            </a:ln>
            <a:effectLst/>
          </p:spPr>
        </p:sp>
        <p:sp>
          <p:nvSpPr>
            <p:cNvPr id="102" name=""/>
            <p:cNvSpPr txBox="1"/>
            <p:nvPr/>
          </p:nvSpPr>
          <p:spPr>
            <a:xfrm>
              <a:off x="6251949" y="3004152"/>
              <a:ext cx="2232146" cy="1065718"/>
            </a:xfrm>
            <a:prstGeom prst="rect">
              <a:avLst/>
            </a:prstGeom>
            <a:noFill/>
            <a:ln w="9525" cap="flat" cmpd="sng" algn="ctr">
              <a:noFill/>
              <a:prstDash val="solid"/>
              <a:round/>
              <a:headEnd w="med" len="med"/>
              <a:tailEnd w="med" len="med"/>
            </a:ln>
          </p:spPr>
          <p:txBody>
            <a:bodyPr vert="horz" wrap="square" lIns="68580" tIns="68580" rIns="68580" bIns="68580" anchor="ctr" anchorCtr="0">
              <a:noAutofit/>
            </a:bodyPr>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텔레그램 챗봇</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a:p>
              <a:pPr marL="0" lvl="0" indent="0" algn="ctr" defTabSz="800100" rtl="0" eaLnBrk="1" latinLnBrk="1" hangingPunct="1">
                <a:lnSpc>
                  <a:spcPct val="90000"/>
                </a:lnSpc>
                <a:spcBef>
                  <a:spcPct val="0"/>
                </a:spcBef>
                <a:spcAft>
                  <a:spcPct val="3500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서버 실행</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grpSp>
      <p:sp>
        <p:nvSpPr>
          <p:cNvPr id="76" name="순서도: 논리합 75"/>
          <p:cNvSpPr/>
          <p:nvPr/>
        </p:nvSpPr>
        <p:spPr>
          <a:xfrm>
            <a:off x="107504" y="6525344"/>
            <a:ext cx="216024" cy="216024"/>
          </a:xfrm>
          <a:prstGeom prst="flowChartOr">
            <a:avLst/>
          </a:prstGeom>
          <a:solidFill>
            <a:schemeClr val="bg1">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0" name="TextBox 79"/>
          <p:cNvSpPr txBox="1"/>
          <p:nvPr/>
        </p:nvSpPr>
        <p:spPr>
          <a:xfrm>
            <a:off x="323528" y="6525344"/>
            <a:ext cx="2592288" cy="359326"/>
          </a:xfrm>
          <a:prstGeom prst="rect">
            <a:avLst/>
          </a:prstGeom>
          <a:noFill/>
        </p:spPr>
        <p:txBody>
          <a:bodyPr wrap="square">
            <a:spAutoFit/>
          </a:bodyPr>
          <a:lstStyle/>
          <a:p>
            <a:pPr lvl="0">
              <a:defRPr/>
            </a:pPr>
            <a:r>
              <a:rPr lang="en-US" altLang="ko-KR" b="1">
                <a:solidFill>
                  <a:schemeClr val="bg1">
                    <a:alpha val="50000"/>
                  </a:schemeClr>
                </a:solidFill>
              </a:rPr>
              <a:t>FRIDAY-IRIS</a:t>
            </a:r>
            <a:endParaRPr lang="en-US" altLang="ko-KR" b="1">
              <a:solidFill>
                <a:schemeClr val="bg1">
                  <a:alpha val="50000"/>
                </a:schemeClr>
              </a:solidFill>
            </a:endParaRPr>
          </a:p>
        </p:txBody>
      </p:sp>
      <p:sp>
        <p:nvSpPr>
          <p:cNvPr id="12" name="직사각형 11"/>
          <p:cNvSpPr/>
          <p:nvPr/>
        </p:nvSpPr>
        <p:spPr>
          <a:xfrm>
            <a:off x="1259632" y="4581128"/>
            <a:ext cx="6840760" cy="864096"/>
          </a:xfrm>
          <a:prstGeom prst="rect">
            <a:avLst/>
          </a:prstGeom>
          <a:ln>
            <a:solidFill>
              <a:srgbClr val="952637"/>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ko-KR" altLang="en-US"/>
          </a:p>
        </p:txBody>
      </p:sp>
      <p:sp>
        <p:nvSpPr>
          <p:cNvPr id="13" name="TextBox 12"/>
          <p:cNvSpPr txBox="1"/>
          <p:nvPr/>
        </p:nvSpPr>
        <p:spPr>
          <a:xfrm>
            <a:off x="1619672" y="4653136"/>
            <a:ext cx="6226555" cy="726584"/>
          </a:xfrm>
          <a:prstGeom prst="rect">
            <a:avLst/>
          </a:prstGeom>
          <a:noFill/>
        </p:spPr>
        <p:txBody>
          <a:bodyPr wrap="square">
            <a:spAutoFit/>
          </a:bodyPr>
          <a:lstStyle/>
          <a:p>
            <a:pPr algn="just">
              <a:defRPr/>
            </a:pPr>
            <a:r>
              <a:rPr lang="en-US" altLang="ko-KR"/>
              <a:t>-</a:t>
            </a:r>
            <a:r>
              <a:rPr lang="ko-KR" altLang="en-US"/>
              <a:t> </a:t>
            </a:r>
            <a:r>
              <a:rPr lang="en-US" altLang="ko-KR"/>
              <a:t>Terminal</a:t>
            </a:r>
            <a:endParaRPr lang="en-US" altLang="ko-KR" sz="1200"/>
          </a:p>
          <a:p>
            <a:pPr algn="just">
              <a:defRPr/>
            </a:pPr>
            <a:r>
              <a:rPr lang="ko-KR" altLang="en-US" sz="1200"/>
              <a:t>    $ cd database</a:t>
            </a:r>
            <a:endParaRPr lang="ko-KR" altLang="en-US" sz="1200"/>
          </a:p>
          <a:p>
            <a:pPr algn="just">
              <a:defRPr/>
            </a:pPr>
            <a:r>
              <a:rPr lang="ko-KR" altLang="en-US" sz="1200"/>
              <a:t>    $ docker-compose up -d --build</a:t>
            </a:r>
            <a:endParaRPr lang="ko-KR" altLang="en-US" sz="1200"/>
          </a:p>
        </p:txBody>
      </p:sp>
      <p:sp>
        <p:nvSpPr>
          <p:cNvPr id="14" name="오른쪽으로 구부러진 화살표 13"/>
          <p:cNvSpPr/>
          <p:nvPr/>
        </p:nvSpPr>
        <p:spPr>
          <a:xfrm>
            <a:off x="695400" y="3573016"/>
            <a:ext cx="792088" cy="1512168"/>
          </a:xfrm>
          <a:prstGeom prst="curvedRightArrow">
            <a:avLst>
              <a:gd name="adj1" fmla="val 25000"/>
              <a:gd name="adj2" fmla="val 50000"/>
              <a:gd name="adj3" fmla="val 25000"/>
            </a:avLst>
          </a:prstGeom>
          <a:solidFill>
            <a:srgbClr val="952637"/>
          </a:solidFill>
          <a:ln>
            <a:solidFill>
              <a:srgbClr val="952637"/>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ko-KR" altLang="en-US">
              <a:solidFill>
                <a:schemeClr val="tx1"/>
              </a:solidFill>
            </a:endParaRPr>
          </a:p>
        </p:txBody>
      </p:sp>
      <p:sp>
        <p:nvSpPr>
          <p:cNvPr id="89" name="TextBox 74"/>
          <p:cNvSpPr txBox="1"/>
          <p:nvPr/>
        </p:nvSpPr>
        <p:spPr>
          <a:xfrm>
            <a:off x="179512" y="404664"/>
            <a:ext cx="1008112" cy="755480"/>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rPr>
              <a:t>04</a:t>
            </a:r>
            <a:endParaRPr xmlns:mc="http://schemas.openxmlformats.org/markup-compatibility/2006" xmlns:hp="http://schemas.haansoft.com/office/presentation/8.0" kumimoji="0" lang="en-US" altLang="ko-KR" sz="4400" b="1" i="0" u="none" strike="noStrike" kern="1200" cap="none" spc="-300" normalizeH="0" baseline="0" mc:Ignorable="hp" hp:hslEmbossed="0">
              <a:solidFill>
                <a:srgbClr val="ffffff"/>
              </a:solidFill>
              <a:latin typeface="맑은 고딕"/>
              <a:ea typeface="맑은 고딕"/>
              <a:cs typeface="맑은 고딕"/>
            </a:endParaRPr>
          </a:p>
        </p:txBody>
      </p:sp>
      <p:grpSp>
        <p:nvGrpSpPr>
          <p:cNvPr id="90" name="그룹 76"/>
          <p:cNvGrpSpPr/>
          <p:nvPr/>
        </p:nvGrpSpPr>
        <p:grpSpPr>
          <a:xfrm rot="0">
            <a:off x="971600" y="611063"/>
            <a:ext cx="2592290" cy="432048"/>
            <a:chOff x="1520659" y="2060848"/>
            <a:chExt cx="2835317" cy="504056"/>
          </a:xfrm>
        </p:grpSpPr>
        <p:sp>
          <p:nvSpPr>
            <p:cNvPr id="91" name="직사각형 77"/>
            <p:cNvSpPr/>
            <p:nvPr/>
          </p:nvSpPr>
          <p:spPr>
            <a:xfrm>
              <a:off x="1520659" y="2060848"/>
              <a:ext cx="2619292" cy="504056"/>
            </a:xfrm>
            <a:prstGeom prst="rect">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92" name="타원 78"/>
            <p:cNvSpPr/>
            <p:nvPr/>
          </p:nvSpPr>
          <p:spPr>
            <a:xfrm>
              <a:off x="3851920" y="2060848"/>
              <a:ext cx="504056" cy="504056"/>
            </a:xfrm>
            <a:prstGeom prst="ellipse">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93" name="직사각형 80"/>
          <p:cNvSpPr/>
          <p:nvPr/>
        </p:nvSpPr>
        <p:spPr>
          <a:xfrm>
            <a:off x="857875" y="323364"/>
            <a:ext cx="1367165"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rPr>
              <a:t>Project Usage</a:t>
            </a:r>
            <a:endParaRPr xmlns:mc="http://schemas.openxmlformats.org/markup-compatibility/2006" xmlns:hp="http://schemas.haansoft.com/office/presentation/8.0" kumimoji="0" lang="en-US" altLang="ko-KR" sz="1800" b="0" i="0" u="none" strike="noStrike" kern="1200" cap="none" spc="-150" normalizeH="0" baseline="0" mc:Ignorable="hp" hp:hslEmbossed="0">
              <a:solidFill>
                <a:srgbClr val="ffffff"/>
              </a:solidFill>
              <a:latin typeface="맑은 고딕"/>
              <a:ea typeface="맑은 고딕"/>
              <a:cs typeface="맑은 고딕"/>
            </a:endParaRPr>
          </a:p>
        </p:txBody>
      </p:sp>
      <p:sp>
        <p:nvSpPr>
          <p:cNvPr id="94" name="TextBox 81"/>
          <p:cNvSpPr txBox="1"/>
          <p:nvPr/>
        </p:nvSpPr>
        <p:spPr>
          <a:xfrm>
            <a:off x="971600" y="630313"/>
            <a:ext cx="2376266" cy="386957"/>
          </a:xfrm>
          <a:prstGeom prst="rect">
            <a:avLst/>
          </a:prstGeom>
          <a:noFill/>
        </p:spPr>
        <p:txBody>
          <a:bodyPr wrap="square">
            <a:spAutoFit/>
          </a:bodyP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rPr>
              <a:t>프로젝트 사용법</a:t>
            </a:r>
            <a:endParaRPr xmlns:mc="http://schemas.openxmlformats.org/markup-compatibility/2006" xmlns:hp="http://schemas.haansoft.com/office/presentation/8.0" kumimoji="0" lang="ko-KR" altLang="en-US" sz="2000" b="1" i="0" u="none" strike="noStrike" kern="1200" cap="none" spc="0" normalizeH="0" baseline="0" mc:Ignorable="hp" hp:hslEmbossed="0">
              <a:solidFill>
                <a:srgbClr val="1f497d"/>
              </a:solidFill>
              <a:latin typeface="맑은 고딕"/>
              <a:ea typeface="맑은 고딕"/>
              <a:cs typeface="맑은 고딕"/>
            </a:endParaRPr>
          </a:p>
        </p:txBody>
      </p:sp>
      <p:sp>
        <p:nvSpPr>
          <p:cNvPr id="103" name="직사각형 9"/>
          <p:cNvSpPr/>
          <p:nvPr/>
        </p:nvSpPr>
        <p:spPr>
          <a:xfrm>
            <a:off x="899592" y="1196752"/>
            <a:ext cx="1487373" cy="369332"/>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1" i="0" u="none" strike="noStrike" kern="1200" cap="none" spc="0" normalizeH="0" baseline="0" mc:Ignorable="hp" hp:hslEmbossed="0">
                <a:solidFill>
                  <a:srgbClr val="ffffff"/>
                </a:solidFill>
                <a:latin typeface="맑은 고딕"/>
                <a:ea typeface="맑은 고딕"/>
                <a:cs typeface="맑은 고딕"/>
              </a:rPr>
              <a:t>1) </a:t>
            </a: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rPr>
              <a:t>설치 방법</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LG</ep:Company>
  <ep:Words>511</ep:Words>
  <ep:PresentationFormat>화면 슬라이드 쇼(4:3)</ep:PresentationFormat>
  <ep:Paragraphs>144</ep:Paragraphs>
  <ep:Slides>17</ep:Slides>
  <ep:Notes>17</ep:Notes>
  <ep:TotalTime>0</ep:TotalTime>
  <ep:HiddenSlides>0</ep:HiddenSlides>
  <ep:MMClips>0</ep:MMClips>
  <ep:HeadingPairs>
    <vt:vector size="4" baseType="variant">
      <vt:variant>
        <vt:lpstr>테마</vt:lpstr>
      </vt:variant>
      <vt:variant>
        <vt:i4>1</vt:i4>
      </vt:variant>
      <vt:variant>
        <vt:lpstr>슬라이드 제목</vt:lpstr>
      </vt:variant>
      <vt:variant>
        <vt:i4>17</vt:i4>
      </vt:variant>
    </vt:vector>
  </ep:HeadingPairs>
  <ep:TitlesOfParts>
    <vt:vector size="18"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2017-03-28T04:45:29.000</dcterms:created>
  <dc:creator>minhee park</dc:creator>
  <cp:lastModifiedBy>w42663</cp:lastModifiedBy>
  <dcterms:modified xsi:type="dcterms:W3CDTF">2020-10-31T13:41:19.427</dcterms:modified>
  <cp:revision>35</cp:revision>
  <dc:title>슬라이드 1</dc:title>
  <cp:version/>
</cp:coreProperties>
</file>