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61"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68"/>
      </p:cViewPr>
      <p:guideLst>
        <p:guide orient="horz" pos="2158"/>
        <p:guide pos="2880"/>
      </p:guideLst>
    </p:cSldViewPr>
  </p:slideViewPr>
  <p:notesTextViewPr>
    <p:cViewPr>
      <p:scale>
        <a:sx n="100" d="100"/>
        <a:sy n="100" d="100"/>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presProps" Target="presProps.xml"  /><Relationship Id="rId2" Type="http://schemas.openxmlformats.org/officeDocument/2006/relationships/notesMaster" Target="notesMasters/notesMaster1.xml"  /><Relationship Id="rId20" Type="http://schemas.openxmlformats.org/officeDocument/2006/relationships/viewProps" Target="viewProps.xml"  /><Relationship Id="rId21" Type="http://schemas.openxmlformats.org/officeDocument/2006/relationships/theme" Target="theme/theme1.xml"  /><Relationship Id="rId22"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02C64AE3-DFF4-46E7-B32E-209FED48899E}" type="datetime1">
              <a:rPr lang="ko-KR" altLang="en-US"/>
              <a:pPr lvl="0">
                <a:defRPr/>
              </a:pPr>
              <a:t>2020-10-29</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90971576-F7DE-4720-9A0B-3B59D3DBF59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a:t>
            </a:fld>
            <a:endParaRPr lang="en-US" altLang="en-US"/>
          </a:p>
        </p:txBody>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10</a:t>
            </a:fld>
            <a:endParaRPr lang="en-US" altLang="en-US"/>
          </a:p>
        </p:txBody>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11</a:t>
            </a:fld>
            <a:endParaRPr lang="en-US" altLang="en-US"/>
          </a:p>
        </p:txBody>
      </p:sp>
    </p:spTree>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12</a:t>
            </a:fld>
            <a:endParaRPr lang="en-US" altLang="en-US"/>
          </a:p>
        </p:txBody>
      </p:sp>
    </p:spTree>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13</a:t>
            </a:fld>
            <a:endParaRPr lang="en-US" altLang="en-US"/>
          </a:p>
        </p:txBody>
      </p:sp>
    </p:spTree>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14</a:t>
            </a:fld>
            <a:endParaRPr lang="en-US" altLang="en-US"/>
          </a:p>
        </p:txBody>
      </p:sp>
    </p:spTree>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15</a:t>
            </a:fld>
            <a:endParaRPr lang="en-US" altLang="en-US"/>
          </a:p>
        </p:txBody>
      </p:sp>
    </p:spTree>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16</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2</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3</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4</a:t>
            </a:fld>
            <a:endParaRPr lang="en-US" altLang="en-US"/>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5</a:t>
            </a:fld>
            <a:endParaRPr lang="en-US" altLang="en-US"/>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6</a:t>
            </a:fld>
            <a:endParaRPr lang="en-US" altLang="en-US"/>
          </a:p>
        </p:txBody>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7</a:t>
            </a:fld>
            <a:endParaRPr lang="en-US" altLang="en-US"/>
          </a:p>
        </p:txBody>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8</a:t>
            </a:fld>
            <a:endParaRPr lang="en-US" altLang="en-US"/>
          </a:p>
        </p:txBody>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E53"/>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C12B-21B3-432E-9C49-F4817F4CD0F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7.xml"  /><Relationship Id="rId3" Type="http://schemas.openxmlformats.org/officeDocument/2006/relationships/image" Target="../media/image1.jpeg"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7.xml"  /><Relationship Id="rId3" Type="http://schemas.openxmlformats.org/officeDocument/2006/relationships/image" Target="../media/image2.pn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7.xml"  /><Relationship Id="rId3" Type="http://schemas.openxmlformats.org/officeDocument/2006/relationships/image" Target="../media/image2.pn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7.xml"  /><Relationship Id="rId3" Type="http://schemas.openxmlformats.org/officeDocument/2006/relationships/image" Target="../media/image2.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7.xml"  /><Relationship Id="rId3" Type="http://schemas.openxmlformats.org/officeDocument/2006/relationships/image" Target="../media/image2.pn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9768" y="1988840"/>
            <a:ext cx="7368480" cy="638155"/>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lang="en-US" altLang="ko-KR" sz="3600" b="1" spc="-150">
                <a:solidFill>
                  <a:schemeClr val="bg1"/>
                </a:solidFill>
              </a:rPr>
              <a:t>딥러닝을 활용한 잔반 감소 인프라</a:t>
            </a:r>
            <a:endParaRPr lang="en-US" altLang="ko-KR" sz="3600" b="1" spc="-150">
              <a:solidFill>
                <a:schemeClr val="bg1"/>
              </a:solidFill>
            </a:endParaRPr>
          </a:p>
        </p:txBody>
      </p:sp>
      <p:sp>
        <p:nvSpPr>
          <p:cNvPr id="8" name="TextBox 7"/>
          <p:cNvSpPr txBox="1"/>
          <p:nvPr/>
        </p:nvSpPr>
        <p:spPr>
          <a:xfrm>
            <a:off x="2123728" y="4653136"/>
            <a:ext cx="5040560" cy="1183784"/>
          </a:xfrm>
          <a:prstGeom prst="rect">
            <a:avLst/>
          </a:prstGeom>
          <a:noFill/>
        </p:spPr>
        <p:txBody>
          <a:bodyPr wrap="square">
            <a:spAutoFit/>
          </a:bodyPr>
          <a:lstStyle/>
          <a:p>
            <a:pPr algn="ctr">
              <a:defRPr/>
            </a:pPr>
            <a:endParaRPr lang="en-US" altLang="ko-KR" b="1"/>
          </a:p>
          <a:p>
            <a:pPr algn="ctr">
              <a:defRPr/>
            </a:pPr>
            <a:endParaRPr lang="en-US" altLang="ko-KR" b="1"/>
          </a:p>
          <a:p>
            <a:pPr algn="ctr">
              <a:defRPr/>
            </a:pPr>
            <a:r>
              <a:rPr lang="ko-KR" altLang="en-US" b="1">
                <a:solidFill>
                  <a:schemeClr val="bg1"/>
                </a:solidFill>
              </a:rPr>
              <a:t>표세훈 </a:t>
            </a:r>
            <a:r>
              <a:rPr lang="en-US" altLang="ko-KR" b="1">
                <a:solidFill>
                  <a:schemeClr val="bg1"/>
                </a:solidFill>
              </a:rPr>
              <a:t>(kimpyo9357@naver.com)</a:t>
            </a:r>
            <a:endParaRPr lang="en-US" altLang="ko-KR" b="1">
              <a:solidFill>
                <a:schemeClr val="bg1"/>
              </a:solidFill>
            </a:endParaRPr>
          </a:p>
          <a:p>
            <a:pPr algn="ctr">
              <a:defRPr/>
            </a:pPr>
            <a:r>
              <a:rPr lang="ko-KR" altLang="en-US" b="1">
                <a:solidFill>
                  <a:schemeClr val="bg1"/>
                </a:solidFill>
              </a:rPr>
              <a:t>정덕호</a:t>
            </a:r>
            <a:r>
              <a:rPr lang="en-US" altLang="ko-KR" b="1">
                <a:solidFill>
                  <a:schemeClr val="bg1"/>
                </a:solidFill>
              </a:rPr>
              <a:t> (duckhoim@naver.com)</a:t>
            </a:r>
            <a:endParaRPr lang="en-US" altLang="ko-KR" b="1">
              <a:solidFill>
                <a:schemeClr val="bg1"/>
              </a:solidFill>
            </a:endParaRPr>
          </a:p>
        </p:txBody>
      </p:sp>
      <p:sp>
        <p:nvSpPr>
          <p:cNvPr id="74" name="순서도: 논리합 73"/>
          <p:cNvSpPr/>
          <p:nvPr/>
        </p:nvSpPr>
        <p:spPr>
          <a:xfrm>
            <a:off x="179512" y="2590302"/>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5" name="순서도: 논리합 74"/>
          <p:cNvSpPr/>
          <p:nvPr/>
        </p:nvSpPr>
        <p:spPr>
          <a:xfrm>
            <a:off x="8748464" y="26055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81" name="직선 연결선 80"/>
          <p:cNvCxnSpPr>
            <a:stCxn id="74" idx="6"/>
          </p:cNvCxnSpPr>
          <p:nvPr/>
        </p:nvCxnSpPr>
        <p:spPr>
          <a:xfrm>
            <a:off x="395536" y="2698314"/>
            <a:ext cx="2448272" cy="1060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6444208" y="2709500"/>
            <a:ext cx="2314416" cy="1002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90" name="그룹 89"/>
          <p:cNvGrpSpPr/>
          <p:nvPr/>
        </p:nvGrpSpPr>
        <p:grpSpPr>
          <a:xfrm rot="0">
            <a:off x="2699792" y="2852936"/>
            <a:ext cx="3744416" cy="432048"/>
            <a:chOff x="2699792" y="2852936"/>
            <a:chExt cx="3744416" cy="504056"/>
          </a:xfrm>
        </p:grpSpPr>
        <p:grpSp>
          <p:nvGrpSpPr>
            <p:cNvPr id="86" name="그룹 85"/>
            <p:cNvGrpSpPr/>
            <p:nvPr/>
          </p:nvGrpSpPr>
          <p:grpSpPr>
            <a:xfrm rot="0">
              <a:off x="2987824" y="2852936"/>
              <a:ext cx="3456384" cy="504056"/>
              <a:chOff x="899592" y="2060848"/>
              <a:chExt cx="3456384" cy="504056"/>
            </a:xfrm>
          </p:grpSpPr>
          <p:sp>
            <p:nvSpPr>
              <p:cNvPr id="87" name="직사각형 86"/>
              <p:cNvSpPr/>
              <p:nvPr/>
            </p:nvSpPr>
            <p:spPr>
              <a:xfrm>
                <a:off x="899592" y="2060848"/>
                <a:ext cx="324036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88" name="타원 87"/>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9" name="타원 88"/>
            <p:cNvSpPr/>
            <p:nvPr/>
          </p:nvSpPr>
          <p:spPr>
            <a:xfrm>
              <a:off x="2699792" y="285293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5" name="TextBox 84"/>
          <p:cNvSpPr txBox="1"/>
          <p:nvPr/>
        </p:nvSpPr>
        <p:spPr>
          <a:xfrm>
            <a:off x="2987824" y="2823319"/>
            <a:ext cx="3168352" cy="451376"/>
          </a:xfrm>
          <a:prstGeom prst="rect">
            <a:avLst/>
          </a:prstGeom>
          <a:noFill/>
        </p:spPr>
        <p:txBody>
          <a:bodyPr wrap="square">
            <a:spAutoFit/>
          </a:bodyPr>
          <a:lstStyle/>
          <a:p>
            <a:pPr algn="ctr">
              <a:defRPr/>
            </a:pPr>
            <a:r>
              <a:rPr lang="en-US" altLang="ko-KR" sz="2400" b="1" spc="-150">
                <a:solidFill>
                  <a:schemeClr val="tx2"/>
                </a:solidFill>
              </a:rPr>
              <a:t>FRIDAY_IRIS</a:t>
            </a:r>
            <a:endParaRPr lang="en-US" altLang="ko-KR" sz="2400" b="1" spc="-15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0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2000"/>
                                        <p:tgtEl>
                                          <p:spTgt spid="74"/>
                                        </p:tgtEl>
                                      </p:cBhvr>
                                    </p:animEffect>
                                  </p:childTnLst>
                                </p:cTn>
                              </p:par>
                              <p:par>
                                <p:cTn id="11" presetID="10"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2000"/>
                                        <p:tgtEl>
                                          <p:spTgt spid="82"/>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20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2"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Bottom)">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1" animBg="1"/>
      <p:bldP spid="8" grpId="2"/>
    </p:bldLst>
  </p:timing>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95" name=""/>
          <p:cNvGrpSpPr/>
          <p:nvPr/>
        </p:nvGrpSpPr>
        <p:grpSpPr>
          <a:xfrm rot="0">
            <a:off x="1043608" y="2204864"/>
            <a:ext cx="7440487" cy="2664295"/>
            <a:chOff x="1043608" y="2204864"/>
            <a:chExt cx="7440487" cy="2664295"/>
          </a:xfrm>
        </p:grpSpPr>
        <p:sp>
          <p:nvSpPr>
            <p:cNvPr id="96" name=""/>
            <p:cNvSpPr/>
            <p:nvPr/>
          </p:nvSpPr>
          <p:spPr>
            <a:xfrm>
              <a:off x="1601644" y="2204864"/>
              <a:ext cx="6324414" cy="2664295"/>
            </a:xfrm>
            <a:prstGeom prst="rightArrow">
              <a:avLst>
                <a:gd name="adj1" fmla="val 50000"/>
                <a:gd name="adj2" fmla="val 50000"/>
              </a:avLst>
            </a:prstGeom>
            <a:solidFill>
              <a:srgbClr val="e9c592">
                <a:alpha val="100000"/>
              </a:srgbClr>
            </a:solidFill>
            <a:ln w="9525" cap="flat" cmpd="sng" algn="ctr">
              <a:noFill/>
              <a:prstDash val="solid"/>
              <a:round/>
              <a:headEnd w="med" len="med"/>
              <a:tailEnd w="med" len="med"/>
            </a:ln>
            <a:effectLst/>
          </p:spPr>
        </p:sp>
        <p:sp>
          <p:nvSpPr>
            <p:cNvPr id="97" name=""/>
            <p:cNvSpPr/>
            <p:nvPr/>
          </p:nvSpPr>
          <p:spPr>
            <a:xfrm>
              <a:off x="1043608" y="3004152"/>
              <a:ext cx="2232146" cy="1065718"/>
            </a:xfrm>
            <a:prstGeom prst="roundRect">
              <a:avLst>
                <a:gd name="adj" fmla="val 16667"/>
              </a:avLst>
            </a:prstGeom>
            <a:solidFill>
              <a:srgbClr val="952637">
                <a:alpha val="100000"/>
              </a:srgbClr>
            </a:solidFill>
            <a:ln w="25400" cap="flat" cmpd="sng" algn="ctr">
              <a:solidFill>
                <a:srgbClr val="ffffff">
                  <a:alpha val="100000"/>
                </a:srgbClr>
              </a:solidFill>
              <a:prstDash val="solid"/>
            </a:ln>
            <a:effectLst/>
          </p:spPr>
        </p:sp>
        <p:sp>
          <p:nvSpPr>
            <p:cNvPr id="98" name=""/>
            <p:cNvSpPr txBox="1"/>
            <p:nvPr/>
          </p:nvSpPr>
          <p:spPr>
            <a:xfrm>
              <a:off x="104360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Database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구축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3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INFRA    - WEB</a:t>
              </a:r>
              <a:endPar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endParaRPr>
            </a:p>
          </p:txBody>
        </p:sp>
        <p:sp>
          <p:nvSpPr>
            <p:cNvPr id="99" name=""/>
            <p:cNvSpPr/>
            <p:nvPr/>
          </p:nvSpPr>
          <p:spPr>
            <a:xfrm>
              <a:off x="364777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00" name=""/>
            <p:cNvSpPr txBox="1"/>
            <p:nvPr/>
          </p:nvSpPr>
          <p:spPr>
            <a:xfrm>
              <a:off x="364777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식수현황 체크</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app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실행하기</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01" name=""/>
            <p:cNvSpPr/>
            <p:nvPr/>
          </p:nvSpPr>
          <p:spPr>
            <a:xfrm>
              <a:off x="6251949"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02" name=""/>
            <p:cNvSpPr txBox="1"/>
            <p:nvPr/>
          </p:nvSpPr>
          <p:spPr>
            <a:xfrm>
              <a:off x="6251949"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텔레그램 챗봇</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서버 실행</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gr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12" name="직사각형 11"/>
          <p:cNvSpPr/>
          <p:nvPr/>
        </p:nvSpPr>
        <p:spPr>
          <a:xfrm>
            <a:off x="1259632" y="4581128"/>
            <a:ext cx="6840760" cy="864096"/>
          </a:xfrm>
          <a:prstGeom prst="rect">
            <a:avLst/>
          </a:prstGeom>
          <a:ln>
            <a:solidFill>
              <a:srgbClr val="952637"/>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ko-KR" altLang="en-US"/>
          </a:p>
        </p:txBody>
      </p:sp>
      <p:sp>
        <p:nvSpPr>
          <p:cNvPr id="13" name="TextBox 12"/>
          <p:cNvSpPr txBox="1"/>
          <p:nvPr/>
        </p:nvSpPr>
        <p:spPr>
          <a:xfrm>
            <a:off x="1619672" y="4653136"/>
            <a:ext cx="6226555" cy="726584"/>
          </a:xfrm>
          <a:prstGeom prst="rect">
            <a:avLst/>
          </a:prstGeom>
          <a:noFill/>
        </p:spPr>
        <p:txBody>
          <a:bodyPr wrap="square">
            <a:spAutoFit/>
          </a:bodyPr>
          <a:lstStyle/>
          <a:p>
            <a:pPr algn="just">
              <a:defRPr/>
            </a:pPr>
            <a:r>
              <a:rPr lang="en-US" altLang="ko-KR"/>
              <a:t>-</a:t>
            </a:r>
            <a:r>
              <a:rPr lang="ko-KR" altLang="en-US"/>
              <a:t> </a:t>
            </a:r>
            <a:r>
              <a:rPr lang="en-US" altLang="ko-KR"/>
              <a:t>Terminal</a:t>
            </a:r>
            <a:endParaRPr lang="en-US" altLang="ko-KR" sz="1200"/>
          </a:p>
          <a:p>
            <a:pPr algn="just">
              <a:defRPr/>
            </a:pPr>
            <a:r>
              <a:rPr lang="ko-KR" altLang="en-US" sz="1200"/>
              <a:t>    $ cd database</a:t>
            </a:r>
            <a:endParaRPr lang="ko-KR" altLang="en-US" sz="1200"/>
          </a:p>
          <a:p>
            <a:pPr algn="just">
              <a:defRPr/>
            </a:pPr>
            <a:r>
              <a:rPr lang="ko-KR" altLang="en-US" sz="1200"/>
              <a:t>    $ docker-compose up -d --build</a:t>
            </a:r>
            <a:endParaRPr lang="ko-KR" altLang="en-US" sz="1200"/>
          </a:p>
        </p:txBody>
      </p:sp>
      <p:sp>
        <p:nvSpPr>
          <p:cNvPr id="14" name="오른쪽으로 구부러진 화살표 13"/>
          <p:cNvSpPr/>
          <p:nvPr/>
        </p:nvSpPr>
        <p:spPr>
          <a:xfrm>
            <a:off x="695400" y="3573016"/>
            <a:ext cx="792088" cy="1512168"/>
          </a:xfrm>
          <a:prstGeom prst="curvedRightArrow">
            <a:avLst>
              <a:gd name="adj1" fmla="val 25000"/>
              <a:gd name="adj2" fmla="val 50000"/>
              <a:gd name="adj3" fmla="val 25000"/>
            </a:avLst>
          </a:prstGeom>
          <a:solidFill>
            <a:srgbClr val="952637"/>
          </a:solidFill>
          <a:ln>
            <a:solidFill>
              <a:srgbClr val="952637"/>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ko-KR" altLang="en-US">
              <a:solidFill>
                <a:schemeClr val="tx1"/>
              </a:solidFill>
            </a:endParaRPr>
          </a:p>
        </p:txBody>
      </p:sp>
      <p:sp>
        <p:nvSpPr>
          <p:cNvPr id="89"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90" name="그룹 76"/>
          <p:cNvGrpSpPr/>
          <p:nvPr/>
        </p:nvGrpSpPr>
        <p:grpSpPr>
          <a:xfrm rot="0">
            <a:off x="971600" y="611063"/>
            <a:ext cx="2592290" cy="432048"/>
            <a:chOff x="1520659" y="2060848"/>
            <a:chExt cx="2835317" cy="504056"/>
          </a:xfrm>
        </p:grpSpPr>
        <p:sp>
          <p:nvSpPr>
            <p:cNvPr id="91"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2"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93"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94"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03" name="직사각형 9"/>
          <p:cNvSpPr/>
          <p:nvPr/>
        </p:nvSpPr>
        <p:spPr>
          <a:xfrm>
            <a:off x="899592" y="1196752"/>
            <a:ext cx="14873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1)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설치 방법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95" name=""/>
          <p:cNvGrpSpPr/>
          <p:nvPr/>
        </p:nvGrpSpPr>
        <p:grpSpPr>
          <a:xfrm rot="0">
            <a:off x="1043608" y="2204864"/>
            <a:ext cx="7440487" cy="2664295"/>
            <a:chOff x="1043608" y="2204864"/>
            <a:chExt cx="7440487" cy="2664295"/>
          </a:xfrm>
        </p:grpSpPr>
        <p:sp>
          <p:nvSpPr>
            <p:cNvPr id="96" name=""/>
            <p:cNvSpPr/>
            <p:nvPr/>
          </p:nvSpPr>
          <p:spPr>
            <a:xfrm>
              <a:off x="1601644" y="2204864"/>
              <a:ext cx="6324414" cy="2664295"/>
            </a:xfrm>
            <a:prstGeom prst="rightArrow">
              <a:avLst>
                <a:gd name="adj1" fmla="val 50000"/>
                <a:gd name="adj2" fmla="val 50000"/>
              </a:avLst>
            </a:prstGeom>
            <a:solidFill>
              <a:srgbClr val="e9c592">
                <a:alpha val="100000"/>
              </a:srgbClr>
            </a:solidFill>
            <a:ln w="9525" cap="flat" cmpd="sng" algn="ctr">
              <a:noFill/>
              <a:prstDash val="solid"/>
              <a:round/>
              <a:headEnd w="med" len="med"/>
              <a:tailEnd w="med" len="med"/>
            </a:ln>
            <a:effectLst/>
          </p:spPr>
        </p:sp>
        <p:sp>
          <p:nvSpPr>
            <p:cNvPr id="97" name=""/>
            <p:cNvSpPr/>
            <p:nvPr/>
          </p:nvSpPr>
          <p:spPr>
            <a:xfrm>
              <a:off x="1043608" y="3004152"/>
              <a:ext cx="2232146" cy="1065718"/>
            </a:xfrm>
            <a:prstGeom prst="roundRect">
              <a:avLst>
                <a:gd name="adj" fmla="val 16667"/>
              </a:avLst>
            </a:prstGeom>
            <a:solidFill>
              <a:srgbClr val="952637">
                <a:alpha val="100000"/>
              </a:srgbClr>
            </a:solidFill>
            <a:ln w="25400" cap="flat" cmpd="sng" algn="ctr">
              <a:solidFill>
                <a:srgbClr val="ffffff">
                  <a:alpha val="100000"/>
                </a:srgbClr>
              </a:solidFill>
              <a:prstDash val="solid"/>
            </a:ln>
            <a:effectLst/>
          </p:spPr>
        </p:sp>
        <p:sp>
          <p:nvSpPr>
            <p:cNvPr id="98" name=""/>
            <p:cNvSpPr txBox="1"/>
            <p:nvPr/>
          </p:nvSpPr>
          <p:spPr>
            <a:xfrm>
              <a:off x="104360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Database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구축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3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INFRA    - WEB</a:t>
              </a:r>
              <a:endPar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endParaRPr>
            </a:p>
          </p:txBody>
        </p:sp>
        <p:sp>
          <p:nvSpPr>
            <p:cNvPr id="99" name=""/>
            <p:cNvSpPr/>
            <p:nvPr/>
          </p:nvSpPr>
          <p:spPr>
            <a:xfrm>
              <a:off x="364777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00" name=""/>
            <p:cNvSpPr txBox="1"/>
            <p:nvPr/>
          </p:nvSpPr>
          <p:spPr>
            <a:xfrm>
              <a:off x="364777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식수현황 체크</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app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실행하기</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01" name=""/>
            <p:cNvSpPr/>
            <p:nvPr/>
          </p:nvSpPr>
          <p:spPr>
            <a:xfrm>
              <a:off x="6251949"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02" name=""/>
            <p:cNvSpPr txBox="1"/>
            <p:nvPr/>
          </p:nvSpPr>
          <p:spPr>
            <a:xfrm>
              <a:off x="6251949"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텔레그램 챗봇</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서버 실행</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gr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12" name="직사각형 11"/>
          <p:cNvSpPr/>
          <p:nvPr/>
        </p:nvSpPr>
        <p:spPr>
          <a:xfrm>
            <a:off x="1991544" y="4581128"/>
            <a:ext cx="6108848" cy="864096"/>
          </a:xfrm>
          <a:prstGeom prst="rect">
            <a:avLst/>
          </a:prstGeom>
          <a:ln>
            <a:solidFill>
              <a:srgbClr val="952637"/>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ko-KR" altLang="en-US"/>
          </a:p>
        </p:txBody>
      </p:sp>
      <p:sp>
        <p:nvSpPr>
          <p:cNvPr id="14" name="오른쪽으로 구부러진 화살표 13"/>
          <p:cNvSpPr/>
          <p:nvPr/>
        </p:nvSpPr>
        <p:spPr>
          <a:xfrm>
            <a:off x="1487488" y="3573016"/>
            <a:ext cx="792088" cy="1512168"/>
          </a:xfrm>
          <a:prstGeom prst="curvedRightArrow">
            <a:avLst>
              <a:gd name="adj1" fmla="val 25000"/>
              <a:gd name="adj2" fmla="val 50000"/>
              <a:gd name="adj3" fmla="val 25000"/>
            </a:avLst>
          </a:prstGeom>
          <a:solidFill>
            <a:srgbClr val="952637"/>
          </a:solidFill>
          <a:ln>
            <a:solidFill>
              <a:srgbClr val="952637"/>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ko-KR" altLang="en-US">
              <a:solidFill>
                <a:schemeClr val="tx1"/>
              </a:solidFill>
            </a:endParaRPr>
          </a:p>
        </p:txBody>
      </p:sp>
      <p:sp>
        <p:nvSpPr>
          <p:cNvPr id="89"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90" name="그룹 76"/>
          <p:cNvGrpSpPr/>
          <p:nvPr/>
        </p:nvGrpSpPr>
        <p:grpSpPr>
          <a:xfrm rot="0">
            <a:off x="971600" y="611063"/>
            <a:ext cx="2592290" cy="432048"/>
            <a:chOff x="1520659" y="2060848"/>
            <a:chExt cx="2835317" cy="504056"/>
          </a:xfrm>
        </p:grpSpPr>
        <p:sp>
          <p:nvSpPr>
            <p:cNvPr id="91"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2"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93"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94"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03" name="TextBox 12"/>
          <p:cNvSpPr txBox="1"/>
          <p:nvPr/>
        </p:nvSpPr>
        <p:spPr>
          <a:xfrm>
            <a:off x="2389724" y="4653136"/>
            <a:ext cx="5578484" cy="726584"/>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a:t>
            </a:r>
            <a:r>
              <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rPr>
              <a:t> </a:t>
            </a: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Terminal</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cd scripts</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./run_infra.sh</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p:txBody>
      </p:sp>
      <p:sp>
        <p:nvSpPr>
          <p:cNvPr id="104" name="직사각형 9"/>
          <p:cNvSpPr/>
          <p:nvPr/>
        </p:nvSpPr>
        <p:spPr>
          <a:xfrm>
            <a:off x="899592" y="1196752"/>
            <a:ext cx="14873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1)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설치 방법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113" name=""/>
          <p:cNvGrpSpPr/>
          <p:nvPr/>
        </p:nvGrpSpPr>
        <p:grpSpPr>
          <a:xfrm rot="0">
            <a:off x="1043608" y="2204864"/>
            <a:ext cx="7440487" cy="2664295"/>
            <a:chOff x="1043608" y="2204864"/>
            <a:chExt cx="7440487" cy="2664295"/>
          </a:xfrm>
        </p:grpSpPr>
        <p:sp>
          <p:nvSpPr>
            <p:cNvPr id="114" name=""/>
            <p:cNvSpPr/>
            <p:nvPr/>
          </p:nvSpPr>
          <p:spPr>
            <a:xfrm>
              <a:off x="1601644" y="2204864"/>
              <a:ext cx="6324414" cy="2664295"/>
            </a:xfrm>
            <a:prstGeom prst="rightArrow">
              <a:avLst>
                <a:gd name="adj1" fmla="val 50000"/>
                <a:gd name="adj2" fmla="val 50000"/>
              </a:avLst>
            </a:prstGeom>
            <a:solidFill>
              <a:srgbClr val="e9c592">
                <a:alpha val="100000"/>
              </a:srgbClr>
            </a:solidFill>
            <a:ln w="9525" cap="flat" cmpd="sng" algn="ctr">
              <a:noFill/>
              <a:prstDash val="solid"/>
              <a:round/>
              <a:headEnd w="med" len="med"/>
              <a:tailEnd w="med" len="med"/>
            </a:ln>
            <a:effectLst/>
          </p:spPr>
        </p:sp>
        <p:sp>
          <p:nvSpPr>
            <p:cNvPr id="115" name=""/>
            <p:cNvSpPr/>
            <p:nvPr/>
          </p:nvSpPr>
          <p:spPr>
            <a:xfrm>
              <a:off x="104360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16" name=""/>
            <p:cNvSpPr txBox="1"/>
            <p:nvPr/>
          </p:nvSpPr>
          <p:spPr>
            <a:xfrm>
              <a:off x="104360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Database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구축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3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INFRA    - WEB</a:t>
              </a:r>
              <a:endPar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endParaRPr>
            </a:p>
          </p:txBody>
        </p:sp>
        <p:sp>
          <p:nvSpPr>
            <p:cNvPr id="117" name=""/>
            <p:cNvSpPr/>
            <p:nvPr/>
          </p:nvSpPr>
          <p:spPr>
            <a:xfrm>
              <a:off x="3647778" y="3004152"/>
              <a:ext cx="2232146" cy="1065718"/>
            </a:xfrm>
            <a:prstGeom prst="roundRect">
              <a:avLst>
                <a:gd name="adj" fmla="val 16667"/>
              </a:avLst>
            </a:prstGeom>
            <a:solidFill>
              <a:srgbClr val="bb7243">
                <a:alpha val="100000"/>
              </a:srgbClr>
            </a:solidFill>
            <a:ln w="25400" cap="flat" cmpd="sng" algn="ctr">
              <a:solidFill>
                <a:srgbClr val="ffffff">
                  <a:alpha val="100000"/>
                </a:srgbClr>
              </a:solidFill>
              <a:prstDash val="solid"/>
            </a:ln>
            <a:effectLst/>
          </p:spPr>
        </p:sp>
        <p:sp>
          <p:nvSpPr>
            <p:cNvPr id="118" name=""/>
            <p:cNvSpPr txBox="1"/>
            <p:nvPr/>
          </p:nvSpPr>
          <p:spPr>
            <a:xfrm>
              <a:off x="364777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식수현황 체크</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app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실행하기</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19" name=""/>
            <p:cNvSpPr/>
            <p:nvPr/>
          </p:nvSpPr>
          <p:spPr>
            <a:xfrm>
              <a:off x="6251949"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20" name=""/>
            <p:cNvSpPr txBox="1"/>
            <p:nvPr/>
          </p:nvSpPr>
          <p:spPr>
            <a:xfrm>
              <a:off x="6251949"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텔레그램 챗봇</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서버 실행</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gr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12" name="직사각형 11"/>
          <p:cNvSpPr/>
          <p:nvPr/>
        </p:nvSpPr>
        <p:spPr>
          <a:xfrm>
            <a:off x="3203848" y="4509120"/>
            <a:ext cx="5400600" cy="792088"/>
          </a:xfrm>
          <a:prstGeom prst="rect">
            <a:avLst/>
          </a:prstGeom>
          <a:ln>
            <a:solidFill>
              <a:srgbClr val="bb7243"/>
            </a:solidFill>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ko-KR" altLang="en-US"/>
          </a:p>
        </p:txBody>
      </p:sp>
      <p:sp>
        <p:nvSpPr>
          <p:cNvPr id="14" name="오른쪽으로 구부러진 화살표 13"/>
          <p:cNvSpPr/>
          <p:nvPr/>
        </p:nvSpPr>
        <p:spPr>
          <a:xfrm>
            <a:off x="2915816" y="3717032"/>
            <a:ext cx="720080" cy="1080120"/>
          </a:xfrm>
          <a:prstGeom prst="curvedRightArrow">
            <a:avLst>
              <a:gd name="adj1" fmla="val 25000"/>
              <a:gd name="adj2" fmla="val 50000"/>
              <a:gd name="adj3" fmla="val 25000"/>
            </a:avLst>
          </a:prstGeom>
          <a:solidFill>
            <a:srgbClr val="bb7243"/>
          </a:solidFill>
          <a:ln>
            <a:solidFill>
              <a:srgbClr val="bb7243"/>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ko-KR" altLang="en-US">
              <a:solidFill>
                <a:schemeClr val="tx1"/>
              </a:solidFill>
            </a:endParaRPr>
          </a:p>
        </p:txBody>
      </p:sp>
      <p:sp>
        <p:nvSpPr>
          <p:cNvPr id="89"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90" name="그룹 76"/>
          <p:cNvGrpSpPr/>
          <p:nvPr/>
        </p:nvGrpSpPr>
        <p:grpSpPr>
          <a:xfrm rot="0">
            <a:off x="971600" y="611063"/>
            <a:ext cx="2592290" cy="432048"/>
            <a:chOff x="1520659" y="2060848"/>
            <a:chExt cx="2835317" cy="504056"/>
          </a:xfrm>
        </p:grpSpPr>
        <p:sp>
          <p:nvSpPr>
            <p:cNvPr id="91"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2"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93"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94"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21" name="TextBox 12"/>
          <p:cNvSpPr txBox="1"/>
          <p:nvPr/>
        </p:nvSpPr>
        <p:spPr>
          <a:xfrm>
            <a:off x="3575720" y="4536524"/>
            <a:ext cx="4968552" cy="728896"/>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a:t>
            </a:r>
            <a:r>
              <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rPr>
              <a:t> </a:t>
            </a: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Terminal</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cd attendance_check</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docker-compose up -d --build</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p:txBody>
      </p:sp>
      <p:sp>
        <p:nvSpPr>
          <p:cNvPr id="122" name="직사각형 9"/>
          <p:cNvSpPr/>
          <p:nvPr/>
        </p:nvSpPr>
        <p:spPr>
          <a:xfrm>
            <a:off x="899592" y="1196752"/>
            <a:ext cx="14873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1)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설치 방법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98"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99" name="그룹 76"/>
          <p:cNvGrpSpPr/>
          <p:nvPr/>
        </p:nvGrpSpPr>
        <p:grpSpPr>
          <a:xfrm rot="0">
            <a:off x="971600" y="611063"/>
            <a:ext cx="2592290" cy="432048"/>
            <a:chOff x="1520659" y="2060848"/>
            <a:chExt cx="2835317" cy="504056"/>
          </a:xfrm>
        </p:grpSpPr>
        <p:sp>
          <p:nvSpPr>
            <p:cNvPr id="100"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01"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102"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103"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grpSp>
        <p:nvGrpSpPr>
          <p:cNvPr id="120" name=""/>
          <p:cNvGrpSpPr/>
          <p:nvPr/>
        </p:nvGrpSpPr>
        <p:grpSpPr>
          <a:xfrm rot="0">
            <a:off x="1043608" y="2204864"/>
            <a:ext cx="7440487" cy="2664295"/>
            <a:chOff x="1043608" y="2204864"/>
            <a:chExt cx="7440487" cy="2664295"/>
          </a:xfrm>
        </p:grpSpPr>
        <p:sp>
          <p:nvSpPr>
            <p:cNvPr id="121" name=""/>
            <p:cNvSpPr/>
            <p:nvPr/>
          </p:nvSpPr>
          <p:spPr>
            <a:xfrm>
              <a:off x="1601644" y="2204864"/>
              <a:ext cx="6324414" cy="2664295"/>
            </a:xfrm>
            <a:prstGeom prst="rightArrow">
              <a:avLst>
                <a:gd name="adj1" fmla="val 50000"/>
                <a:gd name="adj2" fmla="val 50000"/>
              </a:avLst>
            </a:prstGeom>
            <a:solidFill>
              <a:srgbClr val="e9c592">
                <a:alpha val="100000"/>
              </a:srgbClr>
            </a:solidFill>
            <a:ln w="9525" cap="flat" cmpd="sng" algn="ctr">
              <a:noFill/>
              <a:prstDash val="solid"/>
              <a:round/>
              <a:headEnd w="med" len="med"/>
              <a:tailEnd w="med" len="med"/>
            </a:ln>
            <a:effectLst/>
          </p:spPr>
        </p:sp>
        <p:sp>
          <p:nvSpPr>
            <p:cNvPr id="122" name=""/>
            <p:cNvSpPr/>
            <p:nvPr/>
          </p:nvSpPr>
          <p:spPr>
            <a:xfrm>
              <a:off x="104360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23" name=""/>
            <p:cNvSpPr txBox="1"/>
            <p:nvPr/>
          </p:nvSpPr>
          <p:spPr>
            <a:xfrm>
              <a:off x="104360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Database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구축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3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INFRA    - WEB</a:t>
              </a:r>
              <a:endPar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endParaRPr>
            </a:p>
          </p:txBody>
        </p:sp>
        <p:sp>
          <p:nvSpPr>
            <p:cNvPr id="124" name=""/>
            <p:cNvSpPr/>
            <p:nvPr/>
          </p:nvSpPr>
          <p:spPr>
            <a:xfrm>
              <a:off x="364777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25" name=""/>
            <p:cNvSpPr txBox="1"/>
            <p:nvPr/>
          </p:nvSpPr>
          <p:spPr>
            <a:xfrm>
              <a:off x="364777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식수현황 체크</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app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실행하기</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26" name=""/>
            <p:cNvSpPr/>
            <p:nvPr/>
          </p:nvSpPr>
          <p:spPr>
            <a:xfrm>
              <a:off x="6251949" y="3004152"/>
              <a:ext cx="2232146" cy="1065718"/>
            </a:xfrm>
            <a:prstGeom prst="roundRect">
              <a:avLst>
                <a:gd name="adj" fmla="val 16667"/>
              </a:avLst>
            </a:prstGeom>
            <a:solidFill>
              <a:srgbClr val="506270">
                <a:alpha val="100000"/>
              </a:srgbClr>
            </a:solidFill>
            <a:ln w="25400" cap="flat" cmpd="sng" algn="ctr">
              <a:solidFill>
                <a:srgbClr val="ffffff">
                  <a:alpha val="100000"/>
                </a:srgbClr>
              </a:solidFill>
              <a:prstDash val="solid"/>
            </a:ln>
            <a:effectLst/>
          </p:spPr>
        </p:sp>
        <p:sp>
          <p:nvSpPr>
            <p:cNvPr id="127" name=""/>
            <p:cNvSpPr txBox="1"/>
            <p:nvPr/>
          </p:nvSpPr>
          <p:spPr>
            <a:xfrm>
              <a:off x="6251949"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텔레그램 챗봇</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서버 실행</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grpSp>
      <p:sp>
        <p:nvSpPr>
          <p:cNvPr id="131" name="직사각형 11"/>
          <p:cNvSpPr/>
          <p:nvPr/>
        </p:nvSpPr>
        <p:spPr>
          <a:xfrm>
            <a:off x="1259632" y="4581128"/>
            <a:ext cx="6840760" cy="1224136"/>
          </a:xfrm>
          <a:prstGeom prst="rect">
            <a:avLst/>
          </a:prstGeom>
          <a:solidFill>
            <a:srgbClr val="ffffff">
              <a:alpha val="100000"/>
            </a:srgbClr>
          </a:solidFill>
          <a:ln w="25400" cap="flat" cmpd="sng" algn="ctr">
            <a:solidFill>
              <a:srgbClr val="506270">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endParaRPr>
          </a:p>
        </p:txBody>
      </p:sp>
      <p:sp>
        <p:nvSpPr>
          <p:cNvPr id="132" name="오른쪽으로 구부러진 화살표 13"/>
          <p:cNvSpPr/>
          <p:nvPr/>
        </p:nvSpPr>
        <p:spPr>
          <a:xfrm flipH="1">
            <a:off x="7896200" y="3573016"/>
            <a:ext cx="792088" cy="1512168"/>
          </a:xfrm>
          <a:prstGeom prst="curvedRightArrow">
            <a:avLst>
              <a:gd name="adj1" fmla="val 25000"/>
              <a:gd name="adj2" fmla="val 50000"/>
              <a:gd name="adj3" fmla="val 25000"/>
            </a:avLst>
          </a:prstGeom>
          <a:solidFill>
            <a:srgbClr val="506270">
              <a:alpha val="100000"/>
            </a:srgbClr>
          </a:solidFill>
          <a:ln w="25400" cap="flat" cmpd="sng" algn="ctr">
            <a:solidFill>
              <a:srgbClr val="506270">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endParaRPr>
          </a:p>
        </p:txBody>
      </p:sp>
      <p:sp>
        <p:nvSpPr>
          <p:cNvPr id="133" name="직사각형 9"/>
          <p:cNvSpPr/>
          <p:nvPr/>
        </p:nvSpPr>
        <p:spPr>
          <a:xfrm>
            <a:off x="899592" y="1196752"/>
            <a:ext cx="14873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1)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설치 방법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34" name="TextBox 12"/>
          <p:cNvSpPr txBox="1"/>
          <p:nvPr/>
        </p:nvSpPr>
        <p:spPr>
          <a:xfrm>
            <a:off x="1271464" y="4607361"/>
            <a:ext cx="4968552" cy="1181933"/>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a:t>
            </a:r>
            <a:r>
              <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rPr>
              <a:t> </a:t>
            </a: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Terminal</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cd friday_bot</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docker-compose up -d --build</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b="1" i="0" u="none" strike="noStrike" kern="1200" cap="none" spc="0" normalizeH="0" baseline="0" mc:Ignorable="hp" hp:hslEmbossed="0">
                <a:solidFill>
                  <a:srgbClr val="000000"/>
                </a:solidFill>
                <a:latin typeface="맑은 고딕"/>
                <a:ea typeface="맑은 고딕"/>
                <a:cs typeface="맑은 고딕"/>
              </a:rPr>
              <a:t>- </a:t>
            </a:r>
            <a:r>
              <a:rPr xmlns:mc="http://schemas.openxmlformats.org/markup-compatibility/2006" xmlns:hp="http://schemas.haansoft.com/office/presentation/8.0" kumimoji="0" lang="ko-KR" altLang="en-US" b="1" i="0" u="none" strike="noStrike" kern="1200" cap="none" spc="0" normalizeH="0" baseline="0" mc:Ignorable="hp" hp:hslEmbossed="0">
                <a:solidFill>
                  <a:srgbClr val="000000"/>
                </a:solidFill>
                <a:latin typeface="맑은 고딕"/>
                <a:ea typeface="맑은 고딕"/>
                <a:cs typeface="맑은 고딕"/>
              </a:rPr>
              <a:t>텔레그램 내 </a:t>
            </a:r>
            <a:r>
              <a:rPr xmlns:mc="http://schemas.openxmlformats.org/markup-compatibility/2006" xmlns:hp="http://schemas.haansoft.com/office/presentation/8.0" kumimoji="0" lang="en-US" altLang="ko-KR" b="1" i="0" u="none" strike="noStrike" kern="1200" cap="none" spc="0" normalizeH="0" baseline="0" mc:Ignorable="hp" hp:hslEmbossed="0">
                <a:solidFill>
                  <a:srgbClr val="000000"/>
                </a:solidFill>
                <a:latin typeface="맑은 고딕"/>
                <a:ea typeface="맑은 고딕"/>
                <a:cs typeface="맑은 고딕"/>
              </a:rPr>
              <a:t>@IrisFridayBot</a:t>
            </a:r>
            <a:r>
              <a:rPr xmlns:mc="http://schemas.openxmlformats.org/markup-compatibility/2006" xmlns:hp="http://schemas.haansoft.com/office/presentation/8.0" kumimoji="0" lang="ko-KR" altLang="en-US" b="1" i="0" u="none" strike="noStrike" kern="1200" cap="none" spc="0" normalizeH="0" baseline="0" mc:Ignorable="hp" hp:hslEmbossed="0">
                <a:solidFill>
                  <a:srgbClr val="000000"/>
                </a:solidFill>
                <a:latin typeface="맑은 고딕"/>
                <a:ea typeface="맑은 고딕"/>
                <a:cs typeface="맑은 고딕"/>
              </a:rPr>
              <a:t> 찾기</a:t>
            </a:r>
            <a:endParaRPr xmlns:mc="http://schemas.openxmlformats.org/markup-compatibility/2006" xmlns:hp="http://schemas.haansoft.com/office/presentation/8.0" kumimoji="0" lang="ko-KR" altLang="en-US" b="1" i="0" u="none" strike="noStrike" kern="1200" cap="none" spc="0" normalizeH="0" baseline="0" mc:Ignorable="hp" hp:hslEmbossed="0">
              <a:solidFill>
                <a:srgbClr val="00000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grpSp>
        <p:nvGrpSpPr>
          <p:cNvPr id="83" name=""/>
          <p:cNvGrpSpPr/>
          <p:nvPr/>
        </p:nvGrpSpPr>
        <p:grpSpPr>
          <a:xfrm rot="0">
            <a:off x="971600" y="1628800"/>
            <a:ext cx="7200800" cy="4536504"/>
            <a:chOff x="971600" y="1423839"/>
            <a:chExt cx="7200800" cy="4741465"/>
          </a:xfrm>
        </p:grpSpPr>
        <p:sp>
          <p:nvSpPr>
            <p:cNvPr id="84" name=""/>
            <p:cNvSpPr/>
            <p:nvPr/>
          </p:nvSpPr>
          <p:spPr>
            <a:xfrm>
              <a:off x="971600" y="1423839"/>
              <a:ext cx="7200800" cy="842400"/>
            </a:xfrm>
            <a:prstGeom prst="roundRect">
              <a:avLst>
                <a:gd name="adj" fmla="val 16667"/>
              </a:avLst>
            </a:prstGeom>
            <a:solidFill>
              <a:srgbClr val="506270"/>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85" name=""/>
            <p:cNvSpPr txBox="1"/>
            <p:nvPr/>
          </p:nvSpPr>
          <p:spPr>
            <a:xfrm>
              <a:off x="971600" y="1423839"/>
              <a:ext cx="7200800" cy="842400"/>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01    </a:t>
              </a:r>
              <a:r>
                <a:rPr lang="ko-KR" altLang="en-US" sz="1400" b="1" kern="1200"/>
                <a:t>회원번호를  </a:t>
              </a:r>
              <a:r>
                <a:rPr lang="en-US" altLang="ko-KR" sz="1400" b="1" kern="1200"/>
                <a:t>QR</a:t>
              </a:r>
              <a:r>
                <a:rPr lang="ko-KR" altLang="en-US" sz="1400" b="1" kern="1200"/>
                <a:t>코드 제작 및 회원 배포</a:t>
              </a:r>
              <a:endParaRPr lang="ko-KR" altLang="en-US" sz="1400" b="1" kern="1200"/>
            </a:p>
          </p:txBody>
        </p:sp>
        <p:sp>
          <p:nvSpPr>
            <p:cNvPr id="86" name=""/>
            <p:cNvSpPr/>
            <p:nvPr/>
          </p:nvSpPr>
          <p:spPr>
            <a:xfrm>
              <a:off x="971600" y="2395840"/>
              <a:ext cx="7200800" cy="842400"/>
            </a:xfrm>
            <a:prstGeom prst="roundRect">
              <a:avLst>
                <a:gd name="adj" fmla="val 16667"/>
              </a:avLst>
            </a:prstGeom>
            <a:solidFill>
              <a:srgbClr val="e9c592"/>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87" name=""/>
            <p:cNvSpPr txBox="1"/>
            <p:nvPr/>
          </p:nvSpPr>
          <p:spPr>
            <a:xfrm>
              <a:off x="971600" y="2395840"/>
              <a:ext cx="7200800" cy="842400"/>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02    </a:t>
              </a:r>
              <a:r>
                <a:rPr lang="ko-KR" altLang="en-US" sz="1400" b="1" kern="1200"/>
                <a:t>다음 과정을 통해 인식</a:t>
              </a:r>
              <a:endParaRPr lang="ko-KR" altLang="en-US" sz="1400" b="1" kern="1200"/>
            </a:p>
          </p:txBody>
        </p:sp>
        <p:sp>
          <p:nvSpPr>
            <p:cNvPr id="88" name=""/>
            <p:cNvSpPr/>
            <p:nvPr/>
          </p:nvSpPr>
          <p:spPr>
            <a:xfrm>
              <a:off x="971600" y="3367840"/>
              <a:ext cx="7200800" cy="842400"/>
            </a:xfrm>
            <a:prstGeom prst="roundRect">
              <a:avLst>
                <a:gd name="adj" fmla="val 16667"/>
              </a:avLst>
            </a:prstGeom>
            <a:solidFill>
              <a:srgbClr val="bb7243"/>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89" name=""/>
            <p:cNvSpPr txBox="1"/>
            <p:nvPr/>
          </p:nvSpPr>
          <p:spPr>
            <a:xfrm>
              <a:off x="971600" y="3367840"/>
              <a:ext cx="7200800" cy="842400"/>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a:t>
              </a:r>
              <a:r>
                <a:rPr lang="en-US" altLang="ko-KR" sz="1400" b="1" kern="1200"/>
                <a:t>2-1</a:t>
              </a:r>
              <a:r>
                <a:rPr lang="en-US" altLang="en-US" sz="1400" b="1" kern="1200"/>
                <a:t>    </a:t>
              </a:r>
              <a:r>
                <a:rPr lang="en-US" altLang="ko-KR" sz="1400" b="1" kern="1200"/>
                <a:t>Endpoint (url/qr/scan)</a:t>
              </a:r>
              <a:r>
                <a:rPr lang="ko-KR" altLang="en-US" sz="1400" b="1" kern="1200"/>
                <a:t> 접속</a:t>
              </a:r>
              <a:endParaRPr lang="ko-KR" altLang="en-US" sz="1400" b="1" kern="1200"/>
            </a:p>
          </p:txBody>
        </p:sp>
        <p:sp>
          <p:nvSpPr>
            <p:cNvPr id="90" name=""/>
            <p:cNvSpPr/>
            <p:nvPr/>
          </p:nvSpPr>
          <p:spPr>
            <a:xfrm>
              <a:off x="971600" y="4339840"/>
              <a:ext cx="7200800" cy="842400"/>
            </a:xfrm>
            <a:prstGeom prst="roundRect">
              <a:avLst>
                <a:gd name="adj" fmla="val 16667"/>
              </a:avLst>
            </a:prstGeom>
            <a:solidFill>
              <a:srgbClr val="952637"/>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91" name=""/>
            <p:cNvSpPr txBox="1"/>
            <p:nvPr/>
          </p:nvSpPr>
          <p:spPr>
            <a:xfrm>
              <a:off x="971600" y="4339840"/>
              <a:ext cx="7200800" cy="842400"/>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a:t>
              </a:r>
              <a:r>
                <a:rPr lang="en-US" altLang="ko-KR" sz="1400" b="1" kern="1200"/>
                <a:t>2-2</a:t>
              </a:r>
              <a:r>
                <a:rPr lang="ko-KR" altLang="en-US" sz="1400" b="1" kern="1200"/>
                <a:t>    후면 카메라에 </a:t>
              </a:r>
              <a:r>
                <a:rPr lang="en-US" altLang="ko-KR" sz="1400" b="1" kern="1200"/>
                <a:t>QR</a:t>
              </a:r>
              <a:r>
                <a:rPr lang="ko-KR" altLang="en-US" sz="1400" b="1" kern="1200"/>
                <a:t>코드 비추기</a:t>
              </a:r>
              <a:endParaRPr lang="ko-KR" altLang="en-US" sz="1400" b="1" kern="1200"/>
            </a:p>
          </p:txBody>
        </p:sp>
        <p:sp>
          <p:nvSpPr>
            <p:cNvPr id="92" name=""/>
            <p:cNvSpPr/>
            <p:nvPr/>
          </p:nvSpPr>
          <p:spPr>
            <a:xfrm>
              <a:off x="971600" y="5322904"/>
              <a:ext cx="7200800" cy="842400"/>
            </a:xfrm>
            <a:prstGeom prst="roundRect">
              <a:avLst>
                <a:gd name="adj" fmla="val 16667"/>
              </a:avLst>
            </a:prstGeom>
            <a:solidFill>
              <a:srgbClr val="212e53"/>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93" name=""/>
            <p:cNvSpPr txBox="1"/>
            <p:nvPr/>
          </p:nvSpPr>
          <p:spPr>
            <a:xfrm>
              <a:off x="971600" y="5322904"/>
              <a:ext cx="7200800" cy="842400"/>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a:t>
              </a:r>
              <a:r>
                <a:rPr lang="en-US" altLang="ko-KR" sz="1400" b="1" kern="1200"/>
                <a:t>2-3</a:t>
              </a:r>
              <a:r>
                <a:rPr lang="en-US" altLang="en-US" sz="1400" b="1" kern="1200"/>
                <a:t>    </a:t>
              </a:r>
              <a:r>
                <a:rPr lang="en-US" altLang="ko-KR" sz="1400" b="1" kern="1200"/>
                <a:t>5~10</a:t>
              </a:r>
              <a:r>
                <a:rPr lang="ko-KR" altLang="en-US" sz="1400" b="1" kern="1200"/>
                <a:t>초 후 회원번호 메시지 확인</a:t>
              </a:r>
              <a:endParaRPr lang="ko-KR" altLang="en-US" sz="1400" b="1" kern="1200"/>
            </a:p>
          </p:txBody>
        </p:sp>
      </p:grpSp>
      <p:sp>
        <p:nvSpPr>
          <p:cNvPr id="101"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102" name="그룹 76"/>
          <p:cNvGrpSpPr/>
          <p:nvPr/>
        </p:nvGrpSpPr>
        <p:grpSpPr>
          <a:xfrm rot="0">
            <a:off x="971600" y="611063"/>
            <a:ext cx="2592290" cy="432048"/>
            <a:chOff x="1520659" y="2060848"/>
            <a:chExt cx="2835317" cy="504056"/>
          </a:xfrm>
        </p:grpSpPr>
        <p:sp>
          <p:nvSpPr>
            <p:cNvPr id="103"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04"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105"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106"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07" name="직사각형 9"/>
          <p:cNvSpPr/>
          <p:nvPr/>
        </p:nvSpPr>
        <p:spPr>
          <a:xfrm>
            <a:off x="899591" y="1196752"/>
            <a:ext cx="42686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2)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이용 방법 </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 실 식수인원 체크 서비스</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55480"/>
          </a:xfrm>
          <a:prstGeom prst="rect">
            <a:avLst/>
          </a:prstGeom>
          <a:noFill/>
        </p:spPr>
        <p:txBody>
          <a:bodyPr wrap="square">
            <a:spAutoFit/>
          </a:bodyPr>
          <a:lstStyle/>
          <a:p>
            <a:pPr lvl="0">
              <a:defRPr/>
            </a:pPr>
            <a:r>
              <a:rPr lang="en-US" altLang="ko-KR" sz="4400" b="1" spc="-300">
                <a:solidFill>
                  <a:schemeClr val="bg1"/>
                </a:solidFill>
              </a:rPr>
              <a:t>05</a:t>
            </a:r>
            <a:endParaRPr lang="en-US" altLang="ko-KR" sz="4400"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71600"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99592" y="323364"/>
            <a:ext cx="2554173" cy="369332"/>
          </a:xfrm>
          <a:prstGeom prst="rect">
            <a:avLst/>
          </a:prstGeom>
        </p:spPr>
        <p:txBody>
          <a:bodyPr wrap="none">
            <a:spAutoFit/>
          </a:bodyPr>
          <a:lstStyle/>
          <a:p>
            <a:pPr>
              <a:defRPr/>
            </a:pPr>
            <a:r>
              <a:rPr lang="en-US" altLang="ko-KR" spc="-150">
                <a:solidFill>
                  <a:schemeClr val="bg1"/>
                </a:solidFill>
              </a:rPr>
              <a:t>Copyleft / End User License</a:t>
            </a:r>
            <a:endParaRPr lang="en-US" altLang="ko-KR" spc="-150">
              <a:solidFill>
                <a:schemeClr val="bg1"/>
              </a:solidFill>
            </a:endParaRPr>
          </a:p>
        </p:txBody>
      </p:sp>
      <p:sp>
        <p:nvSpPr>
          <p:cNvPr id="82" name="TextBox 81"/>
          <p:cNvSpPr txBox="1"/>
          <p:nvPr/>
        </p:nvSpPr>
        <p:spPr>
          <a:xfrm>
            <a:off x="985857" y="630313"/>
            <a:ext cx="3168352" cy="386957"/>
          </a:xfrm>
          <a:prstGeom prst="rect">
            <a:avLst/>
          </a:prstGeom>
          <a:noFill/>
        </p:spPr>
        <p:txBody>
          <a:bodyPr wrap="square">
            <a:spAutoFit/>
          </a:bodyPr>
          <a:lstStyle/>
          <a:p>
            <a:pPr lvl="0">
              <a:defRPr/>
            </a:pPr>
            <a:r>
              <a:rPr lang="ko-KR" altLang="en-US" sz="2000" b="1">
                <a:solidFill>
                  <a:schemeClr val="tx2"/>
                </a:solidFill>
              </a:rPr>
              <a:t>저작권 및 사용권 정보</a:t>
            </a:r>
            <a:endParaRPr lang="ko-KR" altLang="en-US" sz="2000" b="1">
              <a:solidFill>
                <a:schemeClr val="tx2"/>
              </a:solidFill>
            </a:endParaRPr>
          </a:p>
        </p:txBody>
      </p:sp>
      <p:sp>
        <p:nvSpPr>
          <p:cNvPr id="97" name=""/>
          <p:cNvSpPr txBox="1"/>
          <p:nvPr/>
        </p:nvSpPr>
        <p:spPr>
          <a:xfrm>
            <a:off x="407368" y="1124744"/>
            <a:ext cx="8424936" cy="5304464"/>
          </a:xfrm>
          <a:prstGeom prst="rect">
            <a:avLst/>
          </a:prstGeom>
        </p:spPr>
        <p:txBody>
          <a:bodyPr wrap="square">
            <a:spAutoFit/>
          </a:bodyPr>
          <a:p>
            <a:pPr>
              <a:defRPr/>
            </a:pPr>
            <a:r>
              <a:rPr lang="ko-KR" altLang="en-US">
                <a:solidFill>
                  <a:srgbClr val="ff0000"/>
                </a:solidFill>
              </a:rPr>
              <a:t>License</a:t>
            </a:r>
            <a:endParaRPr lang="ko-KR" altLang="en-US">
              <a:solidFill>
                <a:srgbClr val="ff0000"/>
              </a:solidFill>
            </a:endParaRPr>
          </a:p>
          <a:p>
            <a:pPr>
              <a:defRPr/>
            </a:pPr>
            <a:r>
              <a:rPr lang="ko-KR" altLang="en-US">
                <a:solidFill>
                  <a:schemeClr val="lt1"/>
                </a:solidFill>
              </a:rPr>
              <a:t>This software is licensed under the Apache 2 license, quoted below.</a:t>
            </a:r>
            <a:endParaRPr lang="ko-KR" altLang="en-US">
              <a:solidFill>
                <a:schemeClr val="lt1"/>
              </a:solidFill>
            </a:endParaRPr>
          </a:p>
          <a:p>
            <a:pPr>
              <a:defRPr/>
            </a:pPr>
            <a:endParaRPr lang="ko-KR" altLang="en-US">
              <a:solidFill>
                <a:schemeClr val="lt1"/>
              </a:solidFill>
            </a:endParaRPr>
          </a:p>
          <a:p>
            <a:pPr>
              <a:defRPr/>
            </a:pPr>
            <a:r>
              <a:rPr lang="ko-KR" altLang="en-US">
                <a:solidFill>
                  <a:schemeClr val="lt1"/>
                </a:solidFill>
              </a:rPr>
              <a:t>Copyright 2020. Team IRIS</a:t>
            </a:r>
            <a:endParaRPr lang="ko-KR" altLang="en-US">
              <a:solidFill>
                <a:schemeClr val="lt1"/>
              </a:solidFill>
            </a:endParaRPr>
          </a:p>
          <a:p>
            <a:pPr>
              <a:defRPr/>
            </a:pPr>
            <a:endParaRPr lang="ko-KR" altLang="en-US">
              <a:solidFill>
                <a:schemeClr val="lt1"/>
              </a:solidFill>
            </a:endParaRPr>
          </a:p>
          <a:p>
            <a:pPr>
              <a:defRPr/>
            </a:pPr>
            <a:r>
              <a:rPr lang="ko-KR" altLang="en-US">
                <a:solidFill>
                  <a:schemeClr val="lt1"/>
                </a:solidFill>
              </a:rPr>
              <a:t>Licensed under the Apache License, Version 2.0 (the "License"); you may not use this project except in compliance with the License. You may obtain a copy of the License at http://www.apache.org/licenses/LICENSE-2.0.</a:t>
            </a:r>
            <a:endParaRPr lang="ko-KR" altLang="en-US">
              <a:solidFill>
                <a:schemeClr val="lt1"/>
              </a:solidFill>
            </a:endParaRPr>
          </a:p>
          <a:p>
            <a:pPr>
              <a:defRPr/>
            </a:pPr>
            <a:endParaRPr lang="ko-KR" altLang="en-US">
              <a:solidFill>
                <a:schemeClr val="lt1"/>
              </a:solidFill>
            </a:endParaRPr>
          </a:p>
          <a:p>
            <a:pPr>
              <a:defRPr/>
            </a:pPr>
            <a:r>
              <a:rPr lang="ko-KR" altLang="en-US">
                <a:solidFill>
                  <a:schemeClr val="lt1"/>
                </a:solidFill>
              </a:rPr>
              <a:t>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endParaRPr lang="ko-KR" altLang="en-US">
              <a:solidFill>
                <a:schemeClr val="lt1"/>
              </a:solidFill>
            </a:endParaRPr>
          </a:p>
          <a:p>
            <a:pPr>
              <a:defRPr/>
            </a:pPr>
            <a:endParaRPr lang="ko-KR" altLang="en-US">
              <a:solidFill>
                <a:schemeClr val="lt1"/>
              </a:solidFill>
            </a:endParaRPr>
          </a:p>
          <a:p>
            <a:pPr>
              <a:defRPr/>
            </a:pPr>
            <a:r>
              <a:rPr lang="ko-KR" altLang="en-US">
                <a:solidFill>
                  <a:srgbClr val="ff0000"/>
                </a:solidFill>
              </a:rPr>
              <a:t>JsQRScanner</a:t>
            </a:r>
            <a:endParaRPr lang="ko-KR" altLang="en-US">
              <a:solidFill>
                <a:schemeClr val="lt1"/>
              </a:solidFill>
            </a:endParaRPr>
          </a:p>
          <a:p>
            <a:pPr>
              <a:defRPr/>
            </a:pPr>
            <a:endParaRPr lang="ko-KR" altLang="en-US">
              <a:solidFill>
                <a:schemeClr val="lt1"/>
              </a:solidFill>
            </a:endParaRPr>
          </a:p>
          <a:p>
            <a:pPr>
              <a:defRPr/>
            </a:pPr>
            <a:r>
              <a:rPr lang="ko-KR" altLang="en-US">
                <a:solidFill>
                  <a:schemeClr val="lt1"/>
                </a:solidFill>
              </a:rPr>
              <a:t>https://github.com/jbialobr/JsQRScanner</a:t>
            </a:r>
            <a:endParaRPr lang="ko-KR" altLang="en-US">
              <a:solidFill>
                <a:schemeClr val="lt1"/>
              </a:solidFill>
            </a:endParaRPr>
          </a:p>
          <a:p>
            <a:pPr>
              <a:defRPr/>
            </a:pPr>
            <a:endParaRPr lang="ko-KR" altLang="en-US">
              <a:solidFill>
                <a:schemeClr val="lt1"/>
              </a:solidFill>
            </a:endParaRPr>
          </a:p>
          <a:p>
            <a:pPr>
              <a:defRPr/>
            </a:pPr>
            <a:r>
              <a:rPr lang="ko-KR" altLang="en-US">
                <a:solidFill>
                  <a:srgbClr val="ff0000"/>
                </a:solidFill>
              </a:rPr>
              <a:t>Apache License 2.0</a:t>
            </a:r>
            <a:endParaRPr lang="ko-KR"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1988840"/>
            <a:ext cx="6192688" cy="830997"/>
          </a:xfrm>
          <a:prstGeom prst="rect">
            <a:avLst/>
          </a:prstGeom>
          <a:noFill/>
        </p:spPr>
        <p:txBody>
          <a:bodyPr wrap="square">
            <a:spAutoFit/>
          </a:bodyPr>
          <a:lstStyle/>
          <a:p>
            <a:pPr algn="ctr">
              <a:defRPr/>
            </a:pPr>
            <a:r>
              <a:rPr lang="ko-KR" altLang="en-US" sz="4800" b="1" spc="-150">
                <a:solidFill>
                  <a:schemeClr val="bg1"/>
                </a:solidFill>
              </a:rPr>
              <a:t>감사합니다</a:t>
            </a:r>
            <a:endParaRPr lang="en-US" altLang="ko-KR" sz="4800" b="1" spc="-150">
              <a:solidFill>
                <a:schemeClr val="bg1"/>
              </a:solidFill>
            </a:endParaRPr>
          </a:p>
        </p:txBody>
      </p:sp>
      <p:sp>
        <p:nvSpPr>
          <p:cNvPr id="74" name="순서도: 논리합 73"/>
          <p:cNvSpPr/>
          <p:nvPr/>
        </p:nvSpPr>
        <p:spPr>
          <a:xfrm>
            <a:off x="179512" y="2590302"/>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5" name="순서도: 논리합 74"/>
          <p:cNvSpPr/>
          <p:nvPr/>
        </p:nvSpPr>
        <p:spPr>
          <a:xfrm>
            <a:off x="8748464" y="26055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81" name="직선 연결선 80"/>
          <p:cNvCxnSpPr>
            <a:stCxn id="74" idx="6"/>
          </p:cNvCxnSpPr>
          <p:nvPr/>
        </p:nvCxnSpPr>
        <p:spPr>
          <a:xfrm>
            <a:off x="395536" y="2698314"/>
            <a:ext cx="2448272" cy="1060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6444208" y="2709500"/>
            <a:ext cx="2314416" cy="1002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2" name="그룹 89"/>
          <p:cNvGrpSpPr/>
          <p:nvPr/>
        </p:nvGrpSpPr>
        <p:grpSpPr>
          <a:xfrm rot="0">
            <a:off x="2699792" y="2852936"/>
            <a:ext cx="3744416" cy="432048"/>
            <a:chOff x="2699792" y="2852936"/>
            <a:chExt cx="3744416" cy="504056"/>
          </a:xfrm>
        </p:grpSpPr>
        <p:grpSp>
          <p:nvGrpSpPr>
            <p:cNvPr id="3" name="그룹 85"/>
            <p:cNvGrpSpPr/>
            <p:nvPr/>
          </p:nvGrpSpPr>
          <p:grpSpPr>
            <a:xfrm rot="0">
              <a:off x="2987824" y="2852936"/>
              <a:ext cx="3456384" cy="504056"/>
              <a:chOff x="899592" y="2060848"/>
              <a:chExt cx="3456384" cy="504056"/>
            </a:xfrm>
          </p:grpSpPr>
          <p:sp>
            <p:nvSpPr>
              <p:cNvPr id="87" name="직사각형 86"/>
              <p:cNvSpPr/>
              <p:nvPr/>
            </p:nvSpPr>
            <p:spPr>
              <a:xfrm>
                <a:off x="899592" y="2060848"/>
                <a:ext cx="324036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88" name="타원 87"/>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9" name="타원 88"/>
            <p:cNvSpPr/>
            <p:nvPr/>
          </p:nvSpPr>
          <p:spPr>
            <a:xfrm>
              <a:off x="2699792" y="285293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5" name="TextBox 84"/>
          <p:cNvSpPr txBox="1"/>
          <p:nvPr/>
        </p:nvSpPr>
        <p:spPr>
          <a:xfrm>
            <a:off x="2987824" y="2823319"/>
            <a:ext cx="3168352" cy="461665"/>
          </a:xfrm>
          <a:prstGeom prst="rect">
            <a:avLst/>
          </a:prstGeom>
          <a:noFill/>
        </p:spPr>
        <p:txBody>
          <a:bodyPr wrap="square">
            <a:spAutoFit/>
          </a:bodyPr>
          <a:lstStyle/>
          <a:p>
            <a:pPr algn="ctr">
              <a:defRPr/>
            </a:pPr>
            <a:r>
              <a:rPr lang="en-US" altLang="ko-KR" sz="2400" b="1" spc="-150">
                <a:solidFill>
                  <a:schemeClr val="tx2"/>
                </a:solidFill>
              </a:rPr>
              <a:t>THANK YOU</a:t>
            </a:r>
            <a:endParaRPr lang="ko-KR" altLang="en-US" sz="2400" b="1" spc="-150">
              <a:solidFill>
                <a:schemeClr val="tx2"/>
              </a:solidFill>
            </a:endParaRPr>
          </a:p>
        </p:txBody>
      </p:sp>
      <p:sp>
        <p:nvSpPr>
          <p:cNvPr id="90" name="TextBox 7"/>
          <p:cNvSpPr txBox="1"/>
          <p:nvPr/>
        </p:nvSpPr>
        <p:spPr>
          <a:xfrm>
            <a:off x="2123728" y="4653136"/>
            <a:ext cx="5040560" cy="1183784"/>
          </a:xfrm>
          <a:prstGeom prst="rect">
            <a:avLst/>
          </a:prstGeom>
          <a:noFill/>
        </p:spPr>
        <p:txBody>
          <a:bodyPr wrap="square">
            <a:spAutoFit/>
          </a:bodyP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800" b="1" i="0" u="none" strike="noStrike" kern="1200" cap="none" spc="0" normalizeH="0" baseline="0" mc:Ignorable="hp" hp:hslEmbossed="0">
              <a:solidFill>
                <a:srgbClr val="000000"/>
              </a:solidFill>
              <a:latin typeface="맑은 고딕"/>
              <a:ea typeface="맑은 고딕"/>
              <a:cs typeface="맑은 고딕"/>
            </a:endParaRPr>
          </a:p>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800" b="1" i="0" u="none" strike="noStrike" kern="1200" cap="none" spc="0" normalizeH="0" baseline="0" mc:Ignorable="hp" hp:hslEmbossed="0">
              <a:solidFill>
                <a:srgbClr val="000000"/>
              </a:solidFill>
              <a:latin typeface="맑은 고딕"/>
              <a:ea typeface="맑은 고딕"/>
              <a:cs typeface="맑은 고딕"/>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표세훈 </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(kimpyo9357@naver.com)</a:t>
            </a:r>
            <a:endPar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정덕호</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 (duckhoim@naver.com)</a:t>
            </a:r>
            <a:endPar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slide(fromBottom)">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295800" y="4285049"/>
            <a:ext cx="3744416" cy="944151"/>
          </a:xfrm>
          <a:prstGeom prst="rect">
            <a:avLst/>
          </a:prstGeom>
          <a:noFill/>
        </p:spPr>
        <p:txBody>
          <a:bodyPr wrap="square">
            <a:spAutoFit/>
          </a:bodyPr>
          <a:lstStyle/>
          <a:p>
            <a:pPr marL="457200" indent="-457200">
              <a:defRPr/>
            </a:pPr>
            <a:r>
              <a:rPr lang="en-US" altLang="ko-KR" sz="2000" b="1" spc="-150">
                <a:solidFill>
                  <a:schemeClr val="bg1"/>
                </a:solidFill>
              </a:rPr>
              <a:t>04    </a:t>
            </a:r>
            <a:r>
              <a:rPr lang="ko-KR" altLang="en-US" sz="2000" b="1" spc="-150">
                <a:solidFill>
                  <a:schemeClr val="bg1"/>
                </a:solidFill>
              </a:rPr>
              <a:t>프로젝트 사용법</a:t>
            </a:r>
            <a:endParaRPr lang="ko-KR" altLang="en-US" sz="2000" b="1" spc="-150">
              <a:solidFill>
                <a:schemeClr val="bg1"/>
              </a:solidFill>
            </a:endParaRPr>
          </a:p>
          <a:p>
            <a:pPr marL="457200" indent="-457200">
              <a:defRPr/>
            </a:pPr>
            <a:r>
              <a:rPr lang="en-US" altLang="ko-KR" sz="2000" b="1" spc="-150">
                <a:solidFill>
                  <a:schemeClr val="bg1"/>
                </a:solidFill>
              </a:rPr>
              <a:t>            </a:t>
            </a:r>
            <a:r>
              <a:rPr lang="en-US" altLang="ko-KR" b="1" spc="-150">
                <a:solidFill>
                  <a:schemeClr val="bg1"/>
                </a:solidFill>
              </a:rPr>
              <a:t> </a:t>
            </a:r>
            <a:r>
              <a:rPr lang="en-US" altLang="ko-KR" sz="1600" b="1" spc="-150">
                <a:solidFill>
                  <a:schemeClr val="bg1"/>
                </a:solidFill>
              </a:rPr>
              <a:t>(1) </a:t>
            </a:r>
            <a:r>
              <a:rPr lang="ko-KR" altLang="en-US" sz="1600" b="1" spc="-150">
                <a:solidFill>
                  <a:schemeClr val="bg1"/>
                </a:solidFill>
              </a:rPr>
              <a:t>설치 방법</a:t>
            </a:r>
            <a:endParaRPr lang="ko-KR" altLang="en-US" sz="1600" b="1" spc="-150">
              <a:solidFill>
                <a:schemeClr val="bg1"/>
              </a:solidFill>
            </a:endParaRPr>
          </a:p>
          <a:p>
            <a:pPr marL="457200" indent="-457200">
              <a:defRPr/>
            </a:pPr>
            <a:r>
              <a:rPr lang="en-US" altLang="ko-KR" sz="1600" b="1" spc="-150">
                <a:solidFill>
                  <a:schemeClr val="bg1"/>
                </a:solidFill>
              </a:rPr>
              <a:t>                 (2) </a:t>
            </a:r>
            <a:r>
              <a:rPr lang="ko-KR" altLang="en-US" sz="1600" b="1" spc="-150">
                <a:solidFill>
                  <a:schemeClr val="bg1"/>
                </a:solidFill>
              </a:rPr>
              <a:t> 이용 방법</a:t>
            </a:r>
            <a:endParaRPr lang="ko-KR" altLang="en-US" sz="1600" b="1" spc="-150">
              <a:solidFill>
                <a:schemeClr val="bg1"/>
              </a:solidFill>
            </a:endParaRPr>
          </a:p>
        </p:txBody>
      </p:sp>
      <p:sp>
        <p:nvSpPr>
          <p:cNvPr id="4" name="TextBox 3"/>
          <p:cNvSpPr txBox="1"/>
          <p:nvPr/>
        </p:nvSpPr>
        <p:spPr>
          <a:xfrm>
            <a:off x="179512" y="448216"/>
            <a:ext cx="6192688" cy="788129"/>
          </a:xfrm>
          <a:prstGeom prst="rect">
            <a:avLst/>
          </a:prstGeom>
          <a:noFill/>
        </p:spPr>
        <p:txBody>
          <a:bodyPr wrap="square">
            <a:spAutoFit/>
          </a:bodyPr>
          <a:lstStyle/>
          <a:p>
            <a:pPr lvl="0">
              <a:defRPr/>
            </a:pPr>
            <a:r>
              <a:rPr lang="ko-KR" altLang="en-US" sz="2800" b="1" spc="-150">
                <a:solidFill>
                  <a:schemeClr val="bg1"/>
                </a:solidFill>
              </a:rPr>
              <a:t>딥러닝을 활용한 잔반 감소 인프라</a:t>
            </a:r>
            <a:endParaRPr lang="ko-KR" altLang="en-US" sz="2800" b="1" spc="-150">
              <a:solidFill>
                <a:schemeClr val="bg1"/>
              </a:solidFill>
            </a:endParaRPr>
          </a:p>
          <a:p>
            <a:pPr lvl="0">
              <a:defRPr/>
            </a:pPr>
            <a:r>
              <a:rPr lang="en-US" altLang="ko-KR" spc="-150">
                <a:solidFill>
                  <a:schemeClr val="bg1"/>
                </a:solidFill>
              </a:rPr>
              <a:t>FRIDAY_IRIS</a:t>
            </a:r>
            <a:endParaRPr lang="en-US" altLang="ko-KR" spc="-150">
              <a:solidFill>
                <a:schemeClr val="bg1"/>
              </a:solidFill>
            </a:endParaRPr>
          </a:p>
        </p:txBody>
      </p:sp>
      <p:grpSp>
        <p:nvGrpSpPr>
          <p:cNvPr id="9" name="그룹 8"/>
          <p:cNvGrpSpPr/>
          <p:nvPr/>
        </p:nvGrpSpPr>
        <p:grpSpPr>
          <a:xfrm rot="0">
            <a:off x="251520" y="1268760"/>
            <a:ext cx="2520280" cy="504056"/>
            <a:chOff x="1835696" y="2060848"/>
            <a:chExt cx="2520280" cy="504056"/>
          </a:xfrm>
        </p:grpSpPr>
        <p:sp>
          <p:nvSpPr>
            <p:cNvPr id="6" name="직사각형 5"/>
            <p:cNvSpPr/>
            <p:nvPr/>
          </p:nvSpPr>
          <p:spPr>
            <a:xfrm>
              <a:off x="1835696" y="2060848"/>
              <a:ext cx="23042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 name="타원 6"/>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5" name="TextBox 4"/>
          <p:cNvSpPr txBox="1"/>
          <p:nvPr/>
        </p:nvSpPr>
        <p:spPr>
          <a:xfrm>
            <a:off x="263352" y="1268760"/>
            <a:ext cx="2580456" cy="523220"/>
          </a:xfrm>
          <a:prstGeom prst="rect">
            <a:avLst/>
          </a:prstGeom>
          <a:noFill/>
        </p:spPr>
        <p:txBody>
          <a:bodyPr wrap="square">
            <a:spAutoFit/>
          </a:bodyPr>
          <a:lstStyle/>
          <a:p>
            <a:pPr lvl="0" algn="ctr">
              <a:defRPr/>
            </a:pPr>
            <a:r>
              <a:rPr lang="en-US" altLang="ko-KR" sz="2800" b="1" spc="-150">
                <a:solidFill>
                  <a:schemeClr val="tx2"/>
                </a:solidFill>
              </a:rPr>
              <a:t>INDEX</a:t>
            </a:r>
            <a:endParaRPr lang="en-US" altLang="ko-KR" sz="2800" b="1" spc="-150">
              <a:solidFill>
                <a:schemeClr val="tx2"/>
              </a:solidFill>
            </a:endParaRPr>
          </a:p>
        </p:txBody>
      </p:sp>
      <p:cxnSp>
        <p:nvCxnSpPr>
          <p:cNvPr id="12" name="직선 연결선 11"/>
          <p:cNvCxnSpPr/>
          <p:nvPr/>
        </p:nvCxnSpPr>
        <p:spPr>
          <a:xfrm>
            <a:off x="1475656" y="1772816"/>
            <a:ext cx="4248472" cy="4248472"/>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4" name="순서도: 논리합 13"/>
          <p:cNvSpPr/>
          <p:nvPr/>
        </p:nvSpPr>
        <p:spPr>
          <a:xfrm>
            <a:off x="1979712" y="2276872"/>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TextBox 14"/>
          <p:cNvSpPr txBox="1"/>
          <p:nvPr/>
        </p:nvSpPr>
        <p:spPr>
          <a:xfrm>
            <a:off x="2267744" y="2276872"/>
            <a:ext cx="3744416" cy="388223"/>
          </a:xfrm>
          <a:prstGeom prst="rect">
            <a:avLst/>
          </a:prstGeom>
          <a:noFill/>
        </p:spPr>
        <p:txBody>
          <a:bodyPr wrap="square">
            <a:spAutoFit/>
          </a:bodyPr>
          <a:lstStyle/>
          <a:p>
            <a:pPr lvl="0">
              <a:defRPr/>
            </a:pPr>
            <a:r>
              <a:rPr lang="en-US" altLang="ko-KR" sz="2000" b="1" spc="-150">
                <a:solidFill>
                  <a:schemeClr val="bg1"/>
                </a:solidFill>
              </a:rPr>
              <a:t>01   </a:t>
            </a:r>
            <a:r>
              <a:rPr lang="ko-KR" altLang="en-US" sz="2000" b="1" spc="-150">
                <a:solidFill>
                  <a:schemeClr val="bg1"/>
                </a:solidFill>
              </a:rPr>
              <a:t>개발 배경</a:t>
            </a:r>
            <a:endParaRPr lang="ko-KR" altLang="en-US" sz="2000" b="1" spc="-150">
              <a:solidFill>
                <a:schemeClr val="bg1"/>
              </a:solidFill>
            </a:endParaRPr>
          </a:p>
        </p:txBody>
      </p:sp>
      <p:sp>
        <p:nvSpPr>
          <p:cNvPr id="16" name="순서도: 논리합 15"/>
          <p:cNvSpPr/>
          <p:nvPr/>
        </p:nvSpPr>
        <p:spPr>
          <a:xfrm>
            <a:off x="2699792" y="2972387"/>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TextBox 16"/>
          <p:cNvSpPr txBox="1"/>
          <p:nvPr/>
        </p:nvSpPr>
        <p:spPr>
          <a:xfrm>
            <a:off x="2987824" y="2972387"/>
            <a:ext cx="3744416" cy="388033"/>
          </a:xfrm>
          <a:prstGeom prst="rect">
            <a:avLst/>
          </a:prstGeom>
          <a:noFill/>
        </p:spPr>
        <p:txBody>
          <a:bodyPr wrap="square">
            <a:spAutoFit/>
          </a:bodyPr>
          <a:lstStyle/>
          <a:p>
            <a:pPr lvl="0">
              <a:defRPr/>
            </a:pPr>
            <a:r>
              <a:rPr lang="en-US" altLang="ko-KR" sz="2000" b="1" spc="-150">
                <a:solidFill>
                  <a:schemeClr val="bg1"/>
                </a:solidFill>
              </a:rPr>
              <a:t>02    </a:t>
            </a:r>
            <a:r>
              <a:rPr lang="ko-KR" altLang="en-US" sz="2000" b="1" spc="-150">
                <a:solidFill>
                  <a:schemeClr val="bg1"/>
                </a:solidFill>
              </a:rPr>
              <a:t>기능 설계</a:t>
            </a:r>
            <a:endParaRPr lang="ko-KR" altLang="en-US" sz="2000" b="1" spc="-150">
              <a:solidFill>
                <a:schemeClr val="bg1"/>
              </a:solidFill>
            </a:endParaRPr>
          </a:p>
        </p:txBody>
      </p:sp>
      <p:sp>
        <p:nvSpPr>
          <p:cNvPr id="18" name="순서도: 논리합 17"/>
          <p:cNvSpPr/>
          <p:nvPr/>
        </p:nvSpPr>
        <p:spPr>
          <a:xfrm>
            <a:off x="3347864" y="3658959"/>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TextBox 18"/>
          <p:cNvSpPr txBox="1"/>
          <p:nvPr/>
        </p:nvSpPr>
        <p:spPr>
          <a:xfrm>
            <a:off x="3635896" y="3658959"/>
            <a:ext cx="3744416" cy="387261"/>
          </a:xfrm>
          <a:prstGeom prst="rect">
            <a:avLst/>
          </a:prstGeom>
          <a:noFill/>
        </p:spPr>
        <p:txBody>
          <a:bodyPr wrap="square">
            <a:spAutoFit/>
          </a:bodyPr>
          <a:lstStyle/>
          <a:p>
            <a:pPr lvl="0">
              <a:defRPr/>
            </a:pPr>
            <a:r>
              <a:rPr lang="en-US" altLang="ko-KR" sz="2000" b="1" spc="-150">
                <a:solidFill>
                  <a:schemeClr val="bg1"/>
                </a:solidFill>
              </a:rPr>
              <a:t>03    </a:t>
            </a:r>
            <a:r>
              <a:rPr lang="ko-KR" altLang="en-US" sz="2000" b="1" spc="-150">
                <a:solidFill>
                  <a:schemeClr val="bg1"/>
                </a:solidFill>
              </a:rPr>
              <a:t>권장 사양</a:t>
            </a:r>
            <a:endParaRPr lang="ko-KR" altLang="en-US" sz="2000" b="1" spc="-150">
              <a:solidFill>
                <a:schemeClr val="bg1"/>
              </a:solidFill>
            </a:endParaRPr>
          </a:p>
        </p:txBody>
      </p:sp>
      <p:sp>
        <p:nvSpPr>
          <p:cNvPr id="20" name="순서도: 논리합 19"/>
          <p:cNvSpPr/>
          <p:nvPr/>
        </p:nvSpPr>
        <p:spPr>
          <a:xfrm>
            <a:off x="4034436" y="4307031"/>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1" name="TextBox 20"/>
          <p:cNvSpPr txBox="1"/>
          <p:nvPr/>
        </p:nvSpPr>
        <p:spPr>
          <a:xfrm>
            <a:off x="5375920" y="5340419"/>
            <a:ext cx="3744416" cy="392837"/>
          </a:xfrm>
          <a:prstGeom prst="rect">
            <a:avLst/>
          </a:prstGeom>
          <a:noFill/>
        </p:spPr>
        <p:txBody>
          <a:bodyPr wrap="square">
            <a:spAutoFit/>
          </a:bodyPr>
          <a:lstStyle/>
          <a:p>
            <a:pPr lvl="0">
              <a:defRPr/>
            </a:pPr>
            <a:r>
              <a:rPr lang="en-US" altLang="ko-KR" sz="2000" b="1" spc="-150">
                <a:solidFill>
                  <a:schemeClr val="bg1"/>
                </a:solidFill>
              </a:rPr>
              <a:t>05    </a:t>
            </a:r>
            <a:r>
              <a:rPr lang="ko-KR" altLang="en-US" sz="2000" b="1" spc="-150">
                <a:solidFill>
                  <a:schemeClr val="bg1"/>
                </a:solidFill>
              </a:rPr>
              <a:t>저작권 및 사용권 정보</a:t>
            </a:r>
            <a:endParaRPr lang="ko-KR" altLang="en-US" sz="2000" b="1" spc="-150">
              <a:solidFill>
                <a:schemeClr val="bg1"/>
              </a:solidFill>
            </a:endParaRPr>
          </a:p>
        </p:txBody>
      </p:sp>
      <p:sp>
        <p:nvSpPr>
          <p:cNvPr id="22" name="순서도: 논리합 21"/>
          <p:cNvSpPr/>
          <p:nvPr/>
        </p:nvSpPr>
        <p:spPr>
          <a:xfrm>
            <a:off x="5087888" y="5373216"/>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par>
                                <p:cTn id="13" presetID="12" presetClass="entr" presetSubtype="4" fill="hold" grpId="1"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Bottom)">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2"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slide(fromBottom)">
                                      <p:cBhvr>
                                        <p:cTn id="20" dur="500"/>
                                        <p:tgtEl>
                                          <p:spTgt spid="16"/>
                                        </p:tgtEl>
                                      </p:cBhvr>
                                    </p:animEffect>
                                  </p:childTnLst>
                                </p:cTn>
                              </p:par>
                              <p:par>
                                <p:cTn id="21" presetID="12" presetClass="entr" presetSubtype="4" fill="hold" grpId="3"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slide(fromBottom)">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4"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slide(fromBottom)">
                                      <p:cBhvr>
                                        <p:cTn id="28" dur="500"/>
                                        <p:tgtEl>
                                          <p:spTgt spid="18"/>
                                        </p:tgtEl>
                                      </p:cBhvr>
                                    </p:animEffect>
                                  </p:childTnLst>
                                </p:cTn>
                              </p:par>
                              <p:par>
                                <p:cTn id="29" presetID="12" presetClass="entr" presetSubtype="4" fill="hold" grpId="5"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lide(fromBottom)">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6"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lide(fromBottom)">
                                      <p:cBhvr>
                                        <p:cTn id="36" dur="500"/>
                                        <p:tgtEl>
                                          <p:spTgt spid="20"/>
                                        </p:tgtEl>
                                      </p:cBhvr>
                                    </p:animEffect>
                                  </p:childTnLst>
                                </p:cTn>
                              </p:par>
                              <p:par>
                                <p:cTn id="37" presetID="12" presetClass="entr" presetSubtype="4" fill="hold" grpId="7"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slide(fromBottom)">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8"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slide(fromBottom)">
                                      <p:cBhvr>
                                        <p:cTn id="44" dur="500"/>
                                        <p:tgtEl>
                                          <p:spTgt spid="22"/>
                                        </p:tgtEl>
                                      </p:cBhvr>
                                    </p:animEffect>
                                  </p:childTnLst>
                                </p:cTn>
                              </p:par>
                              <p:par>
                                <p:cTn id="45" presetID="12" presetClass="entr" presetSubtype="4" fill="hold" grpId="9"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slide(fromBottom)">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1"/>
      <p:bldP spid="16" grpId="2" animBg="1"/>
      <p:bldP spid="17" grpId="3"/>
      <p:bldP spid="18" grpId="4" animBg="1"/>
      <p:bldP spid="19" grpId="5"/>
      <p:bldP spid="20" grpId="6" animBg="1"/>
      <p:bldP spid="23" grpId="7"/>
      <p:bldP spid="22" grpId="8" animBg="1"/>
      <p:bldP spid="21" grpId="9"/>
    </p:bldLst>
  </p:timing>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01</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66608" y="611063"/>
            <a:ext cx="2957320" cy="432048"/>
            <a:chOff x="1835696" y="2060848"/>
            <a:chExt cx="2520280" cy="504056"/>
          </a:xfrm>
        </p:grpSpPr>
        <p:sp>
          <p:nvSpPr>
            <p:cNvPr id="78" name="직사각형 77"/>
            <p:cNvSpPr/>
            <p:nvPr/>
          </p:nvSpPr>
          <p:spPr>
            <a:xfrm>
              <a:off x="1835696" y="2060848"/>
              <a:ext cx="23042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7" name="TextBox 6"/>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 name="직사각형 7"/>
          <p:cNvSpPr/>
          <p:nvPr/>
        </p:nvSpPr>
        <p:spPr>
          <a:xfrm>
            <a:off x="857874" y="323364"/>
            <a:ext cx="2453016" cy="369332"/>
          </a:xfrm>
          <a:prstGeom prst="rect">
            <a:avLst/>
          </a:prstGeom>
        </p:spPr>
        <p:txBody>
          <a:bodyPr wrap="none">
            <a:spAutoFit/>
          </a:bodyPr>
          <a:lstStyle/>
          <a:p>
            <a:pPr>
              <a:defRPr/>
            </a:pPr>
            <a:r>
              <a:rPr lang="en-US" altLang="ko-KR" spc="-150">
                <a:solidFill>
                  <a:schemeClr val="bg1"/>
                </a:solidFill>
              </a:rPr>
              <a:t>Development Background</a:t>
            </a:r>
            <a:endParaRPr lang="en-US" altLang="ko-KR" spc="-150">
              <a:solidFill>
                <a:schemeClr val="bg1"/>
              </a:solidFill>
            </a:endParaRPr>
          </a:p>
        </p:txBody>
      </p:sp>
      <p:sp>
        <p:nvSpPr>
          <p:cNvPr id="9" name="TextBox 8"/>
          <p:cNvSpPr txBox="1"/>
          <p:nvPr/>
        </p:nvSpPr>
        <p:spPr>
          <a:xfrm>
            <a:off x="1038616" y="625654"/>
            <a:ext cx="2669288" cy="400110"/>
          </a:xfrm>
          <a:prstGeom prst="rect">
            <a:avLst/>
          </a:prstGeom>
          <a:noFill/>
        </p:spPr>
        <p:txBody>
          <a:bodyPr wrap="square">
            <a:spAutoFit/>
          </a:bodyPr>
          <a:lstStyle/>
          <a:p>
            <a:pPr lvl="0">
              <a:defRPr/>
            </a:pPr>
            <a:r>
              <a:rPr lang="ko-KR" altLang="en-US" sz="2000" b="1">
                <a:solidFill>
                  <a:schemeClr val="tx2"/>
                </a:solidFill>
              </a:rPr>
              <a:t>개발 배경</a:t>
            </a:r>
            <a:endParaRPr lang="ko-KR" altLang="en-US" sz="2000" b="1">
              <a:solidFill>
                <a:schemeClr val="tx2"/>
              </a:solidFill>
            </a:endParaRPr>
          </a:p>
        </p:txBody>
      </p:sp>
      <p:sp>
        <p:nvSpPr>
          <p:cNvPr id="13" name="TextBox 12"/>
          <p:cNvSpPr txBox="1"/>
          <p:nvPr/>
        </p:nvSpPr>
        <p:spPr>
          <a:xfrm>
            <a:off x="1487488" y="4318218"/>
            <a:ext cx="6696744" cy="729268"/>
          </a:xfrm>
          <a:prstGeom prst="rect">
            <a:avLst/>
          </a:prstGeom>
          <a:noFill/>
        </p:spPr>
        <p:txBody>
          <a:bodyPr wrap="square">
            <a:spAutoFit/>
          </a:bodyPr>
          <a:lstStyle/>
          <a:p>
            <a:pPr>
              <a:lnSpc>
                <a:spcPct val="150000"/>
              </a:lnSpc>
              <a:defRPr/>
            </a:pPr>
            <a:r>
              <a:rPr lang="ko-KR" altLang="ko-KR" sz="1400" b="1">
                <a:solidFill>
                  <a:schemeClr val="bg1"/>
                </a:solidFill>
              </a:rPr>
              <a:t>●</a:t>
            </a:r>
            <a:r>
              <a:rPr lang="en-US" altLang="ko-KR" sz="1400" b="1">
                <a:solidFill>
                  <a:schemeClr val="bg1"/>
                </a:solidFill>
              </a:rPr>
              <a:t> </a:t>
            </a:r>
            <a:r>
              <a:rPr lang="ko-KR" altLang="en-US" sz="1400" b="1">
                <a:solidFill>
                  <a:schemeClr val="bg1"/>
                </a:solidFill>
              </a:rPr>
              <a:t>특정 요일</a:t>
            </a:r>
            <a:r>
              <a:rPr lang="en-US" altLang="ko-KR" sz="1400" b="1">
                <a:solidFill>
                  <a:schemeClr val="bg1"/>
                </a:solidFill>
              </a:rPr>
              <a:t>&amp;</a:t>
            </a:r>
            <a:r>
              <a:rPr lang="ko-KR" altLang="en-US" sz="1400" b="1">
                <a:solidFill>
                  <a:schemeClr val="bg1"/>
                </a:solidFill>
              </a:rPr>
              <a:t>시간</a:t>
            </a:r>
            <a:r>
              <a:rPr lang="en-US" altLang="ko-KR" sz="1400" b="1">
                <a:solidFill>
                  <a:schemeClr val="bg1"/>
                </a:solidFill>
              </a:rPr>
              <a:t> </a:t>
            </a:r>
            <a:r>
              <a:rPr lang="ko-KR" altLang="en-US" sz="1400" b="1">
                <a:solidFill>
                  <a:schemeClr val="bg1"/>
                </a:solidFill>
              </a:rPr>
              <a:t>병영식당을 갈 경우 인원이 적음</a:t>
            </a:r>
            <a:endParaRPr lang="ko-KR" altLang="en-US" sz="1400" b="1">
              <a:solidFill>
                <a:schemeClr val="bg1"/>
              </a:solidFill>
            </a:endParaRPr>
          </a:p>
          <a:p>
            <a:pPr>
              <a:lnSpc>
                <a:spcPct val="150000"/>
              </a:lnSpc>
              <a:defRPr/>
            </a:pPr>
            <a:r>
              <a:rPr lang="ko-KR" altLang="ko-KR" sz="1400" b="1">
                <a:solidFill>
                  <a:schemeClr val="bg1"/>
                </a:solidFill>
              </a:rPr>
              <a:t>●</a:t>
            </a:r>
            <a:r>
              <a:rPr lang="ko-KR" altLang="en-US" sz="1400" b="1">
                <a:solidFill>
                  <a:schemeClr val="bg1"/>
                </a:solidFill>
              </a:rPr>
              <a:t> 조리병은 들어온 식수인원에 맞추어 조리를 실시</a:t>
            </a:r>
            <a:endParaRPr lang="ko-KR" altLang="en-US" sz="1400" b="1">
              <a:solidFill>
                <a:schemeClr val="bg1"/>
              </a:solidFill>
            </a:endParaRPr>
          </a:p>
        </p:txBody>
      </p:sp>
      <p:sp>
        <p:nvSpPr>
          <p:cNvPr id="14" name="직사각형 13"/>
          <p:cNvSpPr/>
          <p:nvPr/>
        </p:nvSpPr>
        <p:spPr>
          <a:xfrm>
            <a:off x="983432" y="4149080"/>
            <a:ext cx="7560840" cy="1848205"/>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911423" y="4077072"/>
            <a:ext cx="7704857" cy="2016224"/>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80" name=""/>
          <p:cNvPicPr>
            <a:picLocks noChangeAspect="1"/>
          </p:cNvPicPr>
          <p:nvPr/>
        </p:nvPicPr>
        <p:blipFill rotWithShape="1">
          <a:blip r:embed="rId3"/>
          <a:srcRect t="12600" b="13600"/>
          <a:stretch>
            <a:fillRect/>
          </a:stretch>
        </p:blipFill>
        <p:spPr>
          <a:xfrm>
            <a:off x="2207568" y="1196752"/>
            <a:ext cx="5052333" cy="2592288"/>
          </a:xfrm>
          <a:prstGeom prst="rect">
            <a:avLst/>
          </a:prstGeom>
        </p:spPr>
      </p:pic>
      <p:sp>
        <p:nvSpPr>
          <p:cNvPr id="81" name="TextBox 12"/>
          <p:cNvSpPr txBox="1"/>
          <p:nvPr/>
        </p:nvSpPr>
        <p:spPr>
          <a:xfrm>
            <a:off x="1499320" y="5085184"/>
            <a:ext cx="6696744" cy="728494"/>
          </a:xfrm>
          <a:prstGeom prst="rect">
            <a:avLst/>
          </a:prstGeom>
          <a:noFill/>
          <a:ln>
            <a:solidFill>
              <a:schemeClr val="accent3"/>
            </a:solidFill>
          </a:ln>
        </p:spPr>
        <p:txBody>
          <a:bodyPr wrap="square">
            <a:spAutoFit/>
          </a:bodyPr>
          <a:lstStyle/>
          <a:p>
            <a:pPr algn="ctr">
              <a:lnSpc>
                <a:spcPct val="150000"/>
              </a:lnSpc>
              <a:defRPr/>
            </a:pPr>
            <a:r>
              <a:rPr lang="ko-KR" altLang="en-US" sz="1400" b="1">
                <a:solidFill>
                  <a:schemeClr val="bg1"/>
                </a:solidFill>
              </a:rPr>
              <a:t>    </a:t>
            </a:r>
            <a:r>
              <a:rPr lang="en-US" altLang="ko-KR" sz="1400" b="1" u="sng">
                <a:solidFill>
                  <a:schemeClr val="bg1"/>
                </a:solidFill>
              </a:rPr>
              <a:t>(</a:t>
            </a:r>
            <a:r>
              <a:rPr lang="ko-KR" altLang="en-US" sz="1400" b="1" u="sng">
                <a:solidFill>
                  <a:schemeClr val="bg1"/>
                </a:solidFill>
              </a:rPr>
              <a:t>공식 식수인원</a:t>
            </a:r>
            <a:r>
              <a:rPr lang="en-US" altLang="ko-KR" sz="1400" b="1" u="sng">
                <a:solidFill>
                  <a:schemeClr val="bg1"/>
                </a:solidFill>
              </a:rPr>
              <a:t>)</a:t>
            </a:r>
            <a:r>
              <a:rPr lang="ko-KR" altLang="en-US" sz="1400" b="1" u="sng">
                <a:solidFill>
                  <a:schemeClr val="bg1"/>
                </a:solidFill>
              </a:rPr>
              <a:t> </a:t>
            </a:r>
            <a:r>
              <a:rPr lang="en-US" altLang="ko-KR" sz="1400" b="1" u="sng">
                <a:solidFill>
                  <a:schemeClr val="bg1"/>
                </a:solidFill>
              </a:rPr>
              <a:t>-</a:t>
            </a:r>
            <a:r>
              <a:rPr lang="ko-KR" altLang="en-US" sz="1400" b="1" u="sng">
                <a:solidFill>
                  <a:schemeClr val="bg1"/>
                </a:solidFill>
              </a:rPr>
              <a:t> </a:t>
            </a:r>
            <a:r>
              <a:rPr lang="en-US" altLang="ko-KR" sz="1400" b="1" u="sng">
                <a:solidFill>
                  <a:schemeClr val="bg1"/>
                </a:solidFill>
              </a:rPr>
              <a:t>(</a:t>
            </a:r>
            <a:r>
              <a:rPr lang="ko-KR" altLang="en-US" sz="1400" b="1" u="sng">
                <a:solidFill>
                  <a:schemeClr val="bg1"/>
                </a:solidFill>
              </a:rPr>
              <a:t>실제 식수인원</a:t>
            </a:r>
            <a:r>
              <a:rPr lang="en-US" altLang="ko-KR" sz="1400" b="1" u="sng">
                <a:solidFill>
                  <a:schemeClr val="bg1"/>
                </a:solidFill>
              </a:rPr>
              <a:t>)</a:t>
            </a:r>
            <a:r>
              <a:rPr lang="ko-KR" altLang="en-US" sz="1400" b="1" u="sng">
                <a:solidFill>
                  <a:schemeClr val="bg1"/>
                </a:solidFill>
              </a:rPr>
              <a:t> </a:t>
            </a:r>
            <a:r>
              <a:rPr lang="en-US" altLang="en-US" sz="1400" b="1" u="sng">
                <a:solidFill>
                  <a:schemeClr val="bg1"/>
                </a:solidFill>
              </a:rPr>
              <a:t>⇛</a:t>
            </a:r>
            <a:r>
              <a:rPr lang="ko-KR" altLang="en-US" sz="1400" b="1" u="sng">
                <a:solidFill>
                  <a:schemeClr val="bg1"/>
                </a:solidFill>
              </a:rPr>
              <a:t> 잔반 발생</a:t>
            </a:r>
            <a:endParaRPr lang="ko-KR" altLang="en-US" sz="1400" b="1" u="sng">
              <a:solidFill>
                <a:schemeClr val="bg1"/>
              </a:solidFill>
            </a:endParaRPr>
          </a:p>
          <a:p>
            <a:pPr algn="ctr">
              <a:lnSpc>
                <a:spcPct val="150000"/>
              </a:lnSpc>
              <a:defRPr/>
            </a:pPr>
            <a:r>
              <a:rPr lang="ko-KR" altLang="en-US" sz="1400" b="1">
                <a:solidFill>
                  <a:schemeClr val="bg1"/>
                </a:solidFill>
              </a:rPr>
              <a:t>딥러닝을 이용해 일정한 식수인원 패턴 파악 목표</a:t>
            </a:r>
            <a:r>
              <a:rPr lang="en-US" altLang="ko-KR" sz="1400" b="1">
                <a:solidFill>
                  <a:schemeClr val="bg1"/>
                </a:solidFill>
              </a:rPr>
              <a:t>.</a:t>
            </a:r>
            <a:endParaRPr lang="en-US" altLang="ko-KR" sz="1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par>
                          <p:cTn id="11" fill="hold">
                            <p:stCondLst>
                              <p:cond delay="2000"/>
                            </p:stCondLst>
                            <p:childTnLst>
                              <p:par>
                                <p:cTn id="12" presetID="10" presetClass="entr" presetSubtype="0" fill="hold" grpId="2"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2000"/>
                                        <p:tgtEl>
                                          <p:spTgt spid="13"/>
                                        </p:tgtEl>
                                      </p:cBhvr>
                                    </p:animEffect>
                                  </p:childTnLst>
                                </p:cTn>
                              </p:par>
                            </p:childTnLst>
                          </p:cTn>
                        </p:par>
                        <p:par>
                          <p:cTn id="15" fill="hold">
                            <p:stCondLst>
                              <p:cond delay="4000"/>
                            </p:stCondLst>
                            <p:childTnLst>
                              <p:par>
                                <p:cTn id="16" presetID="10" presetClass="entr" presetSubtype="0" fill="hold" grpId="3" nodeType="after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2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1" animBg="1"/>
      <p:bldP spid="13" grpId="2"/>
      <p:bldP spid="81" grpId="3"/>
    </p:bldLst>
  </p:timing>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02</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89635" y="323364"/>
            <a:ext cx="1716405" cy="369332"/>
          </a:xfrm>
          <a:prstGeom prst="rect">
            <a:avLst/>
          </a:prstGeom>
        </p:spPr>
        <p:txBody>
          <a:bodyPr wrap="none">
            <a:spAutoFit/>
          </a:bodyPr>
          <a:lstStyle/>
          <a:p>
            <a:pPr algn="ctr">
              <a:defRPr/>
            </a:pPr>
            <a:r>
              <a:rPr lang="en-US" altLang="ko-KR" spc="-150">
                <a:solidFill>
                  <a:schemeClr val="bg1"/>
                </a:solidFill>
              </a:rPr>
              <a:t>Functional Design</a:t>
            </a:r>
            <a:endParaRPr lang="en-US" altLang="ko-KR" spc="-150">
              <a:solidFill>
                <a:schemeClr val="bg1"/>
              </a:solidFill>
            </a:endParaRPr>
          </a:p>
        </p:txBody>
      </p:sp>
      <p:sp>
        <p:nvSpPr>
          <p:cNvPr id="82" name="TextBox 81"/>
          <p:cNvSpPr txBox="1"/>
          <p:nvPr/>
        </p:nvSpPr>
        <p:spPr>
          <a:xfrm>
            <a:off x="980866" y="630313"/>
            <a:ext cx="3168352" cy="386957"/>
          </a:xfrm>
          <a:prstGeom prst="rect">
            <a:avLst/>
          </a:prstGeom>
          <a:noFill/>
        </p:spPr>
        <p:txBody>
          <a:bodyPr wrap="square">
            <a:spAutoFit/>
          </a:bodyPr>
          <a:lstStyle/>
          <a:p>
            <a:pPr lvl="0">
              <a:defRPr/>
            </a:pPr>
            <a:r>
              <a:rPr lang="ko-KR" altLang="en-US" sz="2000" b="1" spc="-150">
                <a:solidFill>
                  <a:schemeClr val="tx2"/>
                </a:solidFill>
              </a:rPr>
              <a:t>기능 설계</a:t>
            </a:r>
            <a:endParaRPr lang="ko-KR" altLang="en-US" sz="2000" b="1" spc="-150">
              <a:solidFill>
                <a:schemeClr val="tx2"/>
              </a:solidFill>
            </a:endParaRPr>
          </a:p>
        </p:txBody>
      </p:sp>
      <p:pic>
        <p:nvPicPr>
          <p:cNvPr id="84" name=""/>
          <p:cNvPicPr>
            <a:picLocks noChangeAspect="1"/>
          </p:cNvPicPr>
          <p:nvPr/>
        </p:nvPicPr>
        <p:blipFill rotWithShape="1">
          <a:blip r:embed="rId3"/>
          <a:stretch>
            <a:fillRect/>
          </a:stretch>
        </p:blipFill>
        <p:spPr>
          <a:xfrm>
            <a:off x="1631504" y="1340768"/>
            <a:ext cx="6241615" cy="482800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02</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89635" y="323364"/>
            <a:ext cx="1716405" cy="369332"/>
          </a:xfrm>
          <a:prstGeom prst="rect">
            <a:avLst/>
          </a:prstGeom>
        </p:spPr>
        <p:txBody>
          <a:bodyPr wrap="none">
            <a:spAutoFit/>
          </a:bodyPr>
          <a:lstStyle/>
          <a:p>
            <a:pPr algn="ctr">
              <a:defRPr/>
            </a:pPr>
            <a:r>
              <a:rPr lang="en-US" altLang="ko-KR" spc="-150">
                <a:solidFill>
                  <a:schemeClr val="bg1"/>
                </a:solidFill>
              </a:rPr>
              <a:t>Functional Design</a:t>
            </a:r>
            <a:endParaRPr lang="en-US" altLang="ko-KR" spc="-150">
              <a:solidFill>
                <a:schemeClr val="bg1"/>
              </a:solidFill>
            </a:endParaRPr>
          </a:p>
        </p:txBody>
      </p:sp>
      <p:sp>
        <p:nvSpPr>
          <p:cNvPr id="82" name="TextBox 81"/>
          <p:cNvSpPr txBox="1"/>
          <p:nvPr/>
        </p:nvSpPr>
        <p:spPr>
          <a:xfrm>
            <a:off x="980866" y="630313"/>
            <a:ext cx="3168352" cy="386957"/>
          </a:xfrm>
          <a:prstGeom prst="rect">
            <a:avLst/>
          </a:prstGeom>
          <a:noFill/>
        </p:spPr>
        <p:txBody>
          <a:bodyPr wrap="square">
            <a:spAutoFit/>
          </a:bodyPr>
          <a:lstStyle/>
          <a:p>
            <a:pPr lvl="0">
              <a:defRPr/>
            </a:pPr>
            <a:r>
              <a:rPr lang="ko-KR" altLang="en-US" sz="2000" b="1" spc="-150">
                <a:solidFill>
                  <a:schemeClr val="tx2"/>
                </a:solidFill>
              </a:rPr>
              <a:t>기능 설계</a:t>
            </a:r>
            <a:endParaRPr lang="ko-KR" altLang="en-US" sz="2000" b="1" spc="-150">
              <a:solidFill>
                <a:schemeClr val="tx2"/>
              </a:solidFill>
            </a:endParaRPr>
          </a:p>
        </p:txBody>
      </p:sp>
      <p:pic>
        <p:nvPicPr>
          <p:cNvPr id="84" name=""/>
          <p:cNvPicPr>
            <a:picLocks noChangeAspect="1"/>
          </p:cNvPicPr>
          <p:nvPr/>
        </p:nvPicPr>
        <p:blipFill rotWithShape="1">
          <a:blip r:embed="rId3"/>
          <a:srcRect l="20770" r="28470" b="52270"/>
          <a:stretch>
            <a:fillRect/>
          </a:stretch>
        </p:blipFill>
        <p:spPr>
          <a:xfrm>
            <a:off x="695400" y="1956109"/>
            <a:ext cx="4896543" cy="3561122"/>
          </a:xfrm>
          <a:prstGeom prst="rect">
            <a:avLst/>
          </a:prstGeom>
        </p:spPr>
      </p:pic>
      <p:sp>
        <p:nvSpPr>
          <p:cNvPr id="86" name="직사각형 13"/>
          <p:cNvSpPr/>
          <p:nvPr/>
        </p:nvSpPr>
        <p:spPr>
          <a:xfrm>
            <a:off x="5899026" y="1979315"/>
            <a:ext cx="2897144" cy="4008445"/>
          </a:xfrm>
          <a:prstGeom prst="rect">
            <a:avLst/>
          </a:prstGeom>
          <a:noFill/>
          <a:ln w="3175" cap="flat" cmpd="sng" algn="ctr">
            <a:solidFill>
              <a:srgbClr val="ffffff">
                <a:alpha val="100000"/>
              </a:srgbClr>
            </a:solidFill>
            <a:prstDash val="sysDash"/>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87" name="직사각형 14"/>
          <p:cNvSpPr/>
          <p:nvPr/>
        </p:nvSpPr>
        <p:spPr>
          <a:xfrm>
            <a:off x="5807968" y="1844824"/>
            <a:ext cx="3096344" cy="4248472"/>
          </a:xfrm>
          <a:prstGeom prst="rect">
            <a:avLst/>
          </a:prstGeom>
          <a:noFill/>
          <a:ln w="3175" cap="flat" cmpd="sng" algn="ctr">
            <a:solidFill>
              <a:srgbClr val="ffffff">
                <a:alpha val="2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0" name="TextBox 12"/>
          <p:cNvSpPr txBox="1"/>
          <p:nvPr/>
        </p:nvSpPr>
        <p:spPr>
          <a:xfrm>
            <a:off x="5980559" y="2053173"/>
            <a:ext cx="2736304" cy="411896"/>
          </a:xfrm>
          <a:prstGeom prst="rect">
            <a:avLst/>
          </a:prstGeom>
          <a:noFill/>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ko-KR" sz="14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000"/>
                                        <p:tgtEl>
                                          <p:spTgt spid="86"/>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2000"/>
                                        <p:tgtEl>
                                          <p:spTgt spid="87"/>
                                        </p:tgtEl>
                                      </p:cBhvr>
                                    </p:animEffect>
                                  </p:childTnLst>
                                </p:cTn>
                              </p:par>
                            </p:childTnLst>
                          </p:cTn>
                        </p:par>
                        <p:par>
                          <p:cTn id="11" fill="hold">
                            <p:stCondLst>
                              <p:cond delay="2000"/>
                            </p:stCondLst>
                            <p:childTnLst>
                              <p:par>
                                <p:cTn id="12" presetID="10" presetClass="entr" presetSubtype="0" fill="hold" grpId="2" nodeType="after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fade">
                                      <p:cBhvr>
                                        <p:cTn id="14" dur="2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1" animBg="1"/>
      <p:bldP spid="90" grpId="2"/>
    </p:bld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02</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89635" y="323364"/>
            <a:ext cx="1716405" cy="369332"/>
          </a:xfrm>
          <a:prstGeom prst="rect">
            <a:avLst/>
          </a:prstGeom>
        </p:spPr>
        <p:txBody>
          <a:bodyPr wrap="none">
            <a:spAutoFit/>
          </a:bodyPr>
          <a:lstStyle/>
          <a:p>
            <a:pPr algn="ctr">
              <a:defRPr/>
            </a:pPr>
            <a:r>
              <a:rPr lang="en-US" altLang="ko-KR" spc="-150">
                <a:solidFill>
                  <a:schemeClr val="bg1"/>
                </a:solidFill>
              </a:rPr>
              <a:t>Functional Design</a:t>
            </a:r>
            <a:endParaRPr lang="en-US" altLang="ko-KR" spc="-150">
              <a:solidFill>
                <a:schemeClr val="bg1"/>
              </a:solidFill>
            </a:endParaRPr>
          </a:p>
        </p:txBody>
      </p:sp>
      <p:sp>
        <p:nvSpPr>
          <p:cNvPr id="82" name="TextBox 81"/>
          <p:cNvSpPr txBox="1"/>
          <p:nvPr/>
        </p:nvSpPr>
        <p:spPr>
          <a:xfrm>
            <a:off x="980866" y="630313"/>
            <a:ext cx="3168352" cy="386957"/>
          </a:xfrm>
          <a:prstGeom prst="rect">
            <a:avLst/>
          </a:prstGeom>
          <a:noFill/>
        </p:spPr>
        <p:txBody>
          <a:bodyPr wrap="square">
            <a:spAutoFit/>
          </a:bodyPr>
          <a:lstStyle/>
          <a:p>
            <a:pPr lvl="0">
              <a:defRPr/>
            </a:pPr>
            <a:r>
              <a:rPr lang="ko-KR" altLang="en-US" sz="2000" b="1" spc="-150">
                <a:solidFill>
                  <a:schemeClr val="tx2"/>
                </a:solidFill>
              </a:rPr>
              <a:t>기능 설계</a:t>
            </a:r>
            <a:endParaRPr lang="ko-KR" altLang="en-US" sz="2000" b="1" spc="-150">
              <a:solidFill>
                <a:schemeClr val="tx2"/>
              </a:solidFill>
            </a:endParaRPr>
          </a:p>
        </p:txBody>
      </p:sp>
      <p:pic>
        <p:nvPicPr>
          <p:cNvPr id="84" name=""/>
          <p:cNvPicPr>
            <a:picLocks noChangeAspect="1"/>
          </p:cNvPicPr>
          <p:nvPr/>
        </p:nvPicPr>
        <p:blipFill rotWithShape="1">
          <a:blip r:embed="rId3"/>
          <a:srcRect t="46240" r="44620" b="6040"/>
          <a:stretch>
            <a:fillRect/>
          </a:stretch>
        </p:blipFill>
        <p:spPr>
          <a:xfrm>
            <a:off x="551384" y="2060848"/>
            <a:ext cx="5184575" cy="3456384"/>
          </a:xfrm>
          <a:prstGeom prst="rect">
            <a:avLst/>
          </a:prstGeom>
        </p:spPr>
      </p:pic>
      <p:sp>
        <p:nvSpPr>
          <p:cNvPr id="85" name="직사각형 13"/>
          <p:cNvSpPr/>
          <p:nvPr/>
        </p:nvSpPr>
        <p:spPr>
          <a:xfrm>
            <a:off x="5899026" y="1979315"/>
            <a:ext cx="2897144" cy="4008445"/>
          </a:xfrm>
          <a:prstGeom prst="rect">
            <a:avLst/>
          </a:prstGeom>
          <a:noFill/>
          <a:ln w="3175" cap="flat" cmpd="sng" algn="ctr">
            <a:solidFill>
              <a:srgbClr val="ffffff">
                <a:alpha val="100000"/>
              </a:srgbClr>
            </a:solidFill>
            <a:prstDash val="sysDash"/>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86" name="직사각형 14"/>
          <p:cNvSpPr/>
          <p:nvPr/>
        </p:nvSpPr>
        <p:spPr>
          <a:xfrm>
            <a:off x="5807968" y="1844824"/>
            <a:ext cx="3096344" cy="4248472"/>
          </a:xfrm>
          <a:prstGeom prst="rect">
            <a:avLst/>
          </a:prstGeom>
          <a:noFill/>
          <a:ln w="3175" cap="flat" cmpd="sng" algn="ctr">
            <a:solidFill>
              <a:srgbClr val="ffffff">
                <a:alpha val="2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87" name="TextBox 12"/>
          <p:cNvSpPr txBox="1"/>
          <p:nvPr/>
        </p:nvSpPr>
        <p:spPr>
          <a:xfrm>
            <a:off x="5980559" y="2053173"/>
            <a:ext cx="2736304" cy="411896"/>
          </a:xfrm>
          <a:prstGeom prst="rect">
            <a:avLst/>
          </a:prstGeom>
          <a:noFill/>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ko-KR" sz="14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2000"/>
                                        <p:tgtEl>
                                          <p:spTgt spid="8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2000"/>
                                        <p:tgtEl>
                                          <p:spTgt spid="86"/>
                                        </p:tgtEl>
                                      </p:cBhvr>
                                    </p:animEffect>
                                  </p:childTnLst>
                                </p:cTn>
                              </p:par>
                            </p:childTnLst>
                          </p:cTn>
                        </p:par>
                        <p:par>
                          <p:cTn id="11" fill="hold">
                            <p:stCondLst>
                              <p:cond delay="2000"/>
                            </p:stCondLst>
                            <p:childTnLst>
                              <p:par>
                                <p:cTn id="12" presetID="10" presetClass="entr" presetSubtype="0" fill="hold" grpId="2" nodeType="afterEffect">
                                  <p:stCondLst>
                                    <p:cond delay="0"/>
                                  </p:stCondLst>
                                  <p:childTnLst>
                                    <p:set>
                                      <p:cBhvr>
                                        <p:cTn id="13" dur="1" fill="hold">
                                          <p:stCondLst>
                                            <p:cond delay="0"/>
                                          </p:stCondLst>
                                        </p:cTn>
                                        <p:tgtEl>
                                          <p:spTgt spid="87"/>
                                        </p:tgtEl>
                                        <p:attrNameLst>
                                          <p:attrName>style.visibility</p:attrName>
                                        </p:attrNameLst>
                                      </p:cBhvr>
                                      <p:to>
                                        <p:strVal val="visible"/>
                                      </p:to>
                                    </p:set>
                                    <p:animEffect transition="in" filter="fade">
                                      <p:cBhvr>
                                        <p:cTn id="14"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1" animBg="1"/>
      <p:bldP spid="87" grpId="2"/>
    </p:bldLst>
  </p:timing>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02</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89635" y="323364"/>
            <a:ext cx="1716405" cy="369332"/>
          </a:xfrm>
          <a:prstGeom prst="rect">
            <a:avLst/>
          </a:prstGeom>
        </p:spPr>
        <p:txBody>
          <a:bodyPr wrap="none">
            <a:spAutoFit/>
          </a:bodyPr>
          <a:lstStyle/>
          <a:p>
            <a:pPr algn="ctr">
              <a:defRPr/>
            </a:pPr>
            <a:r>
              <a:rPr lang="en-US" altLang="ko-KR" spc="-150">
                <a:solidFill>
                  <a:schemeClr val="bg1"/>
                </a:solidFill>
              </a:rPr>
              <a:t>Functional Design</a:t>
            </a:r>
            <a:endParaRPr lang="en-US" altLang="ko-KR" spc="-150">
              <a:solidFill>
                <a:schemeClr val="bg1"/>
              </a:solidFill>
            </a:endParaRPr>
          </a:p>
        </p:txBody>
      </p:sp>
      <p:sp>
        <p:nvSpPr>
          <p:cNvPr id="82" name="TextBox 81"/>
          <p:cNvSpPr txBox="1"/>
          <p:nvPr/>
        </p:nvSpPr>
        <p:spPr>
          <a:xfrm>
            <a:off x="980866" y="630313"/>
            <a:ext cx="3168352" cy="386957"/>
          </a:xfrm>
          <a:prstGeom prst="rect">
            <a:avLst/>
          </a:prstGeom>
          <a:noFill/>
        </p:spPr>
        <p:txBody>
          <a:bodyPr wrap="square">
            <a:spAutoFit/>
          </a:bodyPr>
          <a:lstStyle/>
          <a:p>
            <a:pPr lvl="0">
              <a:defRPr/>
            </a:pPr>
            <a:r>
              <a:rPr lang="ko-KR" altLang="en-US" sz="2000" b="1" spc="-150">
                <a:solidFill>
                  <a:schemeClr val="tx2"/>
                </a:solidFill>
              </a:rPr>
              <a:t>기능 설계</a:t>
            </a:r>
            <a:endParaRPr lang="ko-KR" altLang="en-US" sz="2000" b="1" spc="-150">
              <a:solidFill>
                <a:schemeClr val="tx2"/>
              </a:solidFill>
            </a:endParaRPr>
          </a:p>
        </p:txBody>
      </p:sp>
      <p:pic>
        <p:nvPicPr>
          <p:cNvPr id="84" name=""/>
          <p:cNvPicPr>
            <a:picLocks noChangeAspect="1"/>
          </p:cNvPicPr>
          <p:nvPr/>
        </p:nvPicPr>
        <p:blipFill rotWithShape="1">
          <a:blip r:embed="rId3"/>
          <a:srcRect l="4610" t="55180"/>
          <a:stretch>
            <a:fillRect/>
          </a:stretch>
        </p:blipFill>
        <p:spPr>
          <a:xfrm>
            <a:off x="483219" y="1340768"/>
            <a:ext cx="8133061" cy="2955801"/>
          </a:xfrm>
          <a:prstGeom prst="rect">
            <a:avLst/>
          </a:prstGeom>
        </p:spPr>
      </p:pic>
      <p:sp>
        <p:nvSpPr>
          <p:cNvPr id="88" name="TextBox 12"/>
          <p:cNvSpPr txBox="1"/>
          <p:nvPr/>
        </p:nvSpPr>
        <p:spPr>
          <a:xfrm>
            <a:off x="1487488" y="4643948"/>
            <a:ext cx="6696744" cy="411922"/>
          </a:xfrm>
          <a:prstGeom prst="rect">
            <a:avLst/>
          </a:prstGeom>
          <a:noFill/>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ko-KR" sz="14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특정 요일</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&amp;</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시간</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병영식당을 갈 경우 인원이 적음</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p:txBody>
      </p:sp>
      <p:sp>
        <p:nvSpPr>
          <p:cNvPr id="89" name="직사각형 13"/>
          <p:cNvSpPr/>
          <p:nvPr/>
        </p:nvSpPr>
        <p:spPr>
          <a:xfrm>
            <a:off x="983432" y="4509120"/>
            <a:ext cx="7560840" cy="1488165"/>
          </a:xfrm>
          <a:prstGeom prst="rect">
            <a:avLst/>
          </a:prstGeom>
          <a:noFill/>
          <a:ln w="3175" cap="flat" cmpd="sng" algn="ctr">
            <a:solidFill>
              <a:srgbClr val="ffffff">
                <a:alpha val="100000"/>
              </a:srgbClr>
            </a:solidFill>
            <a:prstDash val="sysDash"/>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0" name="직사각형 14"/>
          <p:cNvSpPr/>
          <p:nvPr/>
        </p:nvSpPr>
        <p:spPr>
          <a:xfrm>
            <a:off x="911423" y="4437112"/>
            <a:ext cx="7704857" cy="1656184"/>
          </a:xfrm>
          <a:prstGeom prst="rect">
            <a:avLst/>
          </a:prstGeom>
          <a:noFill/>
          <a:ln w="3175" cap="flat" cmpd="sng" algn="ctr">
            <a:solidFill>
              <a:srgbClr val="ffffff">
                <a:alpha val="2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2000"/>
                                        <p:tgtEl>
                                          <p:spTgt spid="8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2000"/>
                                        <p:tgtEl>
                                          <p:spTgt spid="90"/>
                                        </p:tgtEl>
                                      </p:cBhvr>
                                    </p:animEffect>
                                  </p:childTnLst>
                                </p:cTn>
                              </p:par>
                            </p:childTnLst>
                          </p:cTn>
                        </p:par>
                        <p:par>
                          <p:cTn id="11" fill="hold">
                            <p:stCondLst>
                              <p:cond delay="2000"/>
                            </p:stCondLst>
                            <p:childTnLst>
                              <p:par>
                                <p:cTn id="12" presetID="10" presetClass="entr" presetSubtype="0" fill="hold" grpId="2"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2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1" animBg="1"/>
      <p:bldP spid="88" grpId="2"/>
    </p:bldLst>
  </p:timing>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0964" name=""/>
          <p:cNvSpPr/>
          <p:nvPr/>
        </p:nvSpPr>
        <p:spPr>
          <a:xfrm>
            <a:off x="767408" y="1700808"/>
            <a:ext cx="2448272" cy="3456384"/>
          </a:xfrm>
          <a:prstGeom prst="rect">
            <a:avLst/>
          </a:prstGeom>
          <a:solidFill>
            <a:schemeClr val="lt1"/>
          </a:solidFill>
          <a:ln>
            <a:solidFill>
              <a:srgbClr val="006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40965" name=""/>
          <p:cNvSpPr/>
          <p:nvPr/>
        </p:nvSpPr>
        <p:spPr>
          <a:xfrm>
            <a:off x="3431703" y="1700808"/>
            <a:ext cx="2448272" cy="3456384"/>
          </a:xfrm>
          <a:prstGeom prst="rect">
            <a:avLst/>
          </a:prstGeom>
          <a:solidFill>
            <a:schemeClr val="lt2"/>
          </a:solidFill>
          <a:ln>
            <a:solidFill>
              <a:srgbClr val="006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40966" name=""/>
          <p:cNvSpPr/>
          <p:nvPr/>
        </p:nvSpPr>
        <p:spPr>
          <a:xfrm>
            <a:off x="6096000" y="1700808"/>
            <a:ext cx="2448272" cy="3456384"/>
          </a:xfrm>
          <a:prstGeom prst="rect">
            <a:avLst/>
          </a:prstGeom>
          <a:solidFill>
            <a:srgbClr val="c8c29e"/>
          </a:solidFill>
          <a:ln>
            <a:solidFill>
              <a:srgbClr val="006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03</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71600"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99592" y="323364"/>
            <a:ext cx="1249248" cy="369332"/>
          </a:xfrm>
          <a:prstGeom prst="rect">
            <a:avLst/>
          </a:prstGeom>
        </p:spPr>
        <p:txBody>
          <a:bodyPr wrap="none">
            <a:spAutoFit/>
          </a:bodyPr>
          <a:lstStyle/>
          <a:p>
            <a:pPr>
              <a:defRPr/>
            </a:pPr>
            <a:r>
              <a:rPr lang="en-US" altLang="ko-KR" spc="-150">
                <a:solidFill>
                  <a:schemeClr val="bg1"/>
                </a:solidFill>
              </a:rPr>
              <a:t>Prerequisites</a:t>
            </a:r>
            <a:endParaRPr lang="en-US" altLang="ko-KR" spc="-150">
              <a:solidFill>
                <a:schemeClr val="bg1"/>
              </a:solidFill>
            </a:endParaRPr>
          </a:p>
        </p:txBody>
      </p:sp>
      <p:sp>
        <p:nvSpPr>
          <p:cNvPr id="82" name="TextBox 81"/>
          <p:cNvSpPr txBox="1"/>
          <p:nvPr/>
        </p:nvSpPr>
        <p:spPr>
          <a:xfrm>
            <a:off x="985857" y="630313"/>
            <a:ext cx="3168352" cy="386957"/>
          </a:xfrm>
          <a:prstGeom prst="rect">
            <a:avLst/>
          </a:prstGeom>
          <a:noFill/>
        </p:spPr>
        <p:txBody>
          <a:bodyPr wrap="square">
            <a:spAutoFit/>
          </a:bodyPr>
          <a:lstStyle/>
          <a:p>
            <a:pPr lvl="0">
              <a:defRPr/>
            </a:pPr>
            <a:r>
              <a:rPr lang="ko-KR" altLang="en-US" sz="2000" b="1">
                <a:solidFill>
                  <a:schemeClr val="tx2"/>
                </a:solidFill>
              </a:rPr>
              <a:t>권장 사양</a:t>
            </a:r>
            <a:endParaRPr lang="ko-KR" altLang="en-US" sz="2000" b="1">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55480"/>
          </a:xfrm>
          <a:prstGeom prst="rect">
            <a:avLst/>
          </a:prstGeom>
          <a:noFill/>
        </p:spPr>
        <p:txBody>
          <a:bodyPr wrap="square">
            <a:spAutoFit/>
          </a:bodyPr>
          <a:lstStyle/>
          <a:p>
            <a:pPr lvl="0">
              <a:defRPr/>
            </a:pPr>
            <a:r>
              <a:rPr lang="en-US" altLang="ko-KR" sz="4400" b="1" spc="-300">
                <a:solidFill>
                  <a:schemeClr val="bg1"/>
                </a:solidFill>
              </a:rPr>
              <a:t>04</a:t>
            </a:r>
            <a:endParaRPr lang="en-US" altLang="ko-KR" sz="4400"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71600" y="611063"/>
            <a:ext cx="2592290" cy="432048"/>
            <a:chOff x="1520659" y="2060848"/>
            <a:chExt cx="2835317" cy="504056"/>
          </a:xfrm>
        </p:grpSpPr>
        <p:sp>
          <p:nvSpPr>
            <p:cNvPr id="78" name="직사각형 77"/>
            <p:cNvSpPr/>
            <p:nvPr/>
          </p:nvSpPr>
          <p:spPr>
            <a:xfrm>
              <a:off x="1520659" y="2060848"/>
              <a:ext cx="261929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57875" y="323364"/>
            <a:ext cx="1367165" cy="369332"/>
          </a:xfrm>
          <a:prstGeom prst="rect">
            <a:avLst/>
          </a:prstGeom>
        </p:spPr>
        <p:txBody>
          <a:bodyPr wrap="none">
            <a:spAutoFit/>
          </a:bodyPr>
          <a:lstStyle/>
          <a:p>
            <a:pPr>
              <a:defRPr/>
            </a:pPr>
            <a:r>
              <a:rPr lang="en-US" altLang="ko-KR" spc="-150">
                <a:solidFill>
                  <a:schemeClr val="bg1"/>
                </a:solidFill>
              </a:rPr>
              <a:t>Project Usage</a:t>
            </a:r>
            <a:endParaRPr lang="en-US" altLang="ko-KR" spc="-150">
              <a:solidFill>
                <a:schemeClr val="bg1"/>
              </a:solidFill>
            </a:endParaRPr>
          </a:p>
        </p:txBody>
      </p:sp>
      <p:sp>
        <p:nvSpPr>
          <p:cNvPr id="82" name="TextBox 81"/>
          <p:cNvSpPr txBox="1"/>
          <p:nvPr/>
        </p:nvSpPr>
        <p:spPr>
          <a:xfrm>
            <a:off x="971600" y="630313"/>
            <a:ext cx="2376266" cy="386957"/>
          </a:xfrm>
          <a:prstGeom prst="rect">
            <a:avLst/>
          </a:prstGeom>
          <a:noFill/>
        </p:spPr>
        <p:txBody>
          <a:bodyPr wrap="square">
            <a:spAutoFit/>
          </a:bodyPr>
          <a:lstStyle/>
          <a:p>
            <a:pPr lvl="0">
              <a:defRPr/>
            </a:pPr>
            <a:r>
              <a:rPr lang="ko-KR" altLang="en-US" sz="2000" b="1">
                <a:solidFill>
                  <a:schemeClr val="tx2"/>
                </a:solidFill>
              </a:rPr>
              <a:t>프로젝트 사용법</a:t>
            </a:r>
            <a:endParaRPr lang="ko-KR" altLang="en-US" sz="2000" b="1">
              <a:solidFill>
                <a:schemeClr val="tx2"/>
              </a:solidFill>
            </a:endParaRPr>
          </a:p>
        </p:txBody>
      </p:sp>
      <p:sp>
        <p:nvSpPr>
          <p:cNvPr id="10" name="직사각형 9"/>
          <p:cNvSpPr/>
          <p:nvPr/>
        </p:nvSpPr>
        <p:spPr>
          <a:xfrm>
            <a:off x="899592" y="1196752"/>
            <a:ext cx="1487373" cy="369332"/>
          </a:xfrm>
          <a:prstGeom prst="rect">
            <a:avLst/>
          </a:prstGeom>
        </p:spPr>
        <p:txBody>
          <a:bodyPr wrap="none">
            <a:spAutoFit/>
          </a:bodyPr>
          <a:lstStyle/>
          <a:p>
            <a:pPr>
              <a:defRPr/>
            </a:pPr>
            <a:r>
              <a:rPr lang="en-US" altLang="ko-KR" b="1">
                <a:solidFill>
                  <a:schemeClr val="bg1"/>
                </a:solidFill>
              </a:rPr>
              <a:t>1) </a:t>
            </a:r>
            <a:r>
              <a:rPr lang="ko-KR" altLang="en-US" b="1">
                <a:solidFill>
                  <a:schemeClr val="bg1"/>
                </a:solidFill>
              </a:rPr>
              <a:t>설치 방법</a:t>
            </a:r>
            <a:endParaRPr lang="ko-KR" altLang="en-US" b="1">
              <a:solidFill>
                <a:schemeClr val="bg1"/>
              </a:solidFill>
            </a:endParaRPr>
          </a:p>
        </p:txBody>
      </p:sp>
      <p:grpSp>
        <p:nvGrpSpPr>
          <p:cNvPr id="83" name=""/>
          <p:cNvGrpSpPr/>
          <p:nvPr/>
        </p:nvGrpSpPr>
        <p:grpSpPr>
          <a:xfrm rot="0">
            <a:off x="1043608" y="2204864"/>
            <a:ext cx="7440487" cy="2664295"/>
            <a:chOff x="1043608" y="2204864"/>
            <a:chExt cx="7440487" cy="2664295"/>
          </a:xfrm>
        </p:grpSpPr>
        <p:sp>
          <p:nvSpPr>
            <p:cNvPr id="84" name=""/>
            <p:cNvSpPr/>
            <p:nvPr/>
          </p:nvSpPr>
          <p:spPr>
            <a:xfrm>
              <a:off x="1601644" y="2204864"/>
              <a:ext cx="6324414" cy="2664295"/>
            </a:xfrm>
            <a:prstGeom prst="rightArrow">
              <a:avLst>
                <a:gd name="adj1" fmla="val 50000"/>
                <a:gd name="adj2" fmla="val 50000"/>
              </a:avLst>
            </a:prstGeom>
            <a:solidFill>
              <a:srgbClr val="e9c592"/>
            </a:solidFill>
            <a:ln>
              <a:noFill/>
            </a:ln>
            <a:effectLst/>
          </p:spPr>
          <p:style>
            <a:lnRef idx="0">
              <a:scrgbClr r="0" g="0" b="0"/>
            </a:lnRef>
            <a:fillRef idx="1">
              <a:scrgbClr r="0" g="0" b="0"/>
            </a:fillRef>
            <a:effectRef idx="0">
              <a:scrgbClr r="0" g="0" b="0"/>
            </a:effectRef>
            <a:fontRef idx="minor">
              <a:scrgbClr r="0" g="0" b="0"/>
            </a:fontRef>
          </p:style>
        </p:sp>
        <p:sp>
          <p:nvSpPr>
            <p:cNvPr id="85" name=""/>
            <p:cNvSpPr/>
            <p:nvPr/>
          </p:nvSpPr>
          <p:spPr>
            <a:xfrm>
              <a:off x="1043608" y="3004152"/>
              <a:ext cx="2232146" cy="1065718"/>
            </a:xfrm>
            <a:prstGeom prst="roundRect">
              <a:avLst>
                <a:gd name="adj" fmla="val 16667"/>
              </a:avLst>
            </a:prstGeom>
            <a:solidFill>
              <a:srgbClr val="952637"/>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86" name=""/>
            <p:cNvSpPr txBox="1"/>
            <p:nvPr/>
          </p:nvSpPr>
          <p:spPr>
            <a:xfrm>
              <a:off x="1043608" y="3004152"/>
              <a:ext cx="2232146" cy="1065718"/>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68580" tIns="68580" rIns="68580" bIns="68580" anchor="ctr" anchorCtr="0">
              <a:noAutofit/>
            </a:bodyPr>
            <a:lstStyle/>
            <a:p>
              <a:pPr lvl="0" algn="ctr" defTabSz="800100" latinLnBrk="1">
                <a:lnSpc>
                  <a:spcPct val="90000"/>
                </a:lnSpc>
                <a:spcBef>
                  <a:spcPct val="0"/>
                </a:spcBef>
                <a:spcAft>
                  <a:spcPct val="35000"/>
                </a:spcAft>
                <a:defRPr/>
              </a:pPr>
              <a:r>
                <a:rPr lang="en-US" altLang="ko-KR" sz="1800" b="1" i="0" kern="1200"/>
                <a:t>Database </a:t>
              </a:r>
              <a:r>
                <a:rPr lang="ko-KR" altLang="en-US" sz="1800" b="1" i="0" kern="1200"/>
                <a:t>구축</a:t>
              </a:r>
              <a:endParaRPr lang="ko-KR" altLang="en-US" sz="1800" b="1" i="0" kern="1200"/>
            </a:p>
            <a:p>
              <a:pPr lvl="0" algn="ctr" defTabSz="800100" latinLnBrk="1">
                <a:lnSpc>
                  <a:spcPct val="90000"/>
                </a:lnSpc>
                <a:spcBef>
                  <a:spcPct val="0"/>
                </a:spcBef>
                <a:spcAft>
                  <a:spcPct val="35000"/>
                </a:spcAft>
                <a:defRPr/>
              </a:pPr>
              <a:r>
                <a:rPr lang="en-US" altLang="ko-KR" sz="1300" b="1" i="0" kern="1200"/>
                <a:t>-</a:t>
              </a:r>
              <a:r>
                <a:rPr lang="ko-KR" altLang="en-US" sz="1300" b="1" i="0" kern="1200"/>
                <a:t> </a:t>
              </a:r>
              <a:r>
                <a:rPr lang="en-US" altLang="ko-KR" sz="1300" b="1" i="0" kern="1200"/>
                <a:t>INFRA    - WEB</a:t>
              </a:r>
              <a:endParaRPr lang="en-US" altLang="ko-KR" sz="1300" b="1" i="0" kern="1200"/>
            </a:p>
          </p:txBody>
        </p:sp>
        <p:sp>
          <p:nvSpPr>
            <p:cNvPr id="87" name=""/>
            <p:cNvSpPr/>
            <p:nvPr/>
          </p:nvSpPr>
          <p:spPr>
            <a:xfrm>
              <a:off x="3647778" y="3004152"/>
              <a:ext cx="2232146" cy="1065718"/>
            </a:xfrm>
            <a:prstGeom prst="roundRect">
              <a:avLst>
                <a:gd name="adj" fmla="val 16667"/>
              </a:avLst>
            </a:prstGeom>
            <a:solidFill>
              <a:srgbClr val="bb7243"/>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88" name=""/>
            <p:cNvSpPr txBox="1"/>
            <p:nvPr/>
          </p:nvSpPr>
          <p:spPr>
            <a:xfrm>
              <a:off x="3647778" y="3004152"/>
              <a:ext cx="2232146" cy="1065718"/>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68580" tIns="68580" rIns="68580" bIns="68580" anchor="ctr" anchorCtr="0">
              <a:noAutofit/>
            </a:bodyPr>
            <a:lstStyle/>
            <a:p>
              <a:pPr lvl="0" algn="ctr" defTabSz="800100" latinLnBrk="1">
                <a:lnSpc>
                  <a:spcPct val="90000"/>
                </a:lnSpc>
                <a:spcBef>
                  <a:spcPct val="0"/>
                </a:spcBef>
                <a:spcAft>
                  <a:spcPct val="35000"/>
                </a:spcAft>
                <a:defRPr/>
              </a:pPr>
              <a:r>
                <a:rPr lang="ko-KR" altLang="en-US" sz="1800" b="1" i="0" kern="1200"/>
                <a:t>식수현황 체크</a:t>
              </a:r>
              <a:endParaRPr lang="ko-KR" altLang="en-US" sz="1800" b="1" i="0" kern="1200"/>
            </a:p>
            <a:p>
              <a:pPr lvl="0" algn="ctr" defTabSz="800100" latinLnBrk="1">
                <a:lnSpc>
                  <a:spcPct val="90000"/>
                </a:lnSpc>
                <a:spcBef>
                  <a:spcPct val="0"/>
                </a:spcBef>
                <a:spcAft>
                  <a:spcPct val="35000"/>
                </a:spcAft>
                <a:defRPr/>
              </a:pPr>
              <a:r>
                <a:rPr lang="en-US" altLang="ko-KR" sz="1800" b="1" i="0" kern="1200"/>
                <a:t>app </a:t>
              </a:r>
              <a:r>
                <a:rPr lang="ko-KR" altLang="en-US" sz="1800" b="1" i="0" kern="1200"/>
                <a:t>실행하기</a:t>
              </a:r>
              <a:endParaRPr lang="ko-KR" altLang="en-US" sz="1800" b="1" i="0" kern="1200"/>
            </a:p>
          </p:txBody>
        </p:sp>
        <p:sp>
          <p:nvSpPr>
            <p:cNvPr id="89" name=""/>
            <p:cNvSpPr/>
            <p:nvPr/>
          </p:nvSpPr>
          <p:spPr>
            <a:xfrm>
              <a:off x="6251949" y="3004152"/>
              <a:ext cx="2232146" cy="1065718"/>
            </a:xfrm>
            <a:prstGeom prst="roundRect">
              <a:avLst>
                <a:gd name="adj" fmla="val 16667"/>
              </a:avLst>
            </a:prstGeom>
            <a:solidFill>
              <a:srgbClr val="506270"/>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90" name=""/>
            <p:cNvSpPr txBox="1"/>
            <p:nvPr/>
          </p:nvSpPr>
          <p:spPr>
            <a:xfrm>
              <a:off x="6251949" y="3004152"/>
              <a:ext cx="2232146" cy="1065718"/>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68580" tIns="68580" rIns="68580" bIns="68580" anchor="ctr" anchorCtr="0">
              <a:noAutofit/>
            </a:bodyPr>
            <a:lstStyle/>
            <a:p>
              <a:pPr lvl="0" algn="ctr" defTabSz="800100" latinLnBrk="1">
                <a:lnSpc>
                  <a:spcPct val="90000"/>
                </a:lnSpc>
                <a:spcBef>
                  <a:spcPct val="0"/>
                </a:spcBef>
                <a:spcAft>
                  <a:spcPct val="35000"/>
                </a:spcAft>
                <a:defRPr/>
              </a:pPr>
              <a:r>
                <a:rPr lang="ko-KR" altLang="en-US" sz="1800" b="1" i="0" kern="1200"/>
                <a:t>텔레그램 챗봇</a:t>
              </a:r>
              <a:endParaRPr lang="ko-KR" altLang="en-US" sz="1800" b="1" i="0" kern="1200"/>
            </a:p>
            <a:p>
              <a:pPr lvl="0" algn="ctr" defTabSz="800100" latinLnBrk="1">
                <a:lnSpc>
                  <a:spcPct val="90000"/>
                </a:lnSpc>
                <a:spcBef>
                  <a:spcPct val="0"/>
                </a:spcBef>
                <a:spcAft>
                  <a:spcPct val="35000"/>
                </a:spcAft>
                <a:defRPr/>
              </a:pPr>
              <a:r>
                <a:rPr lang="ko-KR" altLang="en-US" sz="1800" b="1" i="0" kern="1200"/>
                <a:t>서버 실행</a:t>
              </a:r>
              <a:endParaRPr lang="ko-KR" altLang="en-US" sz="1800" b="1" i="0" kern="1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LG</ep:Company>
  <ep:Words>404</ep:Words>
  <ep:PresentationFormat>화면 슬라이드 쇼(4:3)</ep:PresentationFormat>
  <ep:Paragraphs>104</ep:Paragraphs>
  <ep:Slides>16</ep:Slides>
  <ep:Notes>16</ep:Notes>
  <ep:TotalTime>0</ep:TotalTime>
  <ep:HiddenSlides>0</ep:HiddenSlides>
  <ep:MMClips>0</ep:MMClips>
  <ep:HeadingPairs>
    <vt:vector size="4" baseType="variant">
      <vt:variant>
        <vt:lpstr>테마</vt:lpstr>
      </vt:variant>
      <vt:variant>
        <vt:i4>1</vt:i4>
      </vt:variant>
      <vt:variant>
        <vt:lpstr>슬라이드 제목</vt:lpstr>
      </vt:variant>
      <vt:variant>
        <vt:i4>16</vt:i4>
      </vt:variant>
    </vt:vector>
  </ep:HeadingPairs>
  <ep:TitlesOfParts>
    <vt:vector size="17"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2017-03-28T04:45:29.000</dcterms:created>
  <dc:creator>minhee park</dc:creator>
  <cp:lastModifiedBy>w42663</cp:lastModifiedBy>
  <dcterms:modified xsi:type="dcterms:W3CDTF">2020-10-29T14:54:07.296</dcterms:modified>
  <cp:revision>31</cp:revision>
  <dc:title>슬라이드 1</dc:title>
  <cp:version/>
</cp:coreProperties>
</file>