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Raleway Thin"/>
      <p:bold r:id="rId33"/>
      <p:boldItalic r:id="rId34"/>
    </p:embeddedFont>
    <p:embeddedFont>
      <p:font typeface="Bree Serif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B5B1C6-502D-4334-88E4-3FCB75008F3F}">
  <a:tblStyle styleId="{66B5B1C6-502D-4334-88E4-3FCB75008F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33" Type="http://schemas.openxmlformats.org/officeDocument/2006/relationships/font" Target="fonts/RalewayThin-bold.fntdata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35" Type="http://schemas.openxmlformats.org/officeDocument/2006/relationships/font" Target="fonts/BreeSerif-regular.fntdata"/><Relationship Id="rId12" Type="http://schemas.openxmlformats.org/officeDocument/2006/relationships/slide" Target="slides/slide6.xml"/><Relationship Id="rId34" Type="http://schemas.openxmlformats.org/officeDocument/2006/relationships/font" Target="fonts/RalewayThin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23630543_5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23630543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eebec0fa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eebec0fa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965474a9_3_3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965474a9_3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965474a9_3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965474a9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b9a0b0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b9a0b0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b9a0b07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b9a0b07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eebec0fac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eebec0fa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eebec0fac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eebec0fa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nabo.go.kr/system/common/JSPservlet/download.jsp?fCode=33316042&amp;fSHC=&amp;fName=2020+%EA%B2%BD%EC%A0%9C%C2%B7%EC%9E%AC%EC%A0%95+%EC%88%98%EC%B2%A9.pdf&amp;fMime=application/pdf&amp;fBid=19&amp;flag=bluenet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24.png"/><Relationship Id="rId5" Type="http://schemas.openxmlformats.org/officeDocument/2006/relationships/hyperlink" Target="https://github.com/osamhack2020/app_ToMAS_979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13.png"/><Relationship Id="rId7" Type="http://schemas.openxmlformats.org/officeDocument/2006/relationships/image" Target="../media/image3.png"/><Relationship Id="rId8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472150" y="1951150"/>
            <a:ext cx="63315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>
                <a:solidFill>
                  <a:schemeClr val="dk2"/>
                </a:solidFill>
              </a:rPr>
              <a:t>To</a:t>
            </a:r>
            <a:r>
              <a:rPr lang="ko" sz="3200"/>
              <a:t>t</a:t>
            </a:r>
            <a:r>
              <a:rPr lang="ko" sz="3200"/>
              <a:t>al </a:t>
            </a:r>
            <a:r>
              <a:rPr lang="ko" sz="3200">
                <a:solidFill>
                  <a:schemeClr val="dk2"/>
                </a:solidFill>
              </a:rPr>
              <a:t>M</a:t>
            </a:r>
            <a:r>
              <a:rPr lang="ko" sz="3200"/>
              <a:t>ilitary </a:t>
            </a:r>
            <a:r>
              <a:rPr lang="ko" sz="3200">
                <a:solidFill>
                  <a:schemeClr val="dk2"/>
                </a:solidFill>
              </a:rPr>
              <a:t>A</a:t>
            </a:r>
            <a:r>
              <a:rPr lang="ko" sz="3200"/>
              <a:t>ssistant </a:t>
            </a:r>
            <a:r>
              <a:rPr lang="ko" sz="3200">
                <a:solidFill>
                  <a:schemeClr val="dk2"/>
                </a:solidFill>
              </a:rPr>
              <a:t>S</a:t>
            </a:r>
            <a:r>
              <a:rPr lang="ko" sz="3200"/>
              <a:t>ervice</a:t>
            </a:r>
            <a:endParaRPr sz="3200"/>
          </a:p>
        </p:txBody>
      </p:sp>
      <p:sp>
        <p:nvSpPr>
          <p:cNvPr id="73" name="Google Shape;73;p13"/>
          <p:cNvSpPr txBox="1"/>
          <p:nvPr/>
        </p:nvSpPr>
        <p:spPr>
          <a:xfrm>
            <a:off x="2472150" y="582950"/>
            <a:ext cx="36441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200">
                <a:latin typeface="Lato"/>
                <a:ea typeface="Lato"/>
                <a:cs typeface="Lato"/>
                <a:sym typeface="Lato"/>
              </a:rPr>
              <a:t>ToMAS</a:t>
            </a:r>
            <a:endParaRPr b="1" sz="7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221375" y="479675"/>
            <a:ext cx="17046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2020 군장병 공개 sw 온라인 해커톤</a:t>
            </a:r>
            <a:endParaRPr sz="12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6685800" y="3948025"/>
            <a:ext cx="1955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Bree Serif"/>
                <a:ea typeface="Bree Serif"/>
                <a:cs typeface="Bree Serif"/>
                <a:sym typeface="Bree Serif"/>
              </a:rPr>
              <a:t>TEAM 9797</a:t>
            </a:r>
            <a:endParaRPr b="1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283000" y="297900"/>
            <a:ext cx="45477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idx="4294967295" type="body"/>
          </p:nvPr>
        </p:nvSpPr>
        <p:spPr>
          <a:xfrm>
            <a:off x="481300" y="529650"/>
            <a:ext cx="4151100" cy="40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accent5"/>
                </a:solidFill>
              </a:rPr>
              <a:t>그러던 최 행보관님은 ToMAS를 발견했습니다</a:t>
            </a:r>
            <a:endParaRPr b="1" sz="2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이제 행보관님은 앱을 사용하여 자신의 전파사항을 명확하게 전달할 수  있고,설문조사를 시행할 수 있습니다.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lt1"/>
                </a:solidFill>
              </a:rPr>
              <a:t>어떤 중대원</a:t>
            </a:r>
            <a:r>
              <a:rPr lang="ko">
                <a:solidFill>
                  <a:schemeClr val="lt1"/>
                </a:solidFill>
              </a:rPr>
              <a:t>이 공지사항을 읽지 않았는지 정확히 파악하게 된 행보관님은 공지사항을 읽지 않는 병사들에게 알맞은 경험을 선사할 수 있게 되었습니다.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450" y="1255575"/>
            <a:ext cx="2634075" cy="26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662850" y="570000"/>
            <a:ext cx="5199900" cy="4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solidFill>
                  <a:schemeClr val="accent5"/>
                </a:solidFill>
              </a:rPr>
              <a:t>박 병장의 손에서                </a:t>
            </a:r>
            <a:endParaRPr sz="3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3300">
                <a:solidFill>
                  <a:schemeClr val="accent5"/>
                </a:solidFill>
              </a:rPr>
              <a:t>              이 일병의손으로 </a:t>
            </a:r>
            <a:endParaRPr b="0"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ko" sz="2100"/>
              <a:t>박병장이 플리마켓을 통해 올려놓은 물건들은 근처 부대에 있던 이 일병의 손으로 넘어갔습니다</a:t>
            </a:r>
            <a:r>
              <a:rPr b="0" lang="ko" sz="2100"/>
              <a:t>. </a:t>
            </a:r>
            <a:endParaRPr b="0"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ko" sz="2100"/>
              <a:t>버리기 아쉬운 물건을 나눔 한 박병장과    군 생활에 도움이 되는 물건을 얻은           이 일병은 서로 만족감을 느끼고 있습니다.</a:t>
            </a:r>
            <a:endParaRPr b="0"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 u="sng">
              <a:solidFill>
                <a:schemeClr val="accent5"/>
              </a:solidFill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6075"/>
            <a:ext cx="3358051" cy="335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</a:rPr>
              <a:t>작은 시도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000000"/>
                </a:solidFill>
              </a:rPr>
              <a:t>김 중위님은 ToMAS의 인원모집에 같이 농구 동아리를 할 사람을 찾는다는 게시물을 올렸습니다.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000000"/>
                </a:solidFill>
              </a:rPr>
              <a:t>김 중위님의 옆 부대에 있던 강 대위님은 ToMAS를 이용하여 김 중위님에게 연락했습니다. “같이 농구 하지 않을래?”...”내가 센터를 맡아도 되겠니?”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27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2696178" y="7785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>
                <a:solidFill>
                  <a:schemeClr val="accent5"/>
                </a:solidFill>
              </a:rPr>
              <a:t>김 중위에서 조던 김으로</a:t>
            </a:r>
            <a:endParaRPr sz="4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ko" sz="2100"/>
              <a:t>김 중위님은 21차례의 경기에서 300점을 기록했습니다. 현재 김 중위님은 영내의 여러 농구 클럽에서 스카우트 요청을 받고 있습니다. 그리고 그는 팀 전우들의 애정을 듬뿍 받고 있습니다.</a:t>
            </a:r>
            <a:endParaRPr b="0"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 u="sng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283100" y="712150"/>
            <a:ext cx="65208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300"/>
              <a:t>박 병장은 개인정비시간</a:t>
            </a:r>
            <a:r>
              <a:rPr b="0" lang="ko" sz="2300"/>
              <a:t>에 ToMAS를 자주 사용할 수밖에 없었습니다.</a:t>
            </a:r>
            <a:endParaRPr b="0" sz="2300"/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rPr lang="ko"/>
              <a:t>ToMAS에는 상기의 기능 외에도 </a:t>
            </a:r>
            <a:r>
              <a:rPr lang="ko">
                <a:solidFill>
                  <a:schemeClr val="dk1"/>
                </a:solidFill>
              </a:rPr>
              <a:t>자기개발 게시판,일정표기능이</a:t>
            </a:r>
            <a:r>
              <a:rPr lang="ko"/>
              <a:t> 있었기 때문이죠.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265500" y="754200"/>
            <a:ext cx="4045200" cy="36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800">
                <a:solidFill>
                  <a:schemeClr val="lt2"/>
                </a:solidFill>
              </a:rPr>
              <a:t>2020년에 555,000 명 이상의 군인이 나라를 지키고 있습니다.</a:t>
            </a:r>
            <a:endParaRPr b="0"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chemeClr val="lt2"/>
                </a:solidFill>
              </a:rPr>
              <a:t>그리고 이들모두 ToMAS의 </a:t>
            </a:r>
            <a:endParaRPr sz="3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/>
              <a:t>잠재 고객</a:t>
            </a:r>
            <a:r>
              <a:rPr lang="ko" sz="3100">
                <a:solidFill>
                  <a:schemeClr val="lt2"/>
                </a:solidFill>
              </a:rPr>
              <a:t>입니다.</a:t>
            </a:r>
            <a:endParaRPr sz="3100">
              <a:solidFill>
                <a:schemeClr val="lt2"/>
              </a:solidFill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154800" y="4551650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출처: </a:t>
            </a:r>
            <a:r>
              <a:rPr lang="ko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2020 경제·재정 수첩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1900" y="307350"/>
            <a:ext cx="1772550" cy="17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0275" y="3297475"/>
            <a:ext cx="1349524" cy="134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1550" y="2646550"/>
            <a:ext cx="1432125" cy="14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30275" y="2079902"/>
            <a:ext cx="1593025" cy="15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2"/>
                </a:solidFill>
              </a:rPr>
              <a:t>개발 과정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83" name="Google Shape;183;p28"/>
          <p:cNvGraphicFramePr/>
          <p:nvPr/>
        </p:nvGraphicFramePr>
        <p:xfrm>
          <a:off x="3231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{66B5B1C6-502D-4334-88E4-3FCB75008F3F}</a:tableStyleId>
              </a:tblPr>
              <a:tblGrid>
                <a:gridCol w="1428875"/>
                <a:gridCol w="978050"/>
                <a:gridCol w="978050"/>
                <a:gridCol w="978050"/>
                <a:gridCol w="978050"/>
                <a:gridCol w="978050"/>
                <a:gridCol w="978050"/>
                <a:gridCol w="978050"/>
              </a:tblGrid>
              <a:tr h="719125">
                <a:tc gridSpan="8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FFFFFF"/>
                          </a:solidFill>
                        </a:rPr>
                        <a:t>                          </a:t>
                      </a:r>
                      <a:r>
                        <a:rPr lang="ko" sz="1800">
                          <a:solidFill>
                            <a:srgbClr val="FFFFFF"/>
                          </a:solidFill>
                        </a:rPr>
                        <a:t>2020년 10월 군장병 공개 sw온라인 해커톤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184" name="Google Shape;184;p28"/>
          <p:cNvCxnSpPr/>
          <p:nvPr/>
        </p:nvCxnSpPr>
        <p:spPr>
          <a:xfrm rot="10800000">
            <a:off x="378100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5" name="Google Shape;185;p28"/>
          <p:cNvSpPr txBox="1"/>
          <p:nvPr>
            <p:ph type="title"/>
          </p:nvPr>
        </p:nvSpPr>
        <p:spPr>
          <a:xfrm>
            <a:off x="318900" y="1265187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 10월 1일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86" name="Google Shape;186;p28"/>
          <p:cNvSpPr txBox="1"/>
          <p:nvPr>
            <p:ph idx="4294967295" type="body"/>
          </p:nvPr>
        </p:nvSpPr>
        <p:spPr>
          <a:xfrm>
            <a:off x="378125" y="1560876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프로그래밍 시작</a:t>
            </a:r>
            <a:endParaRPr sz="1400"/>
          </a:p>
        </p:txBody>
      </p:sp>
      <p:sp>
        <p:nvSpPr>
          <p:cNvPr id="187" name="Google Shape;187;p28"/>
          <p:cNvSpPr txBox="1"/>
          <p:nvPr>
            <p:ph type="title"/>
          </p:nvPr>
        </p:nvSpPr>
        <p:spPr>
          <a:xfrm>
            <a:off x="4750275" y="3668325"/>
            <a:ext cx="1349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10월 20일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88" name="Google Shape;188;p28"/>
          <p:cNvSpPr txBox="1"/>
          <p:nvPr>
            <p:ph idx="4294967295" type="body"/>
          </p:nvPr>
        </p:nvSpPr>
        <p:spPr>
          <a:xfrm>
            <a:off x="4572000" y="3993750"/>
            <a:ext cx="19713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공지사항 및 설문조사                                    기능구현 </a:t>
            </a:r>
            <a:endParaRPr sz="1400"/>
          </a:p>
        </p:txBody>
      </p:sp>
      <p:sp>
        <p:nvSpPr>
          <p:cNvPr id="189" name="Google Shape;189;p28"/>
          <p:cNvSpPr txBox="1"/>
          <p:nvPr>
            <p:ph type="title"/>
          </p:nvPr>
        </p:nvSpPr>
        <p:spPr>
          <a:xfrm>
            <a:off x="5273025" y="1265175"/>
            <a:ext cx="1270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10월 24일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90" name="Google Shape;190;p28"/>
          <p:cNvSpPr txBox="1"/>
          <p:nvPr>
            <p:ph idx="4294967295" type="body"/>
          </p:nvPr>
        </p:nvSpPr>
        <p:spPr>
          <a:xfrm>
            <a:off x="5302600" y="1560875"/>
            <a:ext cx="1761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일정표 기능 구현</a:t>
            </a:r>
            <a:endParaRPr sz="1400"/>
          </a:p>
        </p:txBody>
      </p:sp>
      <p:sp>
        <p:nvSpPr>
          <p:cNvPr id="191" name="Google Shape;191;p28"/>
          <p:cNvSpPr txBox="1"/>
          <p:nvPr>
            <p:ph type="title"/>
          </p:nvPr>
        </p:nvSpPr>
        <p:spPr>
          <a:xfrm>
            <a:off x="6543222" y="3697862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10월 25일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92" name="Google Shape;192;p28"/>
          <p:cNvSpPr txBox="1"/>
          <p:nvPr>
            <p:ph idx="4294967295" type="body"/>
          </p:nvPr>
        </p:nvSpPr>
        <p:spPr>
          <a:xfrm>
            <a:off x="6577200" y="3993750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개발문서의 구체화 및 디자인</a:t>
            </a:r>
            <a:endParaRPr sz="1400"/>
          </a:p>
        </p:txBody>
      </p:sp>
      <p:cxnSp>
        <p:nvCxnSpPr>
          <p:cNvPr id="193" name="Google Shape;193;p28"/>
          <p:cNvCxnSpPr/>
          <p:nvPr/>
        </p:nvCxnSpPr>
        <p:spPr>
          <a:xfrm>
            <a:off x="317480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94" name="Google Shape;194;p28"/>
          <p:cNvCxnSpPr/>
          <p:nvPr/>
        </p:nvCxnSpPr>
        <p:spPr>
          <a:xfrm rot="10800000">
            <a:off x="197952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95" name="Google Shape;195;p28"/>
          <p:cNvCxnSpPr/>
          <p:nvPr/>
        </p:nvCxnSpPr>
        <p:spPr>
          <a:xfrm>
            <a:off x="644935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96" name="Google Shape;196;p28"/>
          <p:cNvCxnSpPr/>
          <p:nvPr/>
        </p:nvCxnSpPr>
        <p:spPr>
          <a:xfrm>
            <a:off x="146115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97" name="Google Shape;197;p28"/>
          <p:cNvCxnSpPr/>
          <p:nvPr/>
        </p:nvCxnSpPr>
        <p:spPr>
          <a:xfrm>
            <a:off x="4686125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98" name="Google Shape;198;p28"/>
          <p:cNvCxnSpPr/>
          <p:nvPr/>
        </p:nvCxnSpPr>
        <p:spPr>
          <a:xfrm rot="10800000">
            <a:off x="527302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99" name="Google Shape;199;p28"/>
          <p:cNvCxnSpPr/>
          <p:nvPr/>
        </p:nvCxnSpPr>
        <p:spPr>
          <a:xfrm rot="10800000">
            <a:off x="37133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0" name="Google Shape;200;p28"/>
          <p:cNvCxnSpPr/>
          <p:nvPr/>
        </p:nvCxnSpPr>
        <p:spPr>
          <a:xfrm rot="10800000">
            <a:off x="70931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1" name="Google Shape;201;p28"/>
          <p:cNvSpPr txBox="1"/>
          <p:nvPr>
            <p:ph type="title"/>
          </p:nvPr>
        </p:nvSpPr>
        <p:spPr>
          <a:xfrm>
            <a:off x="7152399" y="1265175"/>
            <a:ext cx="15186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10월 30일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02" name="Google Shape;202;p28"/>
          <p:cNvSpPr txBox="1"/>
          <p:nvPr>
            <p:ph idx="4294967295" type="body"/>
          </p:nvPr>
        </p:nvSpPr>
        <p:spPr>
          <a:xfrm>
            <a:off x="7230250" y="1582625"/>
            <a:ext cx="1429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시연영상</a:t>
            </a:r>
            <a:r>
              <a:rPr lang="ko" sz="1400"/>
              <a:t> ,발표자료 제작</a:t>
            </a:r>
            <a:endParaRPr sz="1400"/>
          </a:p>
        </p:txBody>
      </p:sp>
      <p:sp>
        <p:nvSpPr>
          <p:cNvPr id="203" name="Google Shape;203;p28"/>
          <p:cNvSpPr txBox="1"/>
          <p:nvPr>
            <p:ph type="title"/>
          </p:nvPr>
        </p:nvSpPr>
        <p:spPr>
          <a:xfrm>
            <a:off x="1461150" y="3697850"/>
            <a:ext cx="1270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10월 10일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04" name="Google Shape;204;p28"/>
          <p:cNvSpPr txBox="1"/>
          <p:nvPr>
            <p:ph idx="4294967295" type="body"/>
          </p:nvPr>
        </p:nvSpPr>
        <p:spPr>
          <a:xfrm>
            <a:off x="1392384" y="3993750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게시판 및 틀 완성</a:t>
            </a:r>
            <a:endParaRPr sz="1400"/>
          </a:p>
        </p:txBody>
      </p:sp>
      <p:sp>
        <p:nvSpPr>
          <p:cNvPr id="205" name="Google Shape;205;p28"/>
          <p:cNvSpPr txBox="1"/>
          <p:nvPr>
            <p:ph type="title"/>
          </p:nvPr>
        </p:nvSpPr>
        <p:spPr>
          <a:xfrm>
            <a:off x="1979525" y="1265187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 10월 14일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06" name="Google Shape;206;p28"/>
          <p:cNvSpPr txBox="1"/>
          <p:nvPr>
            <p:ph type="title"/>
          </p:nvPr>
        </p:nvSpPr>
        <p:spPr>
          <a:xfrm>
            <a:off x="3174800" y="3697862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 10월 16일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07" name="Google Shape;207;p28"/>
          <p:cNvSpPr txBox="1"/>
          <p:nvPr>
            <p:ph type="title"/>
          </p:nvPr>
        </p:nvSpPr>
        <p:spPr>
          <a:xfrm>
            <a:off x="3735638" y="1265187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 10월 18일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08" name="Google Shape;208;p28"/>
          <p:cNvSpPr txBox="1"/>
          <p:nvPr>
            <p:ph idx="4294967295" type="body"/>
          </p:nvPr>
        </p:nvSpPr>
        <p:spPr>
          <a:xfrm>
            <a:off x="1928478" y="1560875"/>
            <a:ext cx="15186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firebase 연동 및                   ui폼 구현</a:t>
            </a:r>
            <a:endParaRPr sz="1400"/>
          </a:p>
        </p:txBody>
      </p:sp>
      <p:sp>
        <p:nvSpPr>
          <p:cNvPr id="209" name="Google Shape;209;p28"/>
          <p:cNvSpPr txBox="1"/>
          <p:nvPr>
            <p:ph idx="4294967295" type="body"/>
          </p:nvPr>
        </p:nvSpPr>
        <p:spPr>
          <a:xfrm>
            <a:off x="2917409" y="3993750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플리마켓 기능 구현</a:t>
            </a:r>
            <a:endParaRPr sz="1400"/>
          </a:p>
        </p:txBody>
      </p:sp>
      <p:sp>
        <p:nvSpPr>
          <p:cNvPr id="210" name="Google Shape;210;p28"/>
          <p:cNvSpPr txBox="1"/>
          <p:nvPr>
            <p:ph idx="4294967295" type="body"/>
          </p:nvPr>
        </p:nvSpPr>
        <p:spPr>
          <a:xfrm>
            <a:off x="3748691" y="1560875"/>
            <a:ext cx="15186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관리자 기능 구현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 The Next Step</a:t>
            </a:r>
            <a:endParaRPr/>
          </a:p>
        </p:txBody>
      </p:sp>
      <p:sp>
        <p:nvSpPr>
          <p:cNvPr id="216" name="Google Shape;216;p29"/>
          <p:cNvSpPr/>
          <p:nvPr/>
        </p:nvSpPr>
        <p:spPr>
          <a:xfrm>
            <a:off x="644825" y="1988900"/>
            <a:ext cx="1701900" cy="1019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rPr>
              <a:t>플리마켓 물건이 팔리거나 게시글에 댓글이 달리면 알림기능	</a:t>
            </a:r>
            <a:endParaRPr>
              <a:solidFill>
                <a:schemeClr val="dk2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3501913" y="1988900"/>
            <a:ext cx="1738800" cy="1019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내가 쓴 글을 불러오는 기능</a:t>
            </a:r>
            <a:r>
              <a:rPr lang="ko"/>
              <a:t>	</a:t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6395925" y="1988900"/>
            <a:ext cx="1829700" cy="1019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aleway Thin"/>
                <a:ea typeface="Raleway Thin"/>
                <a:cs typeface="Raleway Thin"/>
                <a:sym typeface="Raleway Thin"/>
              </a:rPr>
              <a:t>가시성을 높이기 위한 애니메이션 추가</a:t>
            </a:r>
            <a:endParaRPr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19" name="Google Shape;219;p29"/>
          <p:cNvSpPr/>
          <p:nvPr/>
        </p:nvSpPr>
        <p:spPr>
          <a:xfrm>
            <a:off x="3516700" y="3322000"/>
            <a:ext cx="1738800" cy="1019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rPr>
              <a:t>세탁기가 비었는지 확인하는 기능</a:t>
            </a:r>
            <a:endParaRPr>
              <a:solidFill>
                <a:schemeClr val="dk2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20" name="Google Shape;220;p29"/>
          <p:cNvSpPr/>
          <p:nvPr/>
        </p:nvSpPr>
        <p:spPr>
          <a:xfrm>
            <a:off x="628925" y="3322000"/>
            <a:ext cx="1701900" cy="1019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게시물 검색 기능</a:t>
            </a:r>
            <a:endParaRPr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21" name="Google Shape;221;p29"/>
          <p:cNvSpPr/>
          <p:nvPr/>
        </p:nvSpPr>
        <p:spPr>
          <a:xfrm>
            <a:off x="6395925" y="3322000"/>
            <a:ext cx="1829700" cy="1019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aleway Thin"/>
                <a:ea typeface="Raleway Thin"/>
                <a:cs typeface="Raleway Thin"/>
                <a:sym typeface="Raleway Thin"/>
              </a:rPr>
              <a:t>군인인지 여부를 확인하는 추가 보증</a:t>
            </a:r>
            <a:endParaRPr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슬라이드에 메모지를 붙이기 위한 덕트 테이프 조각" id="227" name="Google Shape;227;p3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들어주셔서 감사합니다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9" name="Google Shape;229;p30"/>
          <p:cNvSpPr txBox="1"/>
          <p:nvPr>
            <p:ph idx="4294967295" type="body"/>
          </p:nvPr>
        </p:nvSpPr>
        <p:spPr>
          <a:xfrm>
            <a:off x="2855550" y="1354303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200">
                <a:latin typeface="Raleway"/>
                <a:ea typeface="Raleway"/>
                <a:cs typeface="Raleway"/>
                <a:sym typeface="Raleway"/>
              </a:rPr>
              <a:t>ToMAS가 어떤 애플리케이션인지 이해하는 데              도움이 되었기를 바랍니다.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>
                <a:latin typeface="Raleway"/>
                <a:ea typeface="Raleway"/>
                <a:cs typeface="Raleway"/>
                <a:sym typeface="Raleway"/>
              </a:rPr>
              <a:t>각 기능에 대한 추가정보와 사용된 기능을 확인하려면 </a:t>
            </a:r>
            <a:r>
              <a:rPr lang="ko" sz="1200">
                <a:latin typeface="Raleway"/>
                <a:ea typeface="Raleway"/>
                <a:cs typeface="Raleway"/>
                <a:sym typeface="Raleway"/>
              </a:rPr>
              <a:t>다음 웹페이지를 참조하세요.</a:t>
            </a:r>
            <a:br>
              <a:rPr lang="ko" sz="1200">
                <a:latin typeface="Raleway"/>
                <a:ea typeface="Raleway"/>
                <a:cs typeface="Raleway"/>
                <a:sym typeface="Raleway"/>
              </a:rPr>
            </a:br>
            <a:r>
              <a:rPr lang="ko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osamhack2020/app_ToMAS_9797</a:t>
            </a: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슬라이드에 메모지를 붙이기 위한 덕트 테이프 조각" id="81" name="Google Shape;81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팀 </a:t>
            </a:r>
            <a:r>
              <a:rPr b="1" lang="ko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소개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83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팀장 : 상병 김경민</a:t>
            </a:r>
            <a:br>
              <a:rPr lang="ko" sz="1400">
                <a:latin typeface="Raleway"/>
                <a:ea typeface="Raleway"/>
                <a:cs typeface="Raleway"/>
                <a:sym typeface="Raleway"/>
              </a:rPr>
            </a:br>
            <a:r>
              <a:rPr lang="ko" sz="900">
                <a:latin typeface="Raleway Thin"/>
                <a:ea typeface="Raleway Thin"/>
                <a:cs typeface="Raleway Thin"/>
                <a:sym typeface="Raleway Thin"/>
              </a:rPr>
              <a:t>-애플리케이션의 전반적인 프레임과 디자인</a:t>
            </a:r>
            <a:endParaRPr sz="9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000">
                <a:latin typeface="Raleway Thin"/>
                <a:ea typeface="Raleway Thin"/>
                <a:cs typeface="Raleway Thin"/>
                <a:sym typeface="Raleway Thin"/>
              </a:rPr>
              <a:t>-개발문서 및 프로젝트 관리</a:t>
            </a:r>
            <a:endParaRPr sz="10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100">
                <a:latin typeface="Raleway Thin"/>
                <a:ea typeface="Raleway Thin"/>
                <a:cs typeface="Raleway Thin"/>
                <a:sym typeface="Raleway Thin"/>
              </a:rPr>
              <a:t>    </a:t>
            </a:r>
            <a:endParaRPr sz="11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ko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팀원 : 상병 김도한</a:t>
            </a:r>
            <a:br>
              <a:rPr lang="ko" sz="1400">
                <a:latin typeface="Raleway"/>
                <a:ea typeface="Raleway"/>
                <a:cs typeface="Raleway"/>
                <a:sym typeface="Raleway"/>
              </a:rPr>
            </a:br>
            <a:r>
              <a:rPr lang="ko" sz="1200">
                <a:latin typeface="Raleway Thin"/>
                <a:ea typeface="Raleway Thin"/>
                <a:cs typeface="Raleway Thin"/>
                <a:sym typeface="Raleway Thin"/>
              </a:rPr>
              <a:t>-</a:t>
            </a:r>
            <a:r>
              <a:rPr lang="ko" sz="1000">
                <a:latin typeface="Raleway Thin"/>
                <a:ea typeface="Raleway Thin"/>
                <a:cs typeface="Raleway Thin"/>
                <a:sym typeface="Raleway Thin"/>
              </a:rPr>
              <a:t>firebase 연동 및 통신기능</a:t>
            </a:r>
            <a:endParaRPr sz="10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000">
                <a:latin typeface="Raleway Thin"/>
                <a:ea typeface="Raleway Thin"/>
                <a:cs typeface="Raleway Thin"/>
                <a:sym typeface="Raleway Thin"/>
              </a:rPr>
              <a:t>-유저 정보 관리</a:t>
            </a:r>
            <a:endParaRPr sz="10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</a:rPr>
              <a:t>군생활을 알차게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</a:rPr>
              <a:t>보내려</a:t>
            </a:r>
            <a:r>
              <a:rPr lang="ko">
                <a:solidFill>
                  <a:schemeClr val="accent5"/>
                </a:solidFill>
              </a:rPr>
              <a:t>면</a:t>
            </a:r>
            <a:r>
              <a:rPr lang="ko"/>
              <a:t> </a:t>
            </a:r>
            <a:r>
              <a:rPr lang="ko">
                <a:solidFill>
                  <a:srgbClr val="FFFFFF"/>
                </a:solidFill>
              </a:rPr>
              <a:t>얼마나 많은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서비스가 필요 할까요?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1420" y="2070525"/>
            <a:ext cx="1716275" cy="24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</a:rPr>
              <a:t>단 하나입니다!</a:t>
            </a:r>
            <a:r>
              <a:rPr lang="ko"/>
              <a:t> 바로 이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/>
              <a:t>ToMAS와 함께라면 말이죠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ko" sz="2400"/>
              <a:t>(스마트폰의 도움이 조금 필요하지만요)</a:t>
            </a:r>
            <a:endParaRPr b="0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>
                <a:solidFill>
                  <a:schemeClr val="dk2"/>
                </a:solidFill>
              </a:rPr>
              <a:t>ToMAS 는 게시판 ,플리마켓, 설문조사,인원모집,</a:t>
            </a:r>
            <a:endParaRPr b="0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>
                <a:solidFill>
                  <a:schemeClr val="dk2"/>
                </a:solidFill>
              </a:rPr>
              <a:t>공지사항, 일정표까지 </a:t>
            </a:r>
            <a:endParaRPr b="0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6가지 기능</a:t>
            </a:r>
            <a:r>
              <a:rPr lang="ko" sz="2400"/>
              <a:t> </a:t>
            </a:r>
            <a:r>
              <a:rPr b="0" lang="ko" sz="2400">
                <a:solidFill>
                  <a:schemeClr val="dk2"/>
                </a:solidFill>
              </a:rPr>
              <a:t>으로 여러분의 군생활을 알차게 만들어 줍니다.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600" y="8515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0175" y="778200"/>
            <a:ext cx="1061150" cy="10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1600" y="288488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1038" y="2822375"/>
            <a:ext cx="1039425" cy="10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31913" y="2853625"/>
            <a:ext cx="976913" cy="976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35700" y="789062"/>
            <a:ext cx="1169352" cy="103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</a:rPr>
              <a:t>최 행보관님을 </a:t>
            </a:r>
            <a:br>
              <a:rPr b="1" lang="ko" sz="3000">
                <a:solidFill>
                  <a:schemeClr val="dk1"/>
                </a:solidFill>
              </a:rPr>
            </a:br>
            <a:r>
              <a:rPr b="1" lang="ko" sz="3000">
                <a:solidFill>
                  <a:schemeClr val="dk1"/>
                </a:solidFill>
              </a:rPr>
              <a:t>만나 보세요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/>
              <a:t>최 행보관님은 최근 중대 게시판에 공지사항과 설문조사를 올려놓았습니다.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800"/>
              <a:t>중대에 대기하는 인원이 별로 없는      최 행보관님 중대의 특성상 모든 중대 인원들이 공지사항을 인지했는지,누가 설문조사를 안 했는지 인지하기가 어렵습니다. </a:t>
            </a:r>
            <a:endParaRPr sz="1800"/>
          </a:p>
        </p:txBody>
      </p:sp>
      <p:sp>
        <p:nvSpPr>
          <p:cNvPr id="111" name="Google Shape;111;p18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이 이야기는 단지 설명을 위한 것입니다.</a:t>
            </a:r>
            <a:endParaRPr i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887" y="715850"/>
            <a:ext cx="1944275" cy="19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7294" y="2804525"/>
            <a:ext cx="1814825" cy="18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</a:rPr>
              <a:t>박</a:t>
            </a:r>
            <a:r>
              <a:rPr b="1" lang="ko" sz="3000">
                <a:solidFill>
                  <a:schemeClr val="dk1"/>
                </a:solidFill>
              </a:rPr>
              <a:t> 병장을 </a:t>
            </a:r>
            <a:br>
              <a:rPr b="1" lang="ko" sz="3000">
                <a:solidFill>
                  <a:schemeClr val="dk1"/>
                </a:solidFill>
              </a:rPr>
            </a:br>
            <a:r>
              <a:rPr b="1" lang="ko" sz="3000">
                <a:solidFill>
                  <a:schemeClr val="dk1"/>
                </a:solidFill>
              </a:rPr>
              <a:t>만나 보세요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000"/>
                </a:solidFill>
              </a:rPr>
              <a:t>박 병장</a:t>
            </a:r>
            <a:r>
              <a:rPr lang="ko" sz="1800">
                <a:solidFill>
                  <a:srgbClr val="000000"/>
                </a:solidFill>
              </a:rPr>
              <a:t>은 전역이 얼마 안 남은 투철한 환경운동가입니다.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800"/>
              <a:t>박 병장은 다른 사람이 사용하기에 충분히 좋지만, 자신이 전역한다면 버려질 것들에 대해 안타까움을 느끼고 있습니다.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0" y="0"/>
            <a:ext cx="44721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4663125" y="47192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이 이야기는 단지 설명을 위한 것입니다.</a:t>
            </a:r>
            <a:endParaRPr i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913" y="1684888"/>
            <a:ext cx="1417750" cy="14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7572" y="1708547"/>
            <a:ext cx="1370426" cy="137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575" y="2488200"/>
            <a:ext cx="1674900" cy="16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25075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 sz="3000">
                <a:solidFill>
                  <a:schemeClr val="dk1"/>
                </a:solidFill>
              </a:rPr>
              <a:t>김 중위님을 </a:t>
            </a:r>
            <a:br>
              <a:rPr b="1" lang="ko" sz="3000">
                <a:solidFill>
                  <a:schemeClr val="dk1"/>
                </a:solidFill>
              </a:rPr>
            </a:br>
            <a:r>
              <a:rPr b="1" lang="ko" sz="3000">
                <a:solidFill>
                  <a:schemeClr val="dk1"/>
                </a:solidFill>
              </a:rPr>
              <a:t>만나 보세요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800"/>
              <a:t>김 중위님은 최근 특공연대에서 통신소대로 전입했습니다.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800"/>
              <a:t>김 중위님은 농구를 좋아하지만, 주위에 농구를 같이 할 사람이 없는 것을 안타까워했습니다.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이 이야기는 단지 설명을 위한 것입니다.</a:t>
            </a:r>
            <a:endParaRPr i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525" y="2368300"/>
            <a:ext cx="1069774" cy="213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2725" y="2527250"/>
            <a:ext cx="1821650" cy="182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6375" y="865125"/>
            <a:ext cx="1503174" cy="150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>
            <p:ph type="title"/>
          </p:nvPr>
        </p:nvSpPr>
        <p:spPr>
          <a:xfrm>
            <a:off x="258975" y="654000"/>
            <a:ext cx="7215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/>
              <a:t>시간적,공간적 제약으</a:t>
            </a:r>
            <a:r>
              <a:rPr lang="ko" sz="4100"/>
              <a:t>로 인해 최 행보관님은  답답함을 </a:t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/>
              <a:t>,박 병장은 안타까움을 느끼고,</a:t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/>
              <a:t> 김 중위님의 군생활은 </a:t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/>
              <a:t>그리 즐겁지 않습니다.</a:t>
            </a:r>
            <a:endParaRPr sz="4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