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83" r:id="rId7"/>
    <p:sldId id="258" r:id="rId8"/>
    <p:sldId id="259" r:id="rId9"/>
    <p:sldId id="278" r:id="rId10"/>
    <p:sldId id="262" r:id="rId11"/>
    <p:sldId id="263" r:id="rId12"/>
    <p:sldId id="264" r:id="rId13"/>
    <p:sldId id="266" r:id="rId14"/>
    <p:sldId id="279" r:id="rId15"/>
    <p:sldId id="280" r:id="rId16"/>
    <p:sldId id="281" r:id="rId17"/>
    <p:sldId id="271" r:id="rId18"/>
    <p:sldId id="272" r:id="rId19"/>
    <p:sldId id="273" r:id="rId20"/>
    <p:sldId id="275" r:id="rId21"/>
    <p:sldId id="287" r:id="rId22"/>
    <p:sldId id="285" r:id="rId23"/>
    <p:sldId id="286" r:id="rId24"/>
    <p:sldId id="277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5EFD3-6F30-459A-A6C0-01F00BF5CF29}" v="1296" dt="2022-10-28T14:52:24.054"/>
    <p1510:client id="{C5CE6F0C-74B5-4B5A-BE4D-11024ECD5D41}" v="237" dt="2022-10-29T11:14:1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>
      <p:cViewPr>
        <p:scale>
          <a:sx n="60" d="100"/>
          <a:sy n="60" d="100"/>
        </p:scale>
        <p:origin x="1314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EC635-7A57-4089-AB08-BFEB6359EF9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EF3AA-9B81-4F15-9A29-CFAA77F8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EF3AA-9B81-4F15-9A29-CFAA77F820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6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EF3AA-9B81-4F15-9A29-CFAA77F820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png"/><Relationship Id="rId3" Type="http://schemas.openxmlformats.org/officeDocument/2006/relationships/image" Target="../media/image1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9.png"/><Relationship Id="rId5" Type="http://schemas.openxmlformats.org/officeDocument/2006/relationships/image" Target="../media/image35.png"/><Relationship Id="rId10" Type="http://schemas.openxmlformats.org/officeDocument/2006/relationships/image" Target="../media/image48.jp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5.png"/><Relationship Id="rId5" Type="http://schemas.openxmlformats.org/officeDocument/2006/relationships/image" Target="../media/image35.png"/><Relationship Id="rId10" Type="http://schemas.openxmlformats.org/officeDocument/2006/relationships/image" Target="../media/image54.png"/><Relationship Id="rId4" Type="http://schemas.openxmlformats.org/officeDocument/2006/relationships/image" Target="../media/image3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8.png"/><Relationship Id="rId7" Type="http://schemas.openxmlformats.org/officeDocument/2006/relationships/image" Target="../media/image1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7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34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microsoft.com/office/2007/relationships/hdphoto" Target="../media/hdphoto2.wdp"/><Relationship Id="rId10" Type="http://schemas.openxmlformats.org/officeDocument/2006/relationships/image" Target="../media/image67.png"/><Relationship Id="rId4" Type="http://schemas.openxmlformats.org/officeDocument/2006/relationships/image" Target="../media/image18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4.png"/><Relationship Id="rId7" Type="http://schemas.openxmlformats.org/officeDocument/2006/relationships/image" Target="../media/image7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0" Type="http://schemas.openxmlformats.org/officeDocument/2006/relationships/image" Target="../media/image76.png"/><Relationship Id="rId4" Type="http://schemas.openxmlformats.org/officeDocument/2006/relationships/image" Target="../media/image18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4.png"/><Relationship Id="rId7" Type="http://schemas.openxmlformats.org/officeDocument/2006/relationships/image" Target="../media/image7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18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4.png"/><Relationship Id="rId7" Type="http://schemas.openxmlformats.org/officeDocument/2006/relationships/image" Target="../media/image8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F554D96F-7914-7D5B-D5EE-F88B3ABF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3455" y="1792165"/>
            <a:ext cx="12982260" cy="6701384"/>
            <a:chOff x="5303455" y="1792165"/>
            <a:chExt cx="12982260" cy="6701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3455" y="1792165"/>
              <a:ext cx="12982260" cy="67013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49199" y="3976483"/>
            <a:ext cx="9334317" cy="19362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0794" y="5572250"/>
            <a:ext cx="12503967" cy="8563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13616" y="3917510"/>
            <a:ext cx="4223244" cy="504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E13E3-E2B4-FCFD-A6F0-26AA32C0FE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758" r="27455" b="37233"/>
          <a:stretch/>
        </p:blipFill>
        <p:spPr>
          <a:xfrm>
            <a:off x="16028729" y="2905242"/>
            <a:ext cx="1808131" cy="982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2">
            <a:extLst>
              <a:ext uri="{FF2B5EF4-FFF2-40B4-BE49-F238E27FC236}">
                <a16:creationId xmlns:a16="http://schemas.microsoft.com/office/drawing/2014/main" id="{ECFF2123-2DF0-623F-50F8-CE4F1D4921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07442"/>
            <a:ext cx="18288000" cy="7879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688640"/>
            <a:ext cx="18288000" cy="1935709"/>
            <a:chOff x="1338634" y="1217475"/>
            <a:chExt cx="15622360" cy="1935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634" y="1217475"/>
              <a:ext cx="15622360" cy="193570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6" cstate="print"/>
          <a:srcRect r="67105" b="56721"/>
          <a:stretch/>
        </p:blipFill>
        <p:spPr>
          <a:xfrm>
            <a:off x="1684636" y="804766"/>
            <a:ext cx="2221736" cy="53882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14D53ADC-666D-1206-CB10-D27E08F2A898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65033A1C-5B74-D833-F58D-D7B7EA44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41989" y="0"/>
            <a:ext cx="688782" cy="5834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2FAA49-710B-6083-043D-B071B39368D9}"/>
              </a:ext>
            </a:extLst>
          </p:cNvPr>
          <p:cNvSpPr txBox="1"/>
          <p:nvPr/>
        </p:nvSpPr>
        <p:spPr>
          <a:xfrm>
            <a:off x="990600" y="2931341"/>
            <a:ext cx="8582799" cy="1400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창고의 모습을 그대로 본뜰 수 있는 창고 관리 도구 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자유로운 캐비닛 크기 조절과 추가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DAC779-6260-203B-D9E0-E76640B5401F}"/>
              </a:ext>
            </a:extLst>
          </p:cNvPr>
          <p:cNvSpPr txBox="1"/>
          <p:nvPr/>
        </p:nvSpPr>
        <p:spPr>
          <a:xfrm>
            <a:off x="2781300" y="1376211"/>
            <a:ext cx="1272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간단한 </a:t>
            </a:r>
            <a:r>
              <a:rPr lang="en-US" altLang="ko-KR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 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기반 </a:t>
            </a:r>
            <a:r>
              <a:rPr lang="ko-KR" altLang="en-US" sz="4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창고 관리 도구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ko-KR" altLang="en-US" sz="4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물자 관리 도구</a:t>
            </a:r>
            <a:endParaRPr lang="en-US" altLang="ko-KR" sz="48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1EB2C2-1216-DEB2-1D63-676FB0F0164B}"/>
              </a:ext>
            </a:extLst>
          </p:cNvPr>
          <p:cNvSpPr txBox="1"/>
          <p:nvPr/>
        </p:nvSpPr>
        <p:spPr>
          <a:xfrm>
            <a:off x="10968476" y="6373942"/>
            <a:ext cx="5546711" cy="1400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캐비닛 별 층과 칸의 구분을 통한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군수품의 명확한 적재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0139-5C14-A4D3-C8A9-A544440158AD}"/>
              </a:ext>
            </a:extLst>
          </p:cNvPr>
          <p:cNvSpPr txBox="1"/>
          <p:nvPr/>
        </p:nvSpPr>
        <p:spPr>
          <a:xfrm>
            <a:off x="990600" y="4470984"/>
            <a:ext cx="6229590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자유로운 그리드 형식 기반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창고의 모습을 간단하게 본뜰 수 있도록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문과 캐비닛을 추가하고 크기를 자유롭게 조절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324D6-BF0D-E6F9-48FB-0D47E2DAD155}"/>
              </a:ext>
            </a:extLst>
          </p:cNvPr>
          <p:cNvSpPr txBox="1"/>
          <p:nvPr/>
        </p:nvSpPr>
        <p:spPr>
          <a:xfrm>
            <a:off x="11082288" y="7905717"/>
            <a:ext cx="5432899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층과 칸의 개수를 자유롭게 조절하여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캐비닛 속에서 층과 박스를 추가하고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군수품의 위치를 명확하게 확인 및 관리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Object 11">
            <a:extLst>
              <a:ext uri="{FF2B5EF4-FFF2-40B4-BE49-F238E27FC236}">
                <a16:creationId xmlns:a16="http://schemas.microsoft.com/office/drawing/2014/main" id="{7E474F89-E93D-BA43-8E56-55D2F42ABB6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0A5D9-0D72-9CC8-3076-B23CB0A63E8B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주요 기능</a:t>
            </a:r>
            <a:endParaRPr lang="ko-KR" altLang="en-US" dirty="0"/>
          </a:p>
        </p:txBody>
      </p:sp>
      <p:pic>
        <p:nvPicPr>
          <p:cNvPr id="6" name="Object 28">
            <a:extLst>
              <a:ext uri="{FF2B5EF4-FFF2-40B4-BE49-F238E27FC236}">
                <a16:creationId xmlns:a16="http://schemas.microsoft.com/office/drawing/2014/main" id="{0EB231B3-B300-6854-B4DA-0D5DB81E545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63999" y="2957573"/>
            <a:ext cx="5951188" cy="3145400"/>
          </a:xfrm>
          <a:prstGeom prst="roundRect">
            <a:avLst>
              <a:gd name="adj" fmla="val 9354"/>
            </a:avLst>
          </a:prstGeom>
        </p:spPr>
      </p:pic>
      <p:pic>
        <p:nvPicPr>
          <p:cNvPr id="7" name="Object 31">
            <a:extLst>
              <a:ext uri="{FF2B5EF4-FFF2-40B4-BE49-F238E27FC236}">
                <a16:creationId xmlns:a16="http://schemas.microsoft.com/office/drawing/2014/main" id="{B3ED3E24-CB83-4437-92CF-44892A80C66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l="17514" t="23610" r="23220" b="2846"/>
          <a:stretch/>
        </p:blipFill>
        <p:spPr>
          <a:xfrm>
            <a:off x="1040802" y="6504627"/>
            <a:ext cx="3912421" cy="3113298"/>
          </a:xfrm>
          <a:prstGeom prst="roundRect">
            <a:avLst>
              <a:gd name="adj" fmla="val 10034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2">
            <a:extLst>
              <a:ext uri="{FF2B5EF4-FFF2-40B4-BE49-F238E27FC236}">
                <a16:creationId xmlns:a16="http://schemas.microsoft.com/office/drawing/2014/main" id="{ECFF2123-2DF0-623F-50F8-CE4F1D4921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07442"/>
            <a:ext cx="18288000" cy="7879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688640"/>
            <a:ext cx="18288000" cy="1935709"/>
            <a:chOff x="1338634" y="1217475"/>
            <a:chExt cx="15622360" cy="1935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634" y="1217475"/>
              <a:ext cx="15622360" cy="193570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14D53ADC-666D-1206-CB10-D27E08F2A898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65033A1C-5B74-D833-F58D-D7B7EA44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DAC779-6260-203B-D9E0-E76640B5401F}"/>
              </a:ext>
            </a:extLst>
          </p:cNvPr>
          <p:cNvSpPr txBox="1"/>
          <p:nvPr/>
        </p:nvSpPr>
        <p:spPr>
          <a:xfrm>
            <a:off x="2847691" y="1310184"/>
            <a:ext cx="13452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자유로운 물자 추가</a:t>
            </a:r>
            <a:r>
              <a:rPr lang="en-US" altLang="ko-KR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제거</a:t>
            </a:r>
            <a:r>
              <a:rPr lang="en-US" altLang="ko-KR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기존 체계와의 </a:t>
            </a:r>
            <a:r>
              <a:rPr lang="ko-KR" altLang="en-US" sz="4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연동성</a:t>
            </a:r>
            <a:endParaRPr lang="en-US" altLang="ko-KR" sz="48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7" name="Object 22">
            <a:extLst>
              <a:ext uri="{FF2B5EF4-FFF2-40B4-BE49-F238E27FC236}">
                <a16:creationId xmlns:a16="http://schemas.microsoft.com/office/drawing/2014/main" id="{A2A349FB-C119-D411-25E7-AD30762FE0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r="77042" b="61062"/>
          <a:stretch/>
        </p:blipFill>
        <p:spPr>
          <a:xfrm>
            <a:off x="1681270" y="800100"/>
            <a:ext cx="1900130" cy="497065"/>
          </a:xfrm>
          <a:prstGeom prst="rect">
            <a:avLst/>
          </a:prstGeom>
        </p:spPr>
      </p:pic>
      <p:pic>
        <p:nvPicPr>
          <p:cNvPr id="22" name="Object 37">
            <a:extLst>
              <a:ext uri="{FF2B5EF4-FFF2-40B4-BE49-F238E27FC236}">
                <a16:creationId xmlns:a16="http://schemas.microsoft.com/office/drawing/2014/main" id="{3C794E15-77CC-33AD-30E1-33F518C6A6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2363" t="3611" r="351"/>
          <a:stretch/>
        </p:blipFill>
        <p:spPr>
          <a:xfrm>
            <a:off x="13030200" y="6784495"/>
            <a:ext cx="4174735" cy="2763154"/>
          </a:xfrm>
          <a:prstGeom prst="roundRect">
            <a:avLst/>
          </a:prstGeom>
        </p:spPr>
      </p:pic>
      <p:pic>
        <p:nvPicPr>
          <p:cNvPr id="25" name="Object 30">
            <a:extLst>
              <a:ext uri="{FF2B5EF4-FFF2-40B4-BE49-F238E27FC236}">
                <a16:creationId xmlns:a16="http://schemas.microsoft.com/office/drawing/2014/main" id="{8CA7AECB-49A9-760C-DC7C-B49AFEB2142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2398" t="4822" r="4524" b="308"/>
          <a:stretch/>
        </p:blipFill>
        <p:spPr>
          <a:xfrm>
            <a:off x="609600" y="2852658"/>
            <a:ext cx="3436118" cy="2697131"/>
          </a:xfrm>
          <a:prstGeom prst="round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5766548-5157-831D-A6C2-0300A761F6E7}"/>
              </a:ext>
            </a:extLst>
          </p:cNvPr>
          <p:cNvSpPr txBox="1"/>
          <p:nvPr/>
        </p:nvSpPr>
        <p:spPr>
          <a:xfrm>
            <a:off x="11229598" y="3162300"/>
            <a:ext cx="5915402" cy="1400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상세 검색과 위치에 따른 물품 탐색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자유로운 물품의 추가와 수정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7E53EE-5E6C-92B5-DBCC-042671EABCCA}"/>
              </a:ext>
            </a:extLst>
          </p:cNvPr>
          <p:cNvSpPr txBox="1"/>
          <p:nvPr/>
        </p:nvSpPr>
        <p:spPr>
          <a:xfrm>
            <a:off x="9677891" y="4678023"/>
            <a:ext cx="7467109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창고의 위치에 따른 군수품 추가 및 수정이 가능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 추가 시 등록한 정보 기반의 세부 검색 기능 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A6218F-BD97-C464-B7BB-AF0F02EE52ED}"/>
              </a:ext>
            </a:extLst>
          </p:cNvPr>
          <p:cNvSpPr txBox="1"/>
          <p:nvPr/>
        </p:nvSpPr>
        <p:spPr>
          <a:xfrm>
            <a:off x="504955" y="6468842"/>
            <a:ext cx="6907660" cy="1400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국방물자관리 훈령을 따른 군수품의 등록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엑셀 기반 물자 추가 기능 제공</a:t>
            </a:r>
            <a:endParaRPr lang="en-US" altLang="ko-KR" sz="3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DB639-31D7-9AC7-9E49-67406A335FFC}"/>
              </a:ext>
            </a:extLst>
          </p:cNvPr>
          <p:cNvSpPr txBox="1"/>
          <p:nvPr/>
        </p:nvSpPr>
        <p:spPr>
          <a:xfrm>
            <a:off x="504955" y="8022857"/>
            <a:ext cx="8563563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 국수품을 관리하기 위한 국방부의 물자관리 훈령을 따르며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DELIIS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체계와 기존의 엑셀 시트와 연동이 가능한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엑셀기반의 물자 추가 가능 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8736B657-4E1B-37C0-5005-B033C758459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41989" y="0"/>
            <a:ext cx="688782" cy="583449"/>
          </a:xfrm>
          <a:prstGeom prst="rect">
            <a:avLst/>
          </a:prstGeom>
        </p:spPr>
      </p:pic>
      <p:pic>
        <p:nvPicPr>
          <p:cNvPr id="3" name="Object 11">
            <a:extLst>
              <a:ext uri="{FF2B5EF4-FFF2-40B4-BE49-F238E27FC236}">
                <a16:creationId xmlns:a16="http://schemas.microsoft.com/office/drawing/2014/main" id="{BFD059FA-4956-26F6-E91F-CD9361DCF2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4D9F3-5186-88A7-7743-867AA36A9EF1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주요 기능</a:t>
            </a:r>
            <a:endParaRPr lang="ko-KR" altLang="en-US" dirty="0"/>
          </a:p>
        </p:txBody>
      </p:sp>
      <p:pic>
        <p:nvPicPr>
          <p:cNvPr id="44" name="Object 24">
            <a:extLst>
              <a:ext uri="{FF2B5EF4-FFF2-40B4-BE49-F238E27FC236}">
                <a16:creationId xmlns:a16="http://schemas.microsoft.com/office/drawing/2014/main" id="{7BD43087-B5BB-6F49-D003-7C41D8385C5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l="7356" t="38472" r="8917" b="-246"/>
          <a:stretch/>
        </p:blipFill>
        <p:spPr>
          <a:xfrm>
            <a:off x="2667000" y="3924300"/>
            <a:ext cx="5526505" cy="2253810"/>
          </a:xfrm>
          <a:prstGeom prst="roundRect">
            <a:avLst/>
          </a:prstGeom>
        </p:spPr>
      </p:pic>
      <p:pic>
        <p:nvPicPr>
          <p:cNvPr id="5" name="Object 31">
            <a:extLst>
              <a:ext uri="{FF2B5EF4-FFF2-40B4-BE49-F238E27FC236}">
                <a16:creationId xmlns:a16="http://schemas.microsoft.com/office/drawing/2014/main" id="{9B6787C5-0BEE-9946-C74F-EA84FCBBB87B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16638" y="6725940"/>
            <a:ext cx="2552325" cy="28217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2">
            <a:extLst>
              <a:ext uri="{FF2B5EF4-FFF2-40B4-BE49-F238E27FC236}">
                <a16:creationId xmlns:a16="http://schemas.microsoft.com/office/drawing/2014/main" id="{ECFF2123-2DF0-623F-50F8-CE4F1D4921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07442"/>
            <a:ext cx="18288000" cy="7879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688640"/>
            <a:ext cx="18288000" cy="1935709"/>
            <a:chOff x="1338634" y="1217475"/>
            <a:chExt cx="15622360" cy="1935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634" y="1217475"/>
              <a:ext cx="15622360" cy="193570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14D53ADC-666D-1206-CB10-D27E08F2A898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65033A1C-5B74-D833-F58D-D7B7EA44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DAC779-6260-203B-D9E0-E76640B5401F}"/>
              </a:ext>
            </a:extLst>
          </p:cNvPr>
          <p:cNvSpPr txBox="1"/>
          <p:nvPr/>
        </p:nvSpPr>
        <p:spPr>
          <a:xfrm>
            <a:off x="2583544" y="1309014"/>
            <a:ext cx="13463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QR 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 출력</a:t>
            </a:r>
            <a:r>
              <a:rPr lang="en-US" altLang="ko-KR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검색 기능 및 앱을 통한 </a:t>
            </a:r>
            <a:r>
              <a:rPr lang="ko-KR" altLang="en-US" sz="4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편리성 증대</a:t>
            </a:r>
            <a:endParaRPr lang="en-US" altLang="ko-KR" sz="48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3" name="Object 22">
            <a:extLst>
              <a:ext uri="{FF2B5EF4-FFF2-40B4-BE49-F238E27FC236}">
                <a16:creationId xmlns:a16="http://schemas.microsoft.com/office/drawing/2014/main" id="{85E2F069-E107-1319-63A2-B328324D5FC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r="71181" b="56751"/>
          <a:stretch/>
        </p:blipFill>
        <p:spPr>
          <a:xfrm>
            <a:off x="1656285" y="779013"/>
            <a:ext cx="1856105" cy="563824"/>
          </a:xfrm>
          <a:prstGeom prst="rect">
            <a:avLst/>
          </a:prstGeom>
        </p:spPr>
      </p:pic>
      <p:pic>
        <p:nvPicPr>
          <p:cNvPr id="15" name="Object 31">
            <a:extLst>
              <a:ext uri="{FF2B5EF4-FFF2-40B4-BE49-F238E27FC236}">
                <a16:creationId xmlns:a16="http://schemas.microsoft.com/office/drawing/2014/main" id="{BD3CC91C-2C35-C4D9-D01F-64A28196BA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4708" r="36042"/>
          <a:stretch/>
        </p:blipFill>
        <p:spPr>
          <a:xfrm>
            <a:off x="10426722" y="3057720"/>
            <a:ext cx="2527277" cy="2828323"/>
          </a:xfrm>
          <a:prstGeom prst="roundRect">
            <a:avLst>
              <a:gd name="adj" fmla="val 7288"/>
            </a:avLst>
          </a:prstGeom>
        </p:spPr>
      </p:pic>
      <p:pic>
        <p:nvPicPr>
          <p:cNvPr id="16" name="Object 28">
            <a:extLst>
              <a:ext uri="{FF2B5EF4-FFF2-40B4-BE49-F238E27FC236}">
                <a16:creationId xmlns:a16="http://schemas.microsoft.com/office/drawing/2014/main" id="{3A3EE3CD-4FAB-E361-9D64-20C14CC0AD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1318" t="2140" r="18917" b="6773"/>
          <a:stretch/>
        </p:blipFill>
        <p:spPr>
          <a:xfrm>
            <a:off x="13450083" y="3014449"/>
            <a:ext cx="4605796" cy="2816492"/>
          </a:xfrm>
          <a:prstGeom prst="roundRect">
            <a:avLst>
              <a:gd name="adj" fmla="val 4800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BC9C46-BAF3-B1FF-81F5-65323AE7A453}"/>
              </a:ext>
            </a:extLst>
          </p:cNvPr>
          <p:cNvSpPr txBox="1"/>
          <p:nvPr/>
        </p:nvSpPr>
        <p:spPr>
          <a:xfrm>
            <a:off x="835016" y="2851908"/>
            <a:ext cx="5189241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물품과 박스 기반의 </a:t>
            </a:r>
            <a:r>
              <a:rPr lang="en-US" altLang="ko-KR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QR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코드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E4A15-BB53-3A27-66B4-4A0825D288BA}"/>
              </a:ext>
            </a:extLst>
          </p:cNvPr>
          <p:cNvSpPr txBox="1"/>
          <p:nvPr/>
        </p:nvSpPr>
        <p:spPr>
          <a:xfrm>
            <a:off x="835016" y="3761979"/>
            <a:ext cx="6918882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등록된 물품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QR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코드를 원하는 크기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개수로 인쇄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박스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QR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코드를 통해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모바일 앱으로 인식 시 박스 속 물품 리스트를 검색 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" name="그림 3" descr="텍스트, 모니터, 실내, 검은색이(가) 표시된 사진&#10;&#10;자동 생성된 설명">
            <a:extLst>
              <a:ext uri="{FF2B5EF4-FFF2-40B4-BE49-F238E27FC236}">
                <a16:creationId xmlns:a16="http://schemas.microsoft.com/office/drawing/2014/main" id="{79BA8071-1D55-0F3E-6E68-89A4EB0DDB0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"/>
          <a:stretch/>
        </p:blipFill>
        <p:spPr>
          <a:xfrm>
            <a:off x="3725255" y="5932826"/>
            <a:ext cx="2112831" cy="3712180"/>
          </a:xfrm>
          <a:prstGeom prst="round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61B331-D7F3-64C7-55EE-C8FD42AE08A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3" b="3779"/>
          <a:stretch/>
        </p:blipFill>
        <p:spPr>
          <a:xfrm>
            <a:off x="1106436" y="5886043"/>
            <a:ext cx="2041472" cy="3739774"/>
          </a:xfrm>
          <a:prstGeom prst="round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C2330DD-DFC9-CA37-CAB9-8645FF43508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 b="3572"/>
          <a:stretch/>
        </p:blipFill>
        <p:spPr>
          <a:xfrm>
            <a:off x="6415433" y="5932826"/>
            <a:ext cx="2035796" cy="3742477"/>
          </a:xfrm>
          <a:prstGeom prst="round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2DE0C0-4D86-2491-D738-47919BBF42C7}"/>
              </a:ext>
            </a:extLst>
          </p:cNvPr>
          <p:cNvSpPr txBox="1"/>
          <p:nvPr/>
        </p:nvSpPr>
        <p:spPr>
          <a:xfrm>
            <a:off x="15626805" y="6221042"/>
            <a:ext cx="188224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모바일 앱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2C9E2D-2BF8-6EDF-7A52-760F2AC55ADB}"/>
              </a:ext>
            </a:extLst>
          </p:cNvPr>
          <p:cNvSpPr txBox="1"/>
          <p:nvPr/>
        </p:nvSpPr>
        <p:spPr>
          <a:xfrm>
            <a:off x="11098321" y="7097138"/>
            <a:ext cx="6410730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앱을 통해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QR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코드를 인식하여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물품의 정보와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박스 속 물품의 리스트를 조회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공지사항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알람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여러 정보를 부가적으로 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8E266493-02EB-FB63-2FD9-94234A50D7F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541989" y="0"/>
            <a:ext cx="688782" cy="583449"/>
          </a:xfrm>
          <a:prstGeom prst="rect">
            <a:avLst/>
          </a:prstGeom>
        </p:spPr>
      </p:pic>
      <p:pic>
        <p:nvPicPr>
          <p:cNvPr id="5" name="Object 11">
            <a:extLst>
              <a:ext uri="{FF2B5EF4-FFF2-40B4-BE49-F238E27FC236}">
                <a16:creationId xmlns:a16="http://schemas.microsoft.com/office/drawing/2014/main" id="{1254D61E-F656-D538-71D8-D1CC776354A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1A376-3820-5344-55E9-EF64AA77DFE1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7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2">
            <a:extLst>
              <a:ext uri="{FF2B5EF4-FFF2-40B4-BE49-F238E27FC236}">
                <a16:creationId xmlns:a16="http://schemas.microsoft.com/office/drawing/2014/main" id="{ECFF2123-2DF0-623F-50F8-CE4F1D4921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39173"/>
            <a:ext cx="18288000" cy="7879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688640"/>
            <a:ext cx="18288000" cy="1935709"/>
            <a:chOff x="1338634" y="1217475"/>
            <a:chExt cx="15622360" cy="19357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634" y="1217475"/>
              <a:ext cx="15622360" cy="193570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14D53ADC-666D-1206-CB10-D27E08F2A898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65033A1C-5B74-D833-F58D-D7B7EA44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DAC779-6260-203B-D9E0-E76640B5401F}"/>
              </a:ext>
            </a:extLst>
          </p:cNvPr>
          <p:cNvSpPr txBox="1"/>
          <p:nvPr/>
        </p:nvSpPr>
        <p:spPr>
          <a:xfrm>
            <a:off x="2419242" y="1347646"/>
            <a:ext cx="13449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히스토리 조회</a:t>
            </a:r>
            <a:r>
              <a:rPr lang="en-US" altLang="ko-KR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유통기한 임박 알람 등 </a:t>
            </a:r>
            <a:r>
              <a:rPr lang="ko-KR" altLang="en-US" sz="4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부가적 기능</a:t>
            </a:r>
            <a:endParaRPr lang="en-US" altLang="ko-KR" sz="48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7" name="Object 22">
            <a:extLst>
              <a:ext uri="{FF2B5EF4-FFF2-40B4-BE49-F238E27FC236}">
                <a16:creationId xmlns:a16="http://schemas.microsoft.com/office/drawing/2014/main" id="{2453FF6F-68BE-60E0-75B0-29FA8038E7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r="75358" b="52270"/>
          <a:stretch/>
        </p:blipFill>
        <p:spPr>
          <a:xfrm>
            <a:off x="1676400" y="806725"/>
            <a:ext cx="1890872" cy="602975"/>
          </a:xfrm>
          <a:prstGeom prst="rect">
            <a:avLst/>
          </a:prstGeom>
        </p:spPr>
      </p:pic>
      <p:pic>
        <p:nvPicPr>
          <p:cNvPr id="28" name="Object 28">
            <a:extLst>
              <a:ext uri="{FF2B5EF4-FFF2-40B4-BE49-F238E27FC236}">
                <a16:creationId xmlns:a16="http://schemas.microsoft.com/office/drawing/2014/main" id="{30D7B8F5-C518-A43A-F78E-842C72007E6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1330" t="32368" r="71346" b="3167"/>
          <a:stretch/>
        </p:blipFill>
        <p:spPr>
          <a:xfrm>
            <a:off x="730964" y="6281423"/>
            <a:ext cx="1890872" cy="3423222"/>
          </a:xfrm>
          <a:prstGeom prst="roundRect">
            <a:avLst>
              <a:gd name="adj" fmla="val 10460"/>
            </a:avLst>
          </a:prstGeom>
        </p:spPr>
      </p:pic>
      <p:pic>
        <p:nvPicPr>
          <p:cNvPr id="30" name="Object 34">
            <a:extLst>
              <a:ext uri="{FF2B5EF4-FFF2-40B4-BE49-F238E27FC236}">
                <a16:creationId xmlns:a16="http://schemas.microsoft.com/office/drawing/2014/main" id="{3A7FCCB9-B4A9-9A7A-DE21-88CF174EEDA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5613" y="2974502"/>
            <a:ext cx="3826464" cy="2905687"/>
          </a:xfrm>
          <a:prstGeom prst="roundRect">
            <a:avLst/>
          </a:prstGeom>
        </p:spPr>
      </p:pic>
      <p:pic>
        <p:nvPicPr>
          <p:cNvPr id="32" name="Object 31">
            <a:extLst>
              <a:ext uri="{FF2B5EF4-FFF2-40B4-BE49-F238E27FC236}">
                <a16:creationId xmlns:a16="http://schemas.microsoft.com/office/drawing/2014/main" id="{414E2552-32CE-FF6C-C49C-E07AFC9AA6B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l="12290" t="11432" r="6799" b="6966"/>
          <a:stretch/>
        </p:blipFill>
        <p:spPr>
          <a:xfrm>
            <a:off x="14706600" y="4294849"/>
            <a:ext cx="3154467" cy="1534451"/>
          </a:xfrm>
          <a:prstGeom prst="roundRect">
            <a:avLst/>
          </a:prstGeom>
        </p:spPr>
      </p:pic>
      <p:pic>
        <p:nvPicPr>
          <p:cNvPr id="36" name="Object 37">
            <a:extLst>
              <a:ext uri="{FF2B5EF4-FFF2-40B4-BE49-F238E27FC236}">
                <a16:creationId xmlns:a16="http://schemas.microsoft.com/office/drawing/2014/main" id="{82C9C603-6A73-863C-02D2-3194992F4D8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435336" y="7124746"/>
            <a:ext cx="3356279" cy="2424740"/>
          </a:xfrm>
          <a:prstGeom prst="round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60B168-09BF-955A-C97F-2B002B31092F}"/>
              </a:ext>
            </a:extLst>
          </p:cNvPr>
          <p:cNvSpPr txBox="1"/>
          <p:nvPr/>
        </p:nvSpPr>
        <p:spPr>
          <a:xfrm>
            <a:off x="4500458" y="2815088"/>
            <a:ext cx="1762021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공지사항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959E9C-24A7-7519-9331-5553F178B967}"/>
              </a:ext>
            </a:extLst>
          </p:cNvPr>
          <p:cNvSpPr txBox="1"/>
          <p:nvPr/>
        </p:nvSpPr>
        <p:spPr>
          <a:xfrm>
            <a:off x="4489108" y="3638017"/>
            <a:ext cx="5049780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부대 내 인수인계 사항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공지사항을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자유롭게 추가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삭제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조회가 가능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937CC0-EFCF-5F01-360E-110D380A94AD}"/>
              </a:ext>
            </a:extLst>
          </p:cNvPr>
          <p:cNvSpPr txBox="1"/>
          <p:nvPr/>
        </p:nvSpPr>
        <p:spPr>
          <a:xfrm>
            <a:off x="2832873" y="6535264"/>
            <a:ext cx="1762021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히스토리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A5E44-856A-3507-507D-2DA266E25C66}"/>
              </a:ext>
            </a:extLst>
          </p:cNvPr>
          <p:cNvSpPr txBox="1"/>
          <p:nvPr/>
        </p:nvSpPr>
        <p:spPr>
          <a:xfrm>
            <a:off x="2832873" y="7396711"/>
            <a:ext cx="6926896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군수품의 변동 내역인 히스토리를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제거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 로그로 나누어 조회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세부 속성을 바탕으로 한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히스토리 검색 기능 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8372C2-358F-AE03-6ACA-A3801509F072}"/>
              </a:ext>
            </a:extLst>
          </p:cNvPr>
          <p:cNvSpPr txBox="1"/>
          <p:nvPr/>
        </p:nvSpPr>
        <p:spPr>
          <a:xfrm>
            <a:off x="13442873" y="3924300"/>
            <a:ext cx="973343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알람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A0D259-65CC-D06B-EFD5-556CCFF8686C}"/>
              </a:ext>
            </a:extLst>
          </p:cNvPr>
          <p:cNvSpPr txBox="1"/>
          <p:nvPr/>
        </p:nvSpPr>
        <p:spPr>
          <a:xfrm>
            <a:off x="8947319" y="4679697"/>
            <a:ext cx="5530681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부대 내 창고에 저장되어 있는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 중 사용기한에 임박한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 전부터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부대 내 사용자들에게 알람을 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86F150-01D3-EA5B-E5E9-01B47E74449E}"/>
              </a:ext>
            </a:extLst>
          </p:cNvPr>
          <p:cNvSpPr txBox="1"/>
          <p:nvPr/>
        </p:nvSpPr>
        <p:spPr>
          <a:xfrm>
            <a:off x="11947714" y="7026451"/>
            <a:ext cx="227658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창고 배치도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8D860-BD47-7520-DBFF-0C0961FD9317}"/>
              </a:ext>
            </a:extLst>
          </p:cNvPr>
          <p:cNvSpPr txBox="1"/>
          <p:nvPr/>
        </p:nvSpPr>
        <p:spPr>
          <a:xfrm>
            <a:off x="10363200" y="7856843"/>
            <a:ext cx="3781806" cy="1692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부대 내 창고별로 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창고의 배치도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사진을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조회 및 수정이 가능한 기능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63CDCC87-868A-1091-E170-D2E998ED4E5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41989" y="0"/>
            <a:ext cx="688782" cy="583449"/>
          </a:xfrm>
          <a:prstGeom prst="rect">
            <a:avLst/>
          </a:prstGeom>
        </p:spPr>
      </p:pic>
      <p:pic>
        <p:nvPicPr>
          <p:cNvPr id="3" name="Object 11">
            <a:extLst>
              <a:ext uri="{FF2B5EF4-FFF2-40B4-BE49-F238E27FC236}">
                <a16:creationId xmlns:a16="http://schemas.microsoft.com/office/drawing/2014/main" id="{42596BDC-6D3E-FBDE-A5C5-F911F2C1D65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1C9E7-84F2-3CF1-51E6-5C2A334D73D0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39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E5A62C8B-F3CE-23A9-4509-AD97C191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6573" y="3237859"/>
            <a:ext cx="14358880" cy="4440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0588" y="6515035"/>
            <a:ext cx="3982174" cy="1920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4F74F3D-B987-0421-0130-52CD51C60C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-4621"/>
            <a:ext cx="9144001" cy="10291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850" y="1257300"/>
            <a:ext cx="4083150" cy="15517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28133" y="1257300"/>
            <a:ext cx="2845467" cy="1551797"/>
          </a:xfrm>
          <a:prstGeom prst="rect">
            <a:avLst/>
          </a:prstGeom>
        </p:spPr>
      </p:pic>
      <p:grpSp>
        <p:nvGrpSpPr>
          <p:cNvPr id="8" name="그룹 1002">
            <a:extLst>
              <a:ext uri="{FF2B5EF4-FFF2-40B4-BE49-F238E27FC236}">
                <a16:creationId xmlns:a16="http://schemas.microsoft.com/office/drawing/2014/main" id="{9C774003-1CA7-1672-5F0E-DFB62B154AD6}"/>
              </a:ext>
            </a:extLst>
          </p:cNvPr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F79510B9-26D9-E308-CE8F-1448C456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6" name="Object 10">
            <a:extLst>
              <a:ext uri="{FF2B5EF4-FFF2-40B4-BE49-F238E27FC236}">
                <a16:creationId xmlns:a16="http://schemas.microsoft.com/office/drawing/2014/main" id="{EF448388-DED2-242A-A783-A84BA71A57D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pic>
        <p:nvPicPr>
          <p:cNvPr id="17" name="Object 26">
            <a:extLst>
              <a:ext uri="{FF2B5EF4-FFF2-40B4-BE49-F238E27FC236}">
                <a16:creationId xmlns:a16="http://schemas.microsoft.com/office/drawing/2014/main" id="{F2168338-29EA-BFA1-34BB-A4AF07C1159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18" name="그룹 1002">
            <a:extLst>
              <a:ext uri="{FF2B5EF4-FFF2-40B4-BE49-F238E27FC236}">
                <a16:creationId xmlns:a16="http://schemas.microsoft.com/office/drawing/2014/main" id="{19EBB897-1BE9-B54E-EEFF-03C950ADEE20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7C7E77DE-B1BE-C150-16D2-61DD156C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4" name="Object 8">
            <a:extLst>
              <a:ext uri="{FF2B5EF4-FFF2-40B4-BE49-F238E27FC236}">
                <a16:creationId xmlns:a16="http://schemas.microsoft.com/office/drawing/2014/main" id="{355F71D7-8DB1-9673-06EF-0931CBC1B4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45786" y="6976"/>
            <a:ext cx="688782" cy="5834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2782E1-1BE8-1291-28FC-78B4DC591B1B}"/>
              </a:ext>
            </a:extLst>
          </p:cNvPr>
          <p:cNvSpPr txBox="1"/>
          <p:nvPr/>
        </p:nvSpPr>
        <p:spPr>
          <a:xfrm>
            <a:off x="964533" y="3132438"/>
            <a:ext cx="6205545" cy="619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관리가 부실했던 창고의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효과적인</a:t>
            </a: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보관과 관리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군수품의 낭비를 줄여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국방 예산 절감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국방력 증가에 기여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 수 있음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 물품관리 기반의</a:t>
            </a:r>
            <a:endParaRPr lang="en-US" altLang="ko-KR" sz="2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소상공인을 위한 창고관리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적용</a:t>
            </a: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4F21F-808B-889D-FEC4-D032A8FF5B1E}"/>
              </a:ext>
            </a:extLst>
          </p:cNvPr>
          <p:cNvSpPr txBox="1"/>
          <p:nvPr/>
        </p:nvSpPr>
        <p:spPr>
          <a:xfrm>
            <a:off x="9631874" y="3086100"/>
            <a:ext cx="7691593" cy="6093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모바일 앱을 통한</a:t>
            </a:r>
            <a:r>
              <a:rPr lang="en-US" altLang="ko-KR" sz="2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간편한 물품 조회</a:t>
            </a:r>
            <a:endParaRPr lang="en-US" altLang="ko-KR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물품별</a:t>
            </a:r>
            <a:r>
              <a:rPr lang="en-US" altLang="ko-KR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박스별</a:t>
            </a:r>
            <a:r>
              <a:rPr lang="ko-KR" altLang="en-US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제공하는 </a:t>
            </a:r>
            <a:r>
              <a:rPr lang="en-US" altLang="ko-KR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QR </a:t>
            </a:r>
            <a:r>
              <a:rPr lang="ko-KR" altLang="en-US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코드를 통한</a:t>
            </a:r>
            <a:endParaRPr lang="en-US" altLang="ko-KR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간편한 정보 조회</a:t>
            </a:r>
            <a:r>
              <a:rPr lang="ko-KR" altLang="en-US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및 </a:t>
            </a:r>
            <a:r>
              <a:rPr lang="ko-KR" altLang="en-US" sz="3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박스 별 물품 정리</a:t>
            </a:r>
            <a:endParaRPr lang="en-US" altLang="ko-KR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예하 부대 창고의 </a:t>
            </a:r>
            <a:endParaRPr lang="en-US" altLang="ko-KR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직접적인 조회와 관리</a:t>
            </a:r>
            <a:r>
              <a:rPr lang="ko-KR" altLang="en-US" sz="32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가능</a:t>
            </a:r>
            <a:endParaRPr lang="en-US" altLang="ko-KR" sz="32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Object 11">
            <a:extLst>
              <a:ext uri="{FF2B5EF4-FFF2-40B4-BE49-F238E27FC236}">
                <a16:creationId xmlns:a16="http://schemas.microsoft.com/office/drawing/2014/main" id="{55D8CA35-306D-6B0B-E9E2-736E261CF11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CDD72-1294-2F97-A86B-74629813EC3E}"/>
              </a:ext>
            </a:extLst>
          </p:cNvPr>
          <p:cNvSpPr txBox="1"/>
          <p:nvPr/>
        </p:nvSpPr>
        <p:spPr>
          <a:xfrm>
            <a:off x="15392400" y="95109"/>
            <a:ext cx="218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기대 효과 및 </a:t>
            </a:r>
            <a:r>
              <a:rPr lang="ko-KR" altLang="en-US" sz="18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차별점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3B56EA9B-6D7A-9128-1CF1-8746FF270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6573" y="3237859"/>
            <a:ext cx="12371661" cy="42642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0588" y="6515035"/>
            <a:ext cx="3982174" cy="19209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0C3F89CA-E094-9864-DF28-A7D73DB18178}"/>
              </a:ext>
            </a:extLst>
          </p:cNvPr>
          <p:cNvSpPr/>
          <p:nvPr/>
        </p:nvSpPr>
        <p:spPr>
          <a:xfrm>
            <a:off x="13700" y="1835266"/>
            <a:ext cx="5853699" cy="55180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247B73F6-F01E-27D2-7CE1-9EC84AAEB504}"/>
              </a:ext>
            </a:extLst>
          </p:cNvPr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62DEA137-6C4D-0AE9-8FF7-28F50706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28" name="Object 10">
            <a:extLst>
              <a:ext uri="{FF2B5EF4-FFF2-40B4-BE49-F238E27FC236}">
                <a16:creationId xmlns:a16="http://schemas.microsoft.com/office/drawing/2014/main" id="{7A58C2B2-56FC-8074-B534-9C7D7562B8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pic>
        <p:nvPicPr>
          <p:cNvPr id="29" name="Object 26">
            <a:extLst>
              <a:ext uri="{FF2B5EF4-FFF2-40B4-BE49-F238E27FC236}">
                <a16:creationId xmlns:a16="http://schemas.microsoft.com/office/drawing/2014/main" id="{2EE2632A-3B45-FD29-9DDF-A0B9E2EAA4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0" name="그룹 1002">
            <a:extLst>
              <a:ext uri="{FF2B5EF4-FFF2-40B4-BE49-F238E27FC236}">
                <a16:creationId xmlns:a16="http://schemas.microsoft.com/office/drawing/2014/main" id="{10D76C31-02F4-FEFF-C3A4-30DA07BA82FB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1" name="Object 7">
              <a:extLst>
                <a:ext uri="{FF2B5EF4-FFF2-40B4-BE49-F238E27FC236}">
                  <a16:creationId xmlns:a16="http://schemas.microsoft.com/office/drawing/2014/main" id="{70F6700C-4DEC-4BDD-9421-6114782C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33" name="Object 30">
            <a:extLst>
              <a:ext uri="{FF2B5EF4-FFF2-40B4-BE49-F238E27FC236}">
                <a16:creationId xmlns:a16="http://schemas.microsoft.com/office/drawing/2014/main" id="{F102ADF5-B768-2284-9F4C-3FE1DE3D224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36919" y="0"/>
            <a:ext cx="688782" cy="58344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42AE0C-6FE6-7F22-0E5F-230B9689A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86" y="2171700"/>
            <a:ext cx="2581689" cy="2420949"/>
          </a:xfrm>
          <a:prstGeom prst="round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AE4F96F-067F-5CB6-B006-CFE0765387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517" y="2609748"/>
            <a:ext cx="2266063" cy="2547822"/>
          </a:xfrm>
          <a:prstGeom prst="round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48BAA09-7251-D013-695E-1F8054843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071" y="2995413"/>
            <a:ext cx="2354592" cy="2723271"/>
          </a:xfrm>
          <a:prstGeom prst="roundRect">
            <a:avLst/>
          </a:prstGeom>
        </p:spPr>
      </p:pic>
      <p:grpSp>
        <p:nvGrpSpPr>
          <p:cNvPr id="968" name="그룹 967">
            <a:extLst>
              <a:ext uri="{FF2B5EF4-FFF2-40B4-BE49-F238E27FC236}">
                <a16:creationId xmlns:a16="http://schemas.microsoft.com/office/drawing/2014/main" id="{5271B341-88AB-5CC1-FABB-02BEF1E2AF4E}"/>
              </a:ext>
            </a:extLst>
          </p:cNvPr>
          <p:cNvGrpSpPr/>
          <p:nvPr/>
        </p:nvGrpSpPr>
        <p:grpSpPr>
          <a:xfrm>
            <a:off x="6922107" y="5370366"/>
            <a:ext cx="4501943" cy="3000068"/>
            <a:chOff x="5658007" y="6239953"/>
            <a:chExt cx="3438822" cy="199954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34733A7-CE1D-7D87-520E-A78C37E6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8721" y="6239953"/>
              <a:ext cx="3378108" cy="1826153"/>
            </a:xfrm>
            <a:prstGeom prst="roundRect">
              <a:avLst>
                <a:gd name="adj" fmla="val 23294"/>
              </a:avLst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20F87C6-C8AC-6D36-EF5C-61BD73B70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8007" y="6963455"/>
              <a:ext cx="1059189" cy="1259816"/>
            </a:xfrm>
            <a:prstGeom prst="round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241361F-94A0-FEF8-B304-154E661CF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18891" y="6979561"/>
              <a:ext cx="1059189" cy="1259933"/>
            </a:xfrm>
            <a:prstGeom prst="round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F81DDD5-1C56-37E0-CF9C-0184D9477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18792" y="6979561"/>
              <a:ext cx="849008" cy="1222804"/>
            </a:xfrm>
            <a:prstGeom prst="round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CE8F3-7292-F6AC-8F83-A1B4B41E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5" y="1733309"/>
            <a:ext cx="4907809" cy="2996999"/>
          </a:xfrm>
          <a:prstGeom prst="roundRect">
            <a:avLst>
              <a:gd name="adj" fmla="val 1055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E12D656-0619-A4D4-747E-8ABB6152BF48}"/>
              </a:ext>
            </a:extLst>
          </p:cNvPr>
          <p:cNvSpPr txBox="1"/>
          <p:nvPr/>
        </p:nvSpPr>
        <p:spPr>
          <a:xfrm>
            <a:off x="720878" y="5809740"/>
            <a:ext cx="4243522" cy="140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기획 구체화</a:t>
            </a:r>
            <a:endParaRPr lang="en-US" altLang="ko-KR" sz="32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22.09.17 ~ 09.22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28D42F-56D8-BA5F-A9B5-F7A246EE250D}"/>
              </a:ext>
            </a:extLst>
          </p:cNvPr>
          <p:cNvSpPr txBox="1"/>
          <p:nvPr/>
        </p:nvSpPr>
        <p:spPr>
          <a:xfrm>
            <a:off x="11380618" y="1131651"/>
            <a:ext cx="169426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Back-end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F63CA9-CA3E-4297-6E03-8DB759C22C61}"/>
              </a:ext>
            </a:extLst>
          </p:cNvPr>
          <p:cNvSpPr txBox="1"/>
          <p:nvPr/>
        </p:nvSpPr>
        <p:spPr>
          <a:xfrm>
            <a:off x="6189547" y="4817894"/>
            <a:ext cx="304800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Front-end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509589-0F49-F15F-B35E-8C3070BCDE3F}"/>
              </a:ext>
            </a:extLst>
          </p:cNvPr>
          <p:cNvSpPr txBox="1"/>
          <p:nvPr/>
        </p:nvSpPr>
        <p:spPr>
          <a:xfrm>
            <a:off x="6735636" y="8432138"/>
            <a:ext cx="4954368" cy="144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디자인 프레임워크 설계</a:t>
            </a:r>
            <a:endParaRPr lang="en-US" altLang="ko-KR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with Figma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22.9.23 ~ 10.3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CED1F-F485-8AEF-7BFC-CD7BFD59EA95}"/>
              </a:ext>
            </a:extLst>
          </p:cNvPr>
          <p:cNvSpPr txBox="1"/>
          <p:nvPr/>
        </p:nvSpPr>
        <p:spPr>
          <a:xfrm>
            <a:off x="12361209" y="4764330"/>
            <a:ext cx="3048000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Database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22.09.22 ~ 10.1</a:t>
            </a:r>
          </a:p>
        </p:txBody>
      </p:sp>
      <p:pic>
        <p:nvPicPr>
          <p:cNvPr id="961" name="Object 22">
            <a:extLst>
              <a:ext uri="{FF2B5EF4-FFF2-40B4-BE49-F238E27FC236}">
                <a16:creationId xmlns:a16="http://schemas.microsoft.com/office/drawing/2014/main" id="{BB2D1627-10BB-585F-6AF4-AA59078BBD3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1925"/>
          <a:stretch/>
        </p:blipFill>
        <p:spPr>
          <a:xfrm>
            <a:off x="406874" y="600074"/>
            <a:ext cx="3276618" cy="1286246"/>
          </a:xfrm>
          <a:prstGeom prst="rect">
            <a:avLst/>
          </a:prstGeom>
        </p:spPr>
      </p:pic>
      <p:sp>
        <p:nvSpPr>
          <p:cNvPr id="971" name="AutoShape 6">
            <a:extLst>
              <a:ext uri="{FF2B5EF4-FFF2-40B4-BE49-F238E27FC236}">
                <a16:creationId xmlns:a16="http://schemas.microsoft.com/office/drawing/2014/main" id="{8411D875-B385-A182-2FCA-D58261E8C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6126" y="5021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Object 11">
            <a:extLst>
              <a:ext uri="{FF2B5EF4-FFF2-40B4-BE49-F238E27FC236}">
                <a16:creationId xmlns:a16="http://schemas.microsoft.com/office/drawing/2014/main" id="{E9A523F7-759F-A44A-428B-8DD00E5C2A0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03DD-D76F-4006-5A45-24D5D6D45412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과정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직사각형 973">
            <a:extLst>
              <a:ext uri="{FF2B5EF4-FFF2-40B4-BE49-F238E27FC236}">
                <a16:creationId xmlns:a16="http://schemas.microsoft.com/office/drawing/2014/main" id="{5308F37F-9727-1D8A-31BD-D29541270086}"/>
              </a:ext>
            </a:extLst>
          </p:cNvPr>
          <p:cNvSpPr/>
          <p:nvPr/>
        </p:nvSpPr>
        <p:spPr>
          <a:xfrm>
            <a:off x="12857151" y="4307472"/>
            <a:ext cx="5430849" cy="5979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247B73F6-F01E-27D2-7CE1-9EC84AAEB504}"/>
              </a:ext>
            </a:extLst>
          </p:cNvPr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62DEA137-6C4D-0AE9-8FF7-28F50706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28" name="Object 10">
            <a:extLst>
              <a:ext uri="{FF2B5EF4-FFF2-40B4-BE49-F238E27FC236}">
                <a16:creationId xmlns:a16="http://schemas.microsoft.com/office/drawing/2014/main" id="{7A58C2B2-56FC-8074-B534-9C7D7562B8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pic>
        <p:nvPicPr>
          <p:cNvPr id="29" name="Object 26">
            <a:extLst>
              <a:ext uri="{FF2B5EF4-FFF2-40B4-BE49-F238E27FC236}">
                <a16:creationId xmlns:a16="http://schemas.microsoft.com/office/drawing/2014/main" id="{2EE2632A-3B45-FD29-9DDF-A0B9E2EAA4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0" name="그룹 1002">
            <a:extLst>
              <a:ext uri="{FF2B5EF4-FFF2-40B4-BE49-F238E27FC236}">
                <a16:creationId xmlns:a16="http://schemas.microsoft.com/office/drawing/2014/main" id="{10D76C31-02F4-FEFF-C3A4-30DA07BA82FB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1" name="Object 7">
              <a:extLst>
                <a:ext uri="{FF2B5EF4-FFF2-40B4-BE49-F238E27FC236}">
                  <a16:creationId xmlns:a16="http://schemas.microsoft.com/office/drawing/2014/main" id="{70F6700C-4DEC-4BDD-9421-6114782C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33" name="Object 30">
            <a:extLst>
              <a:ext uri="{FF2B5EF4-FFF2-40B4-BE49-F238E27FC236}">
                <a16:creationId xmlns:a16="http://schemas.microsoft.com/office/drawing/2014/main" id="{F102ADF5-B768-2284-9F4C-3FE1DE3D224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36919" y="0"/>
            <a:ext cx="688782" cy="58344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8ADB285-2D66-A77A-992A-377AF2D9C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02" y="5264072"/>
            <a:ext cx="4421197" cy="2486923"/>
          </a:xfrm>
          <a:prstGeom prst="roundRect">
            <a:avLst>
              <a:gd name="adj" fmla="val 12103"/>
            </a:avLst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5B61B0C-CF09-2495-AAC2-021F0E9ED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6733127"/>
            <a:ext cx="5602074" cy="1429381"/>
          </a:xfrm>
          <a:prstGeom prst="round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3F02A241-9A66-45FA-3DC2-2414C7C2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076" y="1555773"/>
            <a:ext cx="4059671" cy="33019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1" name="Object 22">
            <a:extLst>
              <a:ext uri="{FF2B5EF4-FFF2-40B4-BE49-F238E27FC236}">
                <a16:creationId xmlns:a16="http://schemas.microsoft.com/office/drawing/2014/main" id="{BB2D1627-10BB-585F-6AF4-AA59078BBD3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922297" y="600074"/>
            <a:ext cx="8605789" cy="1286246"/>
          </a:xfrm>
          <a:prstGeom prst="rect">
            <a:avLst/>
          </a:prstGeom>
        </p:spPr>
      </p:pic>
      <p:sp>
        <p:nvSpPr>
          <p:cNvPr id="962" name="TextBox 961">
            <a:extLst>
              <a:ext uri="{FF2B5EF4-FFF2-40B4-BE49-F238E27FC236}">
                <a16:creationId xmlns:a16="http://schemas.microsoft.com/office/drawing/2014/main" id="{83CD5651-6F7A-B7C0-223D-CD61124AF009}"/>
              </a:ext>
            </a:extLst>
          </p:cNvPr>
          <p:cNvSpPr txBox="1"/>
          <p:nvPr/>
        </p:nvSpPr>
        <p:spPr>
          <a:xfrm>
            <a:off x="7875424" y="4903122"/>
            <a:ext cx="3262976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RESTFUL API </a:t>
            </a: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22.10.2 ~ 10.14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7457743E-5A37-FB11-A8FC-68E4303B70C3}"/>
              </a:ext>
            </a:extLst>
          </p:cNvPr>
          <p:cNvSpPr txBox="1"/>
          <p:nvPr/>
        </p:nvSpPr>
        <p:spPr>
          <a:xfrm>
            <a:off x="626634" y="8259401"/>
            <a:ext cx="4804217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기능 구현 및 디자인 </a:t>
            </a:r>
            <a:r>
              <a:rPr lang="ko-KR" altLang="en-US" sz="28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리펙토링</a:t>
            </a:r>
            <a:endParaRPr lang="en-US" altLang="ko-KR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22.10.3 ~ 10.14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4661D65E-90D3-D4C2-CB4F-8F012A359AB5}"/>
              </a:ext>
            </a:extLst>
          </p:cNvPr>
          <p:cNvSpPr txBox="1"/>
          <p:nvPr/>
        </p:nvSpPr>
        <p:spPr>
          <a:xfrm>
            <a:off x="14103857" y="8150883"/>
            <a:ext cx="2937434" cy="18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API </a:t>
            </a:r>
            <a:r>
              <a:rPr lang="ko-KR" altLang="en-US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연동 및</a:t>
            </a:r>
            <a:endParaRPr lang="en-US" altLang="ko-KR" sz="28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완성</a:t>
            </a:r>
            <a:r>
              <a:rPr lang="en-US" altLang="ko-KR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22.10.15 ~ 10.30</a:t>
            </a:r>
          </a:p>
        </p:txBody>
      </p:sp>
      <p:sp>
        <p:nvSpPr>
          <p:cNvPr id="971" name="AutoShape 6">
            <a:extLst>
              <a:ext uri="{FF2B5EF4-FFF2-40B4-BE49-F238E27FC236}">
                <a16:creationId xmlns:a16="http://schemas.microsoft.com/office/drawing/2014/main" id="{8411D875-B385-A182-2FCA-D58261E8C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6126" y="5021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73" name="그림 972">
            <a:extLst>
              <a:ext uri="{FF2B5EF4-FFF2-40B4-BE49-F238E27FC236}">
                <a16:creationId xmlns:a16="http://schemas.microsoft.com/office/drawing/2014/main" id="{AC5F4F91-ECBF-3B25-EA84-5D7D455D34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51" y="6002001"/>
            <a:ext cx="3352047" cy="1890074"/>
          </a:xfrm>
          <a:prstGeom prst="roundRect">
            <a:avLst>
              <a:gd name="adj" fmla="val 8413"/>
            </a:avLst>
          </a:prstGeom>
        </p:spPr>
      </p:pic>
      <p:pic>
        <p:nvPicPr>
          <p:cNvPr id="975" name="그림 974">
            <a:extLst>
              <a:ext uri="{FF2B5EF4-FFF2-40B4-BE49-F238E27FC236}">
                <a16:creationId xmlns:a16="http://schemas.microsoft.com/office/drawing/2014/main" id="{15DCAA14-E9AC-8329-A1CA-1C97AAA8EE6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758" r="27455" b="37233"/>
          <a:stretch/>
        </p:blipFill>
        <p:spPr>
          <a:xfrm>
            <a:off x="14668508" y="4652109"/>
            <a:ext cx="1808131" cy="982781"/>
          </a:xfrm>
          <a:prstGeom prst="rect">
            <a:avLst/>
          </a:prstGeom>
        </p:spPr>
      </p:pic>
      <p:pic>
        <p:nvPicPr>
          <p:cNvPr id="2" name="Object 11">
            <a:extLst>
              <a:ext uri="{FF2B5EF4-FFF2-40B4-BE49-F238E27FC236}">
                <a16:creationId xmlns:a16="http://schemas.microsoft.com/office/drawing/2014/main" id="{E9A523F7-759F-A44A-428B-8DD00E5C2A0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03DD-D76F-4006-5A45-24D5D6D45412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과정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4EB31-6550-B01C-FCC7-7B43A4FF32D1}"/>
              </a:ext>
            </a:extLst>
          </p:cNvPr>
          <p:cNvSpPr txBox="1"/>
          <p:nvPr/>
        </p:nvSpPr>
        <p:spPr>
          <a:xfrm>
            <a:off x="6724042" y="1099758"/>
            <a:ext cx="304800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C5414-2D15-0843-E91C-EDE8CDD326E8}"/>
              </a:ext>
            </a:extLst>
          </p:cNvPr>
          <p:cNvSpPr txBox="1"/>
          <p:nvPr/>
        </p:nvSpPr>
        <p:spPr>
          <a:xfrm>
            <a:off x="-135474" y="4657334"/>
            <a:ext cx="304800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28140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247B73F6-F01E-27D2-7CE1-9EC84AAEB504}"/>
              </a:ext>
            </a:extLst>
          </p:cNvPr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62DEA137-6C4D-0AE9-8FF7-28F50706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28" name="Object 10">
            <a:extLst>
              <a:ext uri="{FF2B5EF4-FFF2-40B4-BE49-F238E27FC236}">
                <a16:creationId xmlns:a16="http://schemas.microsoft.com/office/drawing/2014/main" id="{7A58C2B2-56FC-8074-B534-9C7D7562B8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pic>
        <p:nvPicPr>
          <p:cNvPr id="29" name="Object 26">
            <a:extLst>
              <a:ext uri="{FF2B5EF4-FFF2-40B4-BE49-F238E27FC236}">
                <a16:creationId xmlns:a16="http://schemas.microsoft.com/office/drawing/2014/main" id="{2EE2632A-3B45-FD29-9DDF-A0B9E2EAA4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0" name="그룹 1002">
            <a:extLst>
              <a:ext uri="{FF2B5EF4-FFF2-40B4-BE49-F238E27FC236}">
                <a16:creationId xmlns:a16="http://schemas.microsoft.com/office/drawing/2014/main" id="{10D76C31-02F4-FEFF-C3A4-30DA07BA82FB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1" name="Object 7">
              <a:extLst>
                <a:ext uri="{FF2B5EF4-FFF2-40B4-BE49-F238E27FC236}">
                  <a16:creationId xmlns:a16="http://schemas.microsoft.com/office/drawing/2014/main" id="{70F6700C-4DEC-4BDD-9421-6114782C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62234DD-6E33-1AFA-EF1D-60A498F72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19" y="1786473"/>
            <a:ext cx="6930032" cy="3273719"/>
          </a:xfrm>
          <a:prstGeom prst="roundRect">
            <a:avLst>
              <a:gd name="adj" fmla="val 13511"/>
            </a:avLst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D34A84-443C-4EDF-9A55-814322679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642" y="5518121"/>
            <a:ext cx="5807462" cy="3785951"/>
          </a:xfrm>
          <a:prstGeom prst="roundRect">
            <a:avLst>
              <a:gd name="adj" fmla="val 10270"/>
            </a:avLst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075994-B7CF-3338-A7BD-6AB44E6958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190"/>
          <a:stretch/>
        </p:blipFill>
        <p:spPr>
          <a:xfrm>
            <a:off x="11917366" y="5763250"/>
            <a:ext cx="5092893" cy="3489880"/>
          </a:xfrm>
          <a:prstGeom prst="roundRect">
            <a:avLst>
              <a:gd name="adj" fmla="val 8807"/>
            </a:avLst>
          </a:prstGeom>
        </p:spPr>
      </p:pic>
      <p:pic>
        <p:nvPicPr>
          <p:cNvPr id="16" name="Object 10">
            <a:extLst>
              <a:ext uri="{FF2B5EF4-FFF2-40B4-BE49-F238E27FC236}">
                <a16:creationId xmlns:a16="http://schemas.microsoft.com/office/drawing/2014/main" id="{408447F2-F8EF-1435-1A6E-9DC46C283DC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583208" y="475611"/>
            <a:ext cx="8615294" cy="12687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064CDF-6555-D046-D792-FF4A48179BA9}"/>
              </a:ext>
            </a:extLst>
          </p:cNvPr>
          <p:cNvSpPr txBox="1"/>
          <p:nvPr/>
        </p:nvSpPr>
        <p:spPr>
          <a:xfrm>
            <a:off x="2569322" y="4644758"/>
            <a:ext cx="3647204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소통을 위한 </a:t>
            </a:r>
            <a:r>
              <a:rPr lang="en-US" altLang="ko-KR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Slack</a:t>
            </a:r>
            <a:endParaRPr lang="en-US" altLang="ko-KR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FF03D-A065-7F1B-387A-0FEACC665559}"/>
              </a:ext>
            </a:extLst>
          </p:cNvPr>
          <p:cNvSpPr txBox="1"/>
          <p:nvPr/>
        </p:nvSpPr>
        <p:spPr>
          <a:xfrm>
            <a:off x="3349836" y="9198609"/>
            <a:ext cx="6137074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Issue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할당과 개발을 위한 </a:t>
            </a:r>
            <a:r>
              <a:rPr lang="ko-KR" altLang="en-US" sz="36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칸반보드</a:t>
            </a:r>
            <a:endParaRPr lang="en-US" altLang="ko-KR" sz="3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212AE-3B4D-4AC8-083A-474C8E229D57}"/>
              </a:ext>
            </a:extLst>
          </p:cNvPr>
          <p:cNvSpPr txBox="1"/>
          <p:nvPr/>
        </p:nvSpPr>
        <p:spPr>
          <a:xfrm>
            <a:off x="11817699" y="9110131"/>
            <a:ext cx="5292226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내용 기록을 위한 </a:t>
            </a:r>
            <a:r>
              <a:rPr lang="en-US" altLang="ko-KR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Notion</a:t>
            </a:r>
          </a:p>
        </p:txBody>
      </p:sp>
      <p:pic>
        <p:nvPicPr>
          <p:cNvPr id="2" name="Object 30">
            <a:extLst>
              <a:ext uri="{FF2B5EF4-FFF2-40B4-BE49-F238E27FC236}">
                <a16:creationId xmlns:a16="http://schemas.microsoft.com/office/drawing/2014/main" id="{DFE77428-2DC6-26D3-E651-44DD2D5D39C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36919" y="0"/>
            <a:ext cx="688782" cy="583449"/>
          </a:xfrm>
          <a:prstGeom prst="rect">
            <a:avLst/>
          </a:prstGeom>
        </p:spPr>
      </p:pic>
      <p:pic>
        <p:nvPicPr>
          <p:cNvPr id="3" name="Object 11">
            <a:extLst>
              <a:ext uri="{FF2B5EF4-FFF2-40B4-BE49-F238E27FC236}">
                <a16:creationId xmlns:a16="http://schemas.microsoft.com/office/drawing/2014/main" id="{7F4DAD72-BF31-2588-5B01-7FA6118AD5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67A09-4143-5A6D-C14D-6AA9C4F14F3B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과정</a:t>
            </a:r>
            <a:endParaRPr lang="en-US" altLang="ko-KR" sz="18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6CF93D-73F6-4D5A-FD74-F44BE552F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"/>
          <a:stretch/>
        </p:blipFill>
        <p:spPr bwMode="auto">
          <a:xfrm>
            <a:off x="10668000" y="1330422"/>
            <a:ext cx="4929692" cy="3729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42213-10C4-EA69-644A-5CC71544CB80}"/>
              </a:ext>
            </a:extLst>
          </p:cNvPr>
          <p:cNvSpPr txBox="1"/>
          <p:nvPr/>
        </p:nvSpPr>
        <p:spPr>
          <a:xfrm>
            <a:off x="9906000" y="4811375"/>
            <a:ext cx="6792719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back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front </a:t>
            </a:r>
            <a:r>
              <a:rPr lang="ko-KR" altLang="en-US" sz="2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대화를 위한 </a:t>
            </a:r>
            <a:r>
              <a:rPr lang="en-US" altLang="ko-KR" sz="36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Api</a:t>
            </a:r>
            <a:r>
              <a:rPr lang="en-US" altLang="ko-KR" sz="3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docs</a:t>
            </a:r>
            <a:endParaRPr lang="en-US" altLang="ko-KR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7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8A8DD0F9-89D5-D6A3-42C1-CB043ACEE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62618" y="3125645"/>
            <a:ext cx="12125382" cy="7160069"/>
            <a:chOff x="6162618" y="3125645"/>
            <a:chExt cx="13991410" cy="73727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2618" y="3125645"/>
              <a:ext cx="13991410" cy="73727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86" y="3125645"/>
            <a:ext cx="4837639" cy="7160069"/>
            <a:chOff x="-1336076" y="3125645"/>
            <a:chExt cx="6171429" cy="7414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36076" y="3125645"/>
              <a:ext cx="6171429" cy="74140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7461" y="3847996"/>
            <a:ext cx="2381672" cy="15891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6600" y="4076700"/>
            <a:ext cx="4114800" cy="47384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247B73F6-F01E-27D2-7CE1-9EC84AAEB504}"/>
              </a:ext>
            </a:extLst>
          </p:cNvPr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62DEA137-6C4D-0AE9-8FF7-28F50706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28" name="Object 10">
            <a:extLst>
              <a:ext uri="{FF2B5EF4-FFF2-40B4-BE49-F238E27FC236}">
                <a16:creationId xmlns:a16="http://schemas.microsoft.com/office/drawing/2014/main" id="{7A58C2B2-56FC-8074-B534-9C7D7562B8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68902" y="78413"/>
            <a:ext cx="2344574" cy="375365"/>
          </a:xfrm>
          <a:prstGeom prst="rect">
            <a:avLst/>
          </a:prstGeom>
        </p:spPr>
      </p:pic>
      <p:pic>
        <p:nvPicPr>
          <p:cNvPr id="29" name="Object 26">
            <a:extLst>
              <a:ext uri="{FF2B5EF4-FFF2-40B4-BE49-F238E27FC236}">
                <a16:creationId xmlns:a16="http://schemas.microsoft.com/office/drawing/2014/main" id="{2EE2632A-3B45-FD29-9DDF-A0B9E2EAA4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102" y="61644"/>
            <a:ext cx="2791822" cy="451774"/>
          </a:xfrm>
          <a:prstGeom prst="rect">
            <a:avLst/>
          </a:prstGeom>
        </p:spPr>
      </p:pic>
      <p:grpSp>
        <p:nvGrpSpPr>
          <p:cNvPr id="30" name="그룹 1002">
            <a:extLst>
              <a:ext uri="{FF2B5EF4-FFF2-40B4-BE49-F238E27FC236}">
                <a16:creationId xmlns:a16="http://schemas.microsoft.com/office/drawing/2014/main" id="{10D76C31-02F4-FEFF-C3A4-30DA07BA82FB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31" name="Object 7">
              <a:extLst>
                <a:ext uri="{FF2B5EF4-FFF2-40B4-BE49-F238E27FC236}">
                  <a16:creationId xmlns:a16="http://schemas.microsoft.com/office/drawing/2014/main" id="{70F6700C-4DEC-4BDD-9421-6114782C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05C0BB-AA26-2EE5-9CA7-E621B037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5970"/>
            <a:ext cx="125984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DB06B-3878-26C3-8484-C2DF7B21959B}"/>
              </a:ext>
            </a:extLst>
          </p:cNvPr>
          <p:cNvSpPr txBox="1"/>
          <p:nvPr/>
        </p:nvSpPr>
        <p:spPr>
          <a:xfrm>
            <a:off x="2868924" y="8688087"/>
            <a:ext cx="3048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스택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B7709-2F7F-EEA2-6179-D42E596FD7E5}"/>
              </a:ext>
            </a:extLst>
          </p:cNvPr>
          <p:cNvSpPr txBox="1"/>
          <p:nvPr/>
        </p:nvSpPr>
        <p:spPr>
          <a:xfrm>
            <a:off x="13943324" y="8709791"/>
            <a:ext cx="30480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MIT License</a:t>
            </a:r>
          </a:p>
        </p:txBody>
      </p:sp>
      <p:pic>
        <p:nvPicPr>
          <p:cNvPr id="3074" name="Picture 2" descr="IT 라이센스의 양대 축 : GNU와 MIT라이센스 : 네이버 블로그">
            <a:extLst>
              <a:ext uri="{FF2B5EF4-FFF2-40B4-BE49-F238E27FC236}">
                <a16:creationId xmlns:a16="http://schemas.microsoft.com/office/drawing/2014/main" id="{4F58AD54-E7B7-378E-109F-1D98B8E7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761" y="48377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10">
            <a:extLst>
              <a:ext uri="{FF2B5EF4-FFF2-40B4-BE49-F238E27FC236}">
                <a16:creationId xmlns:a16="http://schemas.microsoft.com/office/drawing/2014/main" id="{667D7BAA-6C69-D694-9E4A-A5F64787A44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789565"/>
            <a:ext cx="8615103" cy="1276722"/>
          </a:xfrm>
          <a:prstGeom prst="rect">
            <a:avLst/>
          </a:prstGeom>
        </p:spPr>
      </p:pic>
      <p:pic>
        <p:nvPicPr>
          <p:cNvPr id="2" name="Object 30">
            <a:extLst>
              <a:ext uri="{FF2B5EF4-FFF2-40B4-BE49-F238E27FC236}">
                <a16:creationId xmlns:a16="http://schemas.microsoft.com/office/drawing/2014/main" id="{83E259B0-518F-3BB2-830E-6AE62B9D96C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36919" y="0"/>
            <a:ext cx="688782" cy="583449"/>
          </a:xfrm>
          <a:prstGeom prst="rect">
            <a:avLst/>
          </a:prstGeom>
        </p:spPr>
      </p:pic>
      <p:pic>
        <p:nvPicPr>
          <p:cNvPr id="3" name="Object 11">
            <a:extLst>
              <a:ext uri="{FF2B5EF4-FFF2-40B4-BE49-F238E27FC236}">
                <a16:creationId xmlns:a16="http://schemas.microsoft.com/office/drawing/2014/main" id="{826CD1A4-B9B6-A53A-EE07-D2FC9B2EDC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B377E-A09E-DCB9-3F2B-5055818E31D9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27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993540" y="2324871"/>
            <a:ext cx="15075260" cy="6171429"/>
            <a:chOff x="1993540" y="2057143"/>
            <a:chExt cx="1045465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3540" y="2057143"/>
              <a:ext cx="1045465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09607" y="5764723"/>
            <a:ext cx="14325600" cy="493714"/>
            <a:chOff x="2798672" y="4776745"/>
            <a:chExt cx="8854495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672" y="4776745"/>
              <a:ext cx="8854495" cy="493714"/>
            </a:xfrm>
            <a:prstGeom prst="rect">
              <a:avLst/>
            </a:prstGeom>
          </p:spPr>
        </p:pic>
      </p:grpSp>
      <p:pic>
        <p:nvPicPr>
          <p:cNvPr id="4" name="Object 10">
            <a:extLst>
              <a:ext uri="{FF2B5EF4-FFF2-40B4-BE49-F238E27FC236}">
                <a16:creationId xmlns:a16="http://schemas.microsoft.com/office/drawing/2014/main" id="{8CDB337F-DF8E-D59F-2A6C-6862469D73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00200" y="3025317"/>
            <a:ext cx="14646791" cy="215700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30B3177-A283-D519-AD8D-1461C9CE41AA}"/>
              </a:ext>
            </a:extLst>
          </p:cNvPr>
          <p:cNvGrpSpPr/>
          <p:nvPr/>
        </p:nvGrpSpPr>
        <p:grpSpPr>
          <a:xfrm>
            <a:off x="4800600" y="6270389"/>
            <a:ext cx="8100808" cy="1737425"/>
            <a:chOff x="4800600" y="6237727"/>
            <a:chExt cx="8100808" cy="1737425"/>
          </a:xfrm>
        </p:grpSpPr>
        <p:pic>
          <p:nvPicPr>
            <p:cNvPr id="5" name="Object 22">
              <a:extLst>
                <a:ext uri="{FF2B5EF4-FFF2-40B4-BE49-F238E27FC236}">
                  <a16:creationId xmlns:a16="http://schemas.microsoft.com/office/drawing/2014/main" id="{28D5FA69-CF8B-B18B-359B-855437DA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2305" y="6910656"/>
              <a:ext cx="6240205" cy="1064496"/>
            </a:xfrm>
            <a:prstGeom prst="rect">
              <a:avLst/>
            </a:prstGeom>
          </p:spPr>
        </p:pic>
        <p:pic>
          <p:nvPicPr>
            <p:cNvPr id="7" name="Object 23">
              <a:extLst>
                <a:ext uri="{FF2B5EF4-FFF2-40B4-BE49-F238E27FC236}">
                  <a16:creationId xmlns:a16="http://schemas.microsoft.com/office/drawing/2014/main" id="{B7DB94A7-548B-D395-A368-8E430E6E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0600" y="6237727"/>
              <a:ext cx="8100808" cy="1426629"/>
            </a:xfrm>
            <a:prstGeom prst="rect">
              <a:avLst/>
            </a:prstGeom>
          </p:spPr>
        </p:pic>
      </p:grpSp>
      <p:pic>
        <p:nvPicPr>
          <p:cNvPr id="11" name="Object 23">
            <a:extLst>
              <a:ext uri="{FF2B5EF4-FFF2-40B4-BE49-F238E27FC236}">
                <a16:creationId xmlns:a16="http://schemas.microsoft.com/office/drawing/2014/main" id="{CB997AE8-2626-9560-472B-CC4654CAD02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91295" y="4678588"/>
            <a:ext cx="5905409" cy="996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8A8DD0F9-89D5-D6A3-42C1-CB043ACEE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A8A44F1B-515E-B4DC-2C5E-DB89C8F7C6B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87" y="3222811"/>
            <a:ext cx="18288001" cy="7023847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38385EFB-7947-0469-26E9-85CD4F14B1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-251868"/>
            <a:ext cx="11814270" cy="42547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AB5825-CE8D-6E17-7B2D-A40596C906B9}"/>
              </a:ext>
            </a:extLst>
          </p:cNvPr>
          <p:cNvSpPr txBox="1"/>
          <p:nvPr/>
        </p:nvSpPr>
        <p:spPr>
          <a:xfrm>
            <a:off x="1442807" y="6789049"/>
            <a:ext cx="1452642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공군 상병</a:t>
            </a:r>
            <a:endParaRPr lang="en-US" altLang="ko-KR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제태호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09938-5509-3EE6-9639-7CC61A99F842}"/>
              </a:ext>
            </a:extLst>
          </p:cNvPr>
          <p:cNvSpPr txBox="1"/>
          <p:nvPr/>
        </p:nvSpPr>
        <p:spPr>
          <a:xfrm>
            <a:off x="4257935" y="6806384"/>
            <a:ext cx="1452642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육군 상병</a:t>
            </a:r>
            <a:endParaRPr lang="en-US" altLang="ko-KR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정유환</a:t>
            </a:r>
            <a:endParaRPr lang="ko-KR" altLang="en-US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44675-31D1-A15C-1F09-C44E7931C45B}"/>
              </a:ext>
            </a:extLst>
          </p:cNvPr>
          <p:cNvSpPr txBox="1"/>
          <p:nvPr/>
        </p:nvSpPr>
        <p:spPr>
          <a:xfrm>
            <a:off x="7027726" y="6813748"/>
            <a:ext cx="1452642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육군 상병</a:t>
            </a:r>
            <a:endParaRPr lang="en-US" altLang="ko-KR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이현우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0A601B-E78B-B46C-1ACF-CA8D5A96C0C6}"/>
              </a:ext>
            </a:extLst>
          </p:cNvPr>
          <p:cNvSpPr txBox="1"/>
          <p:nvPr/>
        </p:nvSpPr>
        <p:spPr>
          <a:xfrm>
            <a:off x="9794436" y="6831240"/>
            <a:ext cx="1452642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육군 상병</a:t>
            </a:r>
            <a:endParaRPr lang="en-US" altLang="ko-KR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조영현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B315A7-AF97-8ACF-0A3D-09E5C337AECA}"/>
              </a:ext>
            </a:extLst>
          </p:cNvPr>
          <p:cNvSpPr txBox="1"/>
          <p:nvPr/>
        </p:nvSpPr>
        <p:spPr>
          <a:xfrm>
            <a:off x="12655458" y="6831239"/>
            <a:ext cx="1452642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육군 소위</a:t>
            </a:r>
            <a:endParaRPr lang="en-US" altLang="ko-KR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여호영</a:t>
            </a:r>
            <a:endParaRPr lang="ko-KR" altLang="en-US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3DEC2-C067-4402-2E2E-D4BD4691DDED}"/>
              </a:ext>
            </a:extLst>
          </p:cNvPr>
          <p:cNvSpPr txBox="1"/>
          <p:nvPr/>
        </p:nvSpPr>
        <p:spPr>
          <a:xfrm>
            <a:off x="15470586" y="6841924"/>
            <a:ext cx="1452642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육군 상병</a:t>
            </a:r>
            <a:endParaRPr lang="en-US" altLang="ko-KR" sz="2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이원형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01754D-2247-A71A-02E4-90B13782228B}"/>
              </a:ext>
            </a:extLst>
          </p:cNvPr>
          <p:cNvSpPr txBox="1"/>
          <p:nvPr/>
        </p:nvSpPr>
        <p:spPr>
          <a:xfrm>
            <a:off x="1165987" y="8295204"/>
            <a:ext cx="1920655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/ Front-end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1B0AA-7D4D-2F46-D8CA-D7752E38C1BB}"/>
              </a:ext>
            </a:extLst>
          </p:cNvPr>
          <p:cNvSpPr txBox="1"/>
          <p:nvPr/>
        </p:nvSpPr>
        <p:spPr>
          <a:xfrm>
            <a:off x="3788956" y="8284949"/>
            <a:ext cx="2363083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디자이너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/ Front-end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E4412-59C7-70A2-B163-0EF9A746F628}"/>
              </a:ext>
            </a:extLst>
          </p:cNvPr>
          <p:cNvSpPr txBox="1"/>
          <p:nvPr/>
        </p:nvSpPr>
        <p:spPr>
          <a:xfrm>
            <a:off x="6809717" y="8284949"/>
            <a:ext cx="188865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Back-end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422169-3CD5-01E7-6A48-4023CD60667A}"/>
              </a:ext>
            </a:extLst>
          </p:cNvPr>
          <p:cNvSpPr txBox="1"/>
          <p:nvPr/>
        </p:nvSpPr>
        <p:spPr>
          <a:xfrm>
            <a:off x="9671178" y="8284949"/>
            <a:ext cx="1888659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기획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Back-end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D8FA37-2152-A6DE-A493-AC95B7F2B864}"/>
              </a:ext>
            </a:extLst>
          </p:cNvPr>
          <p:cNvSpPr txBox="1"/>
          <p:nvPr/>
        </p:nvSpPr>
        <p:spPr>
          <a:xfrm>
            <a:off x="12445040" y="8291027"/>
            <a:ext cx="1699440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앱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Front-end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2E204-FECF-B70B-C2B5-A5F666577274}"/>
              </a:ext>
            </a:extLst>
          </p:cNvPr>
          <p:cNvSpPr txBox="1"/>
          <p:nvPr/>
        </p:nvSpPr>
        <p:spPr>
          <a:xfrm>
            <a:off x="15300719" y="8284949"/>
            <a:ext cx="1699440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앱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Front-end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AE1FB90-5805-1946-9154-083B20C1E353}"/>
              </a:ext>
            </a:extLst>
          </p:cNvPr>
          <p:cNvGrpSpPr/>
          <p:nvPr/>
        </p:nvGrpSpPr>
        <p:grpSpPr>
          <a:xfrm>
            <a:off x="1036005" y="4250996"/>
            <a:ext cx="2267639" cy="2252618"/>
            <a:chOff x="1036005" y="4338682"/>
            <a:chExt cx="2267639" cy="22526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A8610DD-BE5C-8FCA-976F-F9C7D81B9FB1}"/>
                </a:ext>
              </a:extLst>
            </p:cNvPr>
            <p:cNvSpPr/>
            <p:nvPr/>
          </p:nvSpPr>
          <p:spPr>
            <a:xfrm>
              <a:off x="1123024" y="4410680"/>
              <a:ext cx="2180620" cy="21806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13626D3-DC1D-1B6F-4CF5-FEE40E5D8812}"/>
                </a:ext>
              </a:extLst>
            </p:cNvPr>
            <p:cNvSpPr/>
            <p:nvPr/>
          </p:nvSpPr>
          <p:spPr>
            <a:xfrm>
              <a:off x="1036005" y="4338682"/>
              <a:ext cx="2180620" cy="21806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AF7C4E9-3195-327B-6D59-22B0DD092B07}"/>
              </a:ext>
            </a:extLst>
          </p:cNvPr>
          <p:cNvGrpSpPr/>
          <p:nvPr/>
        </p:nvGrpSpPr>
        <p:grpSpPr>
          <a:xfrm>
            <a:off x="3806927" y="4275844"/>
            <a:ext cx="2267639" cy="2252618"/>
            <a:chOff x="1036005" y="4338682"/>
            <a:chExt cx="2267639" cy="225261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CC2C657-E276-C57B-D37E-374CED90198A}"/>
                </a:ext>
              </a:extLst>
            </p:cNvPr>
            <p:cNvSpPr/>
            <p:nvPr/>
          </p:nvSpPr>
          <p:spPr>
            <a:xfrm>
              <a:off x="1123024" y="4410680"/>
              <a:ext cx="2180620" cy="21806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234FA10-846F-863A-E502-51CAF9FE2EC2}"/>
                </a:ext>
              </a:extLst>
            </p:cNvPr>
            <p:cNvSpPr/>
            <p:nvPr/>
          </p:nvSpPr>
          <p:spPr>
            <a:xfrm>
              <a:off x="1036005" y="4338682"/>
              <a:ext cx="2180620" cy="21806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C61F4B9-19B1-025E-8F8B-7A6D85DAA711}"/>
              </a:ext>
            </a:extLst>
          </p:cNvPr>
          <p:cNvGrpSpPr/>
          <p:nvPr/>
        </p:nvGrpSpPr>
        <p:grpSpPr>
          <a:xfrm>
            <a:off x="6664868" y="4254756"/>
            <a:ext cx="2267639" cy="2252618"/>
            <a:chOff x="1036005" y="4338682"/>
            <a:chExt cx="2267639" cy="2252618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96DCA0F-18C6-386B-4F57-EEC5C5845549}"/>
                </a:ext>
              </a:extLst>
            </p:cNvPr>
            <p:cNvSpPr/>
            <p:nvPr/>
          </p:nvSpPr>
          <p:spPr>
            <a:xfrm>
              <a:off x="1123024" y="4410680"/>
              <a:ext cx="2180620" cy="21806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A1DFFD-B2A3-29CE-FF94-0424AA34BED7}"/>
                </a:ext>
              </a:extLst>
            </p:cNvPr>
            <p:cNvSpPr/>
            <p:nvPr/>
          </p:nvSpPr>
          <p:spPr>
            <a:xfrm>
              <a:off x="1036005" y="4338682"/>
              <a:ext cx="2180620" cy="21806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72E266-E2B0-1BC6-579E-2669AAB3A23C}"/>
              </a:ext>
            </a:extLst>
          </p:cNvPr>
          <p:cNvGrpSpPr/>
          <p:nvPr/>
        </p:nvGrpSpPr>
        <p:grpSpPr>
          <a:xfrm>
            <a:off x="9435790" y="4254756"/>
            <a:ext cx="2267639" cy="2252618"/>
            <a:chOff x="1036005" y="4338682"/>
            <a:chExt cx="2267639" cy="225261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07DD37E-D0CF-0D49-98D3-7D3CBFB7F0D5}"/>
                </a:ext>
              </a:extLst>
            </p:cNvPr>
            <p:cNvSpPr/>
            <p:nvPr/>
          </p:nvSpPr>
          <p:spPr>
            <a:xfrm>
              <a:off x="1123024" y="4410680"/>
              <a:ext cx="2180620" cy="21806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B4D6899-9251-111E-A3DE-0D3CC138DD70}"/>
                </a:ext>
              </a:extLst>
            </p:cNvPr>
            <p:cNvSpPr/>
            <p:nvPr/>
          </p:nvSpPr>
          <p:spPr>
            <a:xfrm>
              <a:off x="1036005" y="4338682"/>
              <a:ext cx="2180620" cy="21806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6AF2F82-F942-CA74-F09E-AAE7DCD93EA8}"/>
              </a:ext>
            </a:extLst>
          </p:cNvPr>
          <p:cNvGrpSpPr/>
          <p:nvPr/>
        </p:nvGrpSpPr>
        <p:grpSpPr>
          <a:xfrm>
            <a:off x="12204450" y="4250996"/>
            <a:ext cx="2267639" cy="2252618"/>
            <a:chOff x="1036005" y="4338682"/>
            <a:chExt cx="2267639" cy="22526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441731F-5895-E683-D246-D37DB96F9E15}"/>
                </a:ext>
              </a:extLst>
            </p:cNvPr>
            <p:cNvSpPr/>
            <p:nvPr/>
          </p:nvSpPr>
          <p:spPr>
            <a:xfrm>
              <a:off x="1123024" y="4410680"/>
              <a:ext cx="2180620" cy="21806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F45AD14-50F9-19BF-36ED-0937246D0FFF}"/>
                </a:ext>
              </a:extLst>
            </p:cNvPr>
            <p:cNvSpPr/>
            <p:nvPr/>
          </p:nvSpPr>
          <p:spPr>
            <a:xfrm>
              <a:off x="1036005" y="4338682"/>
              <a:ext cx="2180620" cy="21806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B57A1D-7A5B-EC98-8E56-9EB0D0BA8BBB}"/>
              </a:ext>
            </a:extLst>
          </p:cNvPr>
          <p:cNvGrpSpPr/>
          <p:nvPr/>
        </p:nvGrpSpPr>
        <p:grpSpPr>
          <a:xfrm>
            <a:off x="15060129" y="4250996"/>
            <a:ext cx="2267639" cy="2252618"/>
            <a:chOff x="1036005" y="4338682"/>
            <a:chExt cx="2267639" cy="2252618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8DEF086-8882-89A1-FB85-479E0E35709A}"/>
                </a:ext>
              </a:extLst>
            </p:cNvPr>
            <p:cNvSpPr/>
            <p:nvPr/>
          </p:nvSpPr>
          <p:spPr>
            <a:xfrm>
              <a:off x="1123024" y="4410680"/>
              <a:ext cx="2180620" cy="21806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6C4306D-DC7D-1D65-AA49-6CCAD554023D}"/>
                </a:ext>
              </a:extLst>
            </p:cNvPr>
            <p:cNvSpPr/>
            <p:nvPr/>
          </p:nvSpPr>
          <p:spPr>
            <a:xfrm>
              <a:off x="1036005" y="4338682"/>
              <a:ext cx="2180620" cy="21806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7" name="그래픽 56" descr="군인 남성 단색으로 채워진">
            <a:extLst>
              <a:ext uri="{FF2B5EF4-FFF2-40B4-BE49-F238E27FC236}">
                <a16:creationId xmlns:a16="http://schemas.microsoft.com/office/drawing/2014/main" id="{8BC3F6EB-3273-86BB-5009-CBA85D106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2390" y="4672826"/>
            <a:ext cx="1504000" cy="1504000"/>
          </a:xfrm>
          <a:prstGeom prst="rect">
            <a:avLst/>
          </a:prstGeom>
        </p:spPr>
      </p:pic>
      <p:pic>
        <p:nvPicPr>
          <p:cNvPr id="59" name="그래픽 58" descr="군인 남성 단색으로 채워진">
            <a:extLst>
              <a:ext uri="{FF2B5EF4-FFF2-40B4-BE49-F238E27FC236}">
                <a16:creationId xmlns:a16="http://schemas.microsoft.com/office/drawing/2014/main" id="{D4C1E571-19F8-0B9B-D1CA-26000B12F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5237" y="4673802"/>
            <a:ext cx="1504000" cy="1504000"/>
          </a:xfrm>
          <a:prstGeom prst="rect">
            <a:avLst/>
          </a:prstGeom>
        </p:spPr>
      </p:pic>
      <p:pic>
        <p:nvPicPr>
          <p:cNvPr id="60" name="그래픽 59" descr="군인 남성 단색으로 채워진">
            <a:extLst>
              <a:ext uri="{FF2B5EF4-FFF2-40B4-BE49-F238E27FC236}">
                <a16:creationId xmlns:a16="http://schemas.microsoft.com/office/drawing/2014/main" id="{66DD1848-F980-71FA-44F8-ABC8F19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5987" y="4661304"/>
            <a:ext cx="1504000" cy="1504000"/>
          </a:xfrm>
          <a:prstGeom prst="rect">
            <a:avLst/>
          </a:prstGeom>
        </p:spPr>
      </p:pic>
      <p:pic>
        <p:nvPicPr>
          <p:cNvPr id="61" name="그래픽 60" descr="군인 남성 단색으로 채워진">
            <a:extLst>
              <a:ext uri="{FF2B5EF4-FFF2-40B4-BE49-F238E27FC236}">
                <a16:creationId xmlns:a16="http://schemas.microsoft.com/office/drawing/2014/main" id="{3FF86A7D-B28F-E476-3362-85C88B3A0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757" y="4661304"/>
            <a:ext cx="1504000" cy="1504000"/>
          </a:xfrm>
          <a:prstGeom prst="rect">
            <a:avLst/>
          </a:prstGeom>
        </p:spPr>
      </p:pic>
      <p:pic>
        <p:nvPicPr>
          <p:cNvPr id="62" name="그래픽 61" descr="군인 남성 단색으로 채워진">
            <a:extLst>
              <a:ext uri="{FF2B5EF4-FFF2-40B4-BE49-F238E27FC236}">
                <a16:creationId xmlns:a16="http://schemas.microsoft.com/office/drawing/2014/main" id="{8FB56E3A-8DAC-E4E8-2D15-B411725B7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42760" y="4661304"/>
            <a:ext cx="1504000" cy="1504000"/>
          </a:xfrm>
          <a:prstGeom prst="rect">
            <a:avLst/>
          </a:prstGeom>
        </p:spPr>
      </p:pic>
      <p:pic>
        <p:nvPicPr>
          <p:cNvPr id="63" name="그래픽 62" descr="군인 남성 단색으로 채워진">
            <a:extLst>
              <a:ext uri="{FF2B5EF4-FFF2-40B4-BE49-F238E27FC236}">
                <a16:creationId xmlns:a16="http://schemas.microsoft.com/office/drawing/2014/main" id="{8EA0C255-00F0-4F7D-F74E-6F7A00353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98439" y="4661304"/>
            <a:ext cx="1504000" cy="1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D880536B-8E27-A5D3-7A5A-407947045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6573" y="3237859"/>
            <a:ext cx="14186404" cy="44675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0588" y="6515035"/>
            <a:ext cx="3982174" cy="1920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5451810A-1B8D-2BA9-BFB9-53136D5E7C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0696" y="779584"/>
            <a:ext cx="15326607" cy="1526467"/>
          </a:xfrm>
          <a:prstGeom prst="round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21B7153-E5C5-D1C5-F137-6480CD37FE3A}"/>
              </a:ext>
            </a:extLst>
          </p:cNvPr>
          <p:cNvSpPr/>
          <p:nvPr/>
        </p:nvSpPr>
        <p:spPr>
          <a:xfrm>
            <a:off x="957869" y="6286501"/>
            <a:ext cx="6926488" cy="2924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EF8C42-CEA2-A56E-BFA1-189B1D258DAF}"/>
              </a:ext>
            </a:extLst>
          </p:cNvPr>
          <p:cNvSpPr txBox="1"/>
          <p:nvPr/>
        </p:nvSpPr>
        <p:spPr>
          <a:xfrm>
            <a:off x="12115800" y="9410700"/>
            <a:ext cx="28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보급계원 문자 인터뷰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3E82F-3643-610D-074C-B612BA3A40F5}"/>
              </a:ext>
            </a:extLst>
          </p:cNvPr>
          <p:cNvSpPr txBox="1"/>
          <p:nvPr/>
        </p:nvSpPr>
        <p:spPr>
          <a:xfrm>
            <a:off x="2581029" y="2887481"/>
            <a:ext cx="12821139" cy="222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많은 부대들이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창고 관리를 </a:t>
            </a:r>
            <a:r>
              <a:rPr lang="ko-KR" altLang="en-US" sz="3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소훌</a:t>
            </a:r>
            <a:r>
              <a:rPr lang="ko-KR" altLang="en-US" sz="3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하게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하며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떠넘기기 식 운영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관리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프로그램을 운용하지 않고 수동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관리하고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검열 시에만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보여주기 식 창고 정리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창고를 운용 중에 있다</a:t>
            </a:r>
          </a:p>
        </p:txBody>
      </p:sp>
      <p:sp>
        <p:nvSpPr>
          <p:cNvPr id="16" name="AutoShape 2" descr="Untitled">
            <a:extLst>
              <a:ext uri="{FF2B5EF4-FFF2-40B4-BE49-F238E27FC236}">
                <a16:creationId xmlns:a16="http://schemas.microsoft.com/office/drawing/2014/main" id="{E1462B1E-D8F6-5AD5-5F1C-1C1D37905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D77EBE-78F5-9F70-DB00-7B0096CC0000}"/>
              </a:ext>
            </a:extLst>
          </p:cNvPr>
          <p:cNvSpPr txBox="1"/>
          <p:nvPr/>
        </p:nvSpPr>
        <p:spPr>
          <a:xfrm>
            <a:off x="5270068" y="1077387"/>
            <a:ext cx="7443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 창고의 </a:t>
            </a:r>
            <a:r>
              <a:rPr lang="ko-KR" altLang="en-US" sz="54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 미흡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1E3BA-EF6E-B860-52A2-FAC688D6C7C6}"/>
              </a:ext>
            </a:extLst>
          </p:cNvPr>
          <p:cNvSpPr txBox="1"/>
          <p:nvPr/>
        </p:nvSpPr>
        <p:spPr>
          <a:xfrm>
            <a:off x="2383860" y="7617760"/>
            <a:ext cx="5508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“</a:t>
            </a:r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중대마다 창고가 있는데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한번씩 중대원들이 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다 나와서 창고정리를 하고 있음</a:t>
            </a:r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그런데도 </a:t>
            </a:r>
            <a:r>
              <a: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전혀 정리되고 있지 않고 있고 </a:t>
            </a:r>
            <a:endParaRPr lang="en-US" altLang="ko-KR" sz="20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수기도 대충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작성함 </a:t>
            </a:r>
            <a:r>
              <a:rPr lang="en-US" altLang="ko-KR" sz="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A891-A548-AF9B-230A-9317421B3CC7}"/>
              </a:ext>
            </a:extLst>
          </p:cNvPr>
          <p:cNvSpPr txBox="1"/>
          <p:nvPr/>
        </p:nvSpPr>
        <p:spPr>
          <a:xfrm>
            <a:off x="2988313" y="9410700"/>
            <a:ext cx="28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보급계원 면담 인터뷰 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CDAFB-1D33-249E-9977-C8F5F84A114D}"/>
              </a:ext>
            </a:extLst>
          </p:cNvPr>
          <p:cNvSpPr txBox="1"/>
          <p:nvPr/>
        </p:nvSpPr>
        <p:spPr>
          <a:xfrm>
            <a:off x="957869" y="6587384"/>
            <a:ext cx="5508268" cy="7831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“</a:t>
            </a:r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이전부터 계속 물자 관리를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안한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것으로 인해</a:t>
            </a:r>
            <a:endParaRPr lang="en-US" altLang="ko-KR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새롭게 물자 최신화를 시행하기가 힘듦 </a:t>
            </a:r>
            <a:r>
              <a:rPr lang="en-US" altLang="ko-KR" sz="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”</a:t>
            </a:r>
            <a:endParaRPr lang="ko-KR" altLang="en-US" sz="2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" name="Object 13">
            <a:extLst>
              <a:ext uri="{FF2B5EF4-FFF2-40B4-BE49-F238E27FC236}">
                <a16:creationId xmlns:a16="http://schemas.microsoft.com/office/drawing/2014/main" id="{C9860967-DA76-EDA2-CA7B-738066FADA8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3209" y="6717104"/>
            <a:ext cx="4210840" cy="2434322"/>
          </a:xfrm>
          <a:prstGeom prst="roundRect">
            <a:avLst/>
          </a:prstGeom>
        </p:spPr>
      </p:pic>
      <p:pic>
        <p:nvPicPr>
          <p:cNvPr id="5" name="Object 16">
            <a:extLst>
              <a:ext uri="{FF2B5EF4-FFF2-40B4-BE49-F238E27FC236}">
                <a16:creationId xmlns:a16="http://schemas.microsoft.com/office/drawing/2014/main" id="{DA296456-F395-1B86-9DB3-DA98BFB765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2475" t="4575" b="3888"/>
          <a:stretch/>
        </p:blipFill>
        <p:spPr>
          <a:xfrm>
            <a:off x="13671797" y="6717104"/>
            <a:ext cx="3854203" cy="2434322"/>
          </a:xfrm>
          <a:prstGeom prst="round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4F9B4-8FE9-29B0-DE88-7033FCB7F136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 선정 이유</a:t>
            </a:r>
            <a:endParaRPr lang="ko-KR" altLang="en-US" dirty="0"/>
          </a:p>
        </p:txBody>
      </p:sp>
      <p:pic>
        <p:nvPicPr>
          <p:cNvPr id="18" name="Object 9">
            <a:extLst>
              <a:ext uri="{FF2B5EF4-FFF2-40B4-BE49-F238E27FC236}">
                <a16:creationId xmlns:a16="http://schemas.microsoft.com/office/drawing/2014/main" id="{9951C805-280E-F3E7-6CD4-D0EF0828ED4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45954" y="3460"/>
            <a:ext cx="688782" cy="583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A25638B3-B83D-73F9-5DB1-F5A13CBACC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8637" y="816984"/>
            <a:ext cx="15326607" cy="1526467"/>
          </a:xfrm>
          <a:prstGeom prst="round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5C6AF3-D48D-2A0E-20A4-59B21BA5A87D}"/>
              </a:ext>
            </a:extLst>
          </p:cNvPr>
          <p:cNvSpPr/>
          <p:nvPr/>
        </p:nvSpPr>
        <p:spPr>
          <a:xfrm>
            <a:off x="10595346" y="5863481"/>
            <a:ext cx="7677101" cy="4044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66DC82-BEDA-2DF1-5655-0DDF10FDC903}"/>
              </a:ext>
            </a:extLst>
          </p:cNvPr>
          <p:cNvSpPr/>
          <p:nvPr/>
        </p:nvSpPr>
        <p:spPr>
          <a:xfrm>
            <a:off x="0" y="2857500"/>
            <a:ext cx="6934200" cy="381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83E82F-3643-610D-074C-B612BA3A40F5}"/>
              </a:ext>
            </a:extLst>
          </p:cNvPr>
          <p:cNvSpPr txBox="1"/>
          <p:nvPr/>
        </p:nvSpPr>
        <p:spPr>
          <a:xfrm>
            <a:off x="8382000" y="3405098"/>
            <a:ext cx="8908208" cy="1487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수량 체크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수기 작성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엑셀로 기록 등</a:t>
            </a:r>
            <a:endParaRPr lang="en-US" altLang="ko-KR" sz="3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어느 하나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통일된 창고 관리 방식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존재하지 않음</a:t>
            </a:r>
          </a:p>
        </p:txBody>
      </p:sp>
      <p:sp>
        <p:nvSpPr>
          <p:cNvPr id="16" name="AutoShape 2" descr="Untitled">
            <a:extLst>
              <a:ext uri="{FF2B5EF4-FFF2-40B4-BE49-F238E27FC236}">
                <a16:creationId xmlns:a16="http://schemas.microsoft.com/office/drawing/2014/main" id="{E1462B1E-D8F6-5AD5-5F1C-1C1D37905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D77EBE-78F5-9F70-DB00-7B0096CC0000}"/>
              </a:ext>
            </a:extLst>
          </p:cNvPr>
          <p:cNvSpPr txBox="1"/>
          <p:nvPr/>
        </p:nvSpPr>
        <p:spPr>
          <a:xfrm>
            <a:off x="2610916" y="1120218"/>
            <a:ext cx="13364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제각각인</a:t>
            </a:r>
            <a:r>
              <a:rPr lang="ko-KR" altLang="en-US" sz="54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창고 관리 방식과 기존 체계의 </a:t>
            </a:r>
            <a:r>
              <a:rPr lang="ko-KR" altLang="en-US" sz="54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C0A891-A548-AF9B-230A-9317421B3CC7}"/>
              </a:ext>
            </a:extLst>
          </p:cNvPr>
          <p:cNvSpPr txBox="1"/>
          <p:nvPr/>
        </p:nvSpPr>
        <p:spPr>
          <a:xfrm>
            <a:off x="12741701" y="9281957"/>
            <a:ext cx="36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국방군수통합정보체계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메인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C2D17-97C0-1FAD-537E-85F50184043D}"/>
              </a:ext>
            </a:extLst>
          </p:cNvPr>
          <p:cNvSpPr txBox="1"/>
          <p:nvPr/>
        </p:nvSpPr>
        <p:spPr>
          <a:xfrm>
            <a:off x="247875" y="3217307"/>
            <a:ext cx="6438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군수담당부사관이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어느정도 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수량 체크정도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 하고 있고</a:t>
            </a:r>
            <a:endParaRPr lang="en-US" altLang="ko-KR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 외에 것들은 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보급을 담당하는 행정병이 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수기작성</a:t>
            </a:r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endParaRPr lang="ko-KR" altLang="en-US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29E29-F450-5A88-1B46-21B8E816C388}"/>
              </a:ext>
            </a:extLst>
          </p:cNvPr>
          <p:cNvSpPr txBox="1"/>
          <p:nvPr/>
        </p:nvSpPr>
        <p:spPr>
          <a:xfrm>
            <a:off x="1095631" y="4259214"/>
            <a:ext cx="4742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단순히 창고에 있는 물품의 수량만 세고</a:t>
            </a:r>
            <a:endParaRPr lang="en-US" altLang="ko-KR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파일에다 저장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하는 방식</a:t>
            </a:r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endParaRPr lang="ko-KR" altLang="en-US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A3FACB-1A7C-3FEB-EA45-D1347CCD80C0}"/>
              </a:ext>
            </a:extLst>
          </p:cNvPr>
          <p:cNvSpPr txBox="1"/>
          <p:nvPr/>
        </p:nvSpPr>
        <p:spPr>
          <a:xfrm>
            <a:off x="876299" y="5189178"/>
            <a:ext cx="518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종이와 </a:t>
            </a:r>
            <a:r>
              <a:rPr lang="ko-KR" altLang="en-US" sz="20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엑셀 파일 상으로 기록</a:t>
            </a:r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하고 있으며 </a:t>
            </a:r>
            <a:endParaRPr lang="en-US" altLang="ko-KR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 담당 용사와 부사관이 이를 관리</a:t>
            </a:r>
            <a:r>
              <a:rPr lang="en-US" altLang="ko-KR" sz="2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endParaRPr lang="ko-KR" altLang="en-US" sz="20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9C5CC-5BD2-F7FD-2DB9-FF01C09C65EA}"/>
              </a:ext>
            </a:extLst>
          </p:cNvPr>
          <p:cNvSpPr txBox="1"/>
          <p:nvPr/>
        </p:nvSpPr>
        <p:spPr>
          <a:xfrm>
            <a:off x="2169520" y="6097091"/>
            <a:ext cx="259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보급 담당 용사 인터뷰 내용 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968E85-28BA-D76C-3B66-660C29E74E4A}"/>
              </a:ext>
            </a:extLst>
          </p:cNvPr>
          <p:cNvSpPr txBox="1"/>
          <p:nvPr/>
        </p:nvSpPr>
        <p:spPr>
          <a:xfrm>
            <a:off x="1295400" y="7273300"/>
            <a:ext cx="8085868" cy="1487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보급 등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군수품의 유통은 </a:t>
            </a:r>
            <a:r>
              <a:rPr lang="en-US" altLang="ko-KR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DELIIS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기반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이지만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부대 내의 군수품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관리하는 체계의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부재</a:t>
            </a:r>
          </a:p>
        </p:txBody>
      </p:sp>
      <p:pic>
        <p:nvPicPr>
          <p:cNvPr id="6" name="Object 13">
            <a:extLst>
              <a:ext uri="{FF2B5EF4-FFF2-40B4-BE49-F238E27FC236}">
                <a16:creationId xmlns:a16="http://schemas.microsoft.com/office/drawing/2014/main" id="{871F46BA-580E-5161-0859-44A7946BBD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9000" y="6327813"/>
            <a:ext cx="7021673" cy="2697788"/>
          </a:xfrm>
          <a:prstGeom prst="roundRect">
            <a:avLst>
              <a:gd name="adj" fmla="val 12737"/>
            </a:avLst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7DA35669-64BD-060C-C902-BA7F6C2FF5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8F3FC5-4AE6-16C0-D50D-CF4A237740FD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 선정 이유</a:t>
            </a:r>
            <a:endParaRPr lang="ko-KR" altLang="en-US" dirty="0"/>
          </a:p>
        </p:txBody>
      </p:sp>
      <p:pic>
        <p:nvPicPr>
          <p:cNvPr id="19" name="Object 9">
            <a:extLst>
              <a:ext uri="{FF2B5EF4-FFF2-40B4-BE49-F238E27FC236}">
                <a16:creationId xmlns:a16="http://schemas.microsoft.com/office/drawing/2014/main" id="{3A5E0CC9-2B52-95E1-AE30-38DC9E3D209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5954" y="3460"/>
            <a:ext cx="688782" cy="5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9337B31-B02D-C447-78CB-5DBCBF87298D}"/>
              </a:ext>
            </a:extLst>
          </p:cNvPr>
          <p:cNvSpPr/>
          <p:nvPr/>
        </p:nvSpPr>
        <p:spPr>
          <a:xfrm>
            <a:off x="4189813" y="7384923"/>
            <a:ext cx="10164516" cy="21252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print"/>
          <a:srcRect l="7613" t="64796" r="50136" b="6763"/>
          <a:stretch/>
        </p:blipFill>
        <p:spPr>
          <a:xfrm>
            <a:off x="7739025" y="7855918"/>
            <a:ext cx="6351141" cy="1097582"/>
          </a:xfrm>
          <a:prstGeom prst="rect">
            <a:avLst/>
          </a:prstGeom>
        </p:spPr>
      </p:pic>
      <p:grpSp>
        <p:nvGrpSpPr>
          <p:cNvPr id="6" name="그룹 1002">
            <a:extLst>
              <a:ext uri="{FF2B5EF4-FFF2-40B4-BE49-F238E27FC236}">
                <a16:creationId xmlns:a16="http://schemas.microsoft.com/office/drawing/2014/main" id="{C2469B1C-DCE2-B949-BE19-3D513C8F9819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40F546D5-B6AA-6F9C-6558-9807156CD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0" name="Object 9">
            <a:extLst>
              <a:ext uri="{FF2B5EF4-FFF2-40B4-BE49-F238E27FC236}">
                <a16:creationId xmlns:a16="http://schemas.microsoft.com/office/drawing/2014/main" id="{BACD67F5-EB46-5AF4-EFC5-D86C7D9E19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5954" y="3460"/>
            <a:ext cx="688782" cy="58344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AA3B5A-44BF-E4F6-6FB7-399245E4D038}"/>
              </a:ext>
            </a:extLst>
          </p:cNvPr>
          <p:cNvGrpSpPr/>
          <p:nvPr/>
        </p:nvGrpSpPr>
        <p:grpSpPr>
          <a:xfrm>
            <a:off x="3680919" y="911099"/>
            <a:ext cx="2708401" cy="2708401"/>
            <a:chOff x="1420144" y="4107782"/>
            <a:chExt cx="2708401" cy="270840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8A0304-DAF2-547B-42E9-309507CB5300}"/>
                </a:ext>
              </a:extLst>
            </p:cNvPr>
            <p:cNvSpPr/>
            <p:nvPr/>
          </p:nvSpPr>
          <p:spPr>
            <a:xfrm>
              <a:off x="1420144" y="4107782"/>
              <a:ext cx="2708401" cy="27084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08AB22-50C6-DBF0-EF85-EA618A86B69C}"/>
                </a:ext>
              </a:extLst>
            </p:cNvPr>
            <p:cNvSpPr txBox="1"/>
            <p:nvPr/>
          </p:nvSpPr>
          <p:spPr>
            <a:xfrm>
              <a:off x="1520635" y="4954150"/>
              <a:ext cx="2507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군수품 창고의</a:t>
              </a:r>
              <a:endParaRPr lang="en-US" altLang="ko-KR" sz="3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운영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728CDF-AAC0-C388-F3CB-2FD86EEAAE0E}"/>
              </a:ext>
            </a:extLst>
          </p:cNvPr>
          <p:cNvGrpSpPr/>
          <p:nvPr/>
        </p:nvGrpSpPr>
        <p:grpSpPr>
          <a:xfrm>
            <a:off x="7789799" y="911097"/>
            <a:ext cx="2708401" cy="2708401"/>
            <a:chOff x="1420144" y="4107782"/>
            <a:chExt cx="2708401" cy="270840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2B0816-4A8B-F4B8-A0C0-6F204430E867}"/>
                </a:ext>
              </a:extLst>
            </p:cNvPr>
            <p:cNvSpPr/>
            <p:nvPr/>
          </p:nvSpPr>
          <p:spPr>
            <a:xfrm>
              <a:off x="1420144" y="4107782"/>
              <a:ext cx="2708401" cy="2708401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463077-FFCE-CB39-E230-A5A1923A1D49}"/>
                </a:ext>
              </a:extLst>
            </p:cNvPr>
            <p:cNvSpPr txBox="1"/>
            <p:nvPr/>
          </p:nvSpPr>
          <p:spPr>
            <a:xfrm>
              <a:off x="1462128" y="4954150"/>
              <a:ext cx="262443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제각각인</a:t>
              </a:r>
              <a:endParaRPr lang="en-US" altLang="ko-KR" sz="3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창고 관리 방식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611EC5B-3C48-E535-BAC2-B2FE58EA748B}"/>
              </a:ext>
            </a:extLst>
          </p:cNvPr>
          <p:cNvGrpSpPr/>
          <p:nvPr/>
        </p:nvGrpSpPr>
        <p:grpSpPr>
          <a:xfrm>
            <a:off x="11898680" y="911099"/>
            <a:ext cx="2708401" cy="2708401"/>
            <a:chOff x="1420144" y="4107782"/>
            <a:chExt cx="2708401" cy="2708401"/>
          </a:xfrm>
          <a:solidFill>
            <a:schemeClr val="bg1">
              <a:lumMod val="65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FCBBB0D-8137-8620-F196-B3D0BB351B9B}"/>
                </a:ext>
              </a:extLst>
            </p:cNvPr>
            <p:cNvSpPr/>
            <p:nvPr/>
          </p:nvSpPr>
          <p:spPr>
            <a:xfrm>
              <a:off x="1420144" y="4107782"/>
              <a:ext cx="2708401" cy="27084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57505E-7E3C-7582-CF07-3584697C2AE4}"/>
                </a:ext>
              </a:extLst>
            </p:cNvPr>
            <p:cNvSpPr txBox="1"/>
            <p:nvPr/>
          </p:nvSpPr>
          <p:spPr>
            <a:xfrm>
              <a:off x="1704982" y="4954150"/>
              <a:ext cx="2138727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기존 체계의</a:t>
              </a:r>
              <a:endParaRPr lang="en-US" altLang="ko-KR" sz="30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부재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A34361-3CAB-BEBD-9F7D-7102B256FC5D}"/>
              </a:ext>
            </a:extLst>
          </p:cNvPr>
          <p:cNvSpPr txBox="1"/>
          <p:nvPr/>
        </p:nvSpPr>
        <p:spPr>
          <a:xfrm>
            <a:off x="2869686" y="4107188"/>
            <a:ext cx="12548628" cy="2964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간단한 사용법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많은 군인들이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쉽게 사용할 수 있으며</a:t>
            </a:r>
            <a:endParaRPr lang="en-US" altLang="ko-KR" sz="3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DELIIS 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체계에서 보완하지 못했던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부대 내 창고의 운영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다루고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부대가 통일성 있게 사용</a:t>
            </a: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 수 있는</a:t>
            </a:r>
            <a:endParaRPr lang="en-US" altLang="ko-KR" sz="3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군인을 위한 </a:t>
            </a: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WMS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09D614E-2F91-417A-D22C-B3842DE555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7415000"/>
            <a:ext cx="5270290" cy="2408124"/>
          </a:xfrm>
          <a:prstGeom prst="rect">
            <a:avLst/>
          </a:prstGeom>
        </p:spPr>
      </p:pic>
      <p:pic>
        <p:nvPicPr>
          <p:cNvPr id="3" name="Object 11">
            <a:extLst>
              <a:ext uri="{FF2B5EF4-FFF2-40B4-BE49-F238E27FC236}">
                <a16:creationId xmlns:a16="http://schemas.microsoft.com/office/drawing/2014/main" id="{86578B67-874C-3282-C177-50FC73B51CA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80B2A-90EF-1013-BC9E-07AE3DAF36EA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 선정 이유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실내, 천장, 창고, 여러개이(가) 표시된 사진&#10;&#10;자동 생성된 설명">
            <a:extLst>
              <a:ext uri="{FF2B5EF4-FFF2-40B4-BE49-F238E27FC236}">
                <a16:creationId xmlns:a16="http://schemas.microsoft.com/office/drawing/2014/main" id="{131BD067-3A20-C84A-C138-9F25DB690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15"/>
          <a:stretch/>
        </p:blipFill>
        <p:spPr>
          <a:xfrm>
            <a:off x="-1" y="0"/>
            <a:ext cx="18285715" cy="10287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6573" y="3237859"/>
            <a:ext cx="13240261" cy="4440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0588" y="6515035"/>
            <a:ext cx="3982174" cy="19209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8">
            <a:extLst>
              <a:ext uri="{FF2B5EF4-FFF2-40B4-BE49-F238E27FC236}">
                <a16:creationId xmlns:a16="http://schemas.microsoft.com/office/drawing/2014/main" id="{EC4B4A55-7261-229D-E7E8-AB9F2D2FF7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8775" y="2244884"/>
            <a:ext cx="7593949" cy="708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4FC443-B6D3-FE35-2E23-E8765210D4BD}"/>
              </a:ext>
            </a:extLst>
          </p:cNvPr>
          <p:cNvSpPr txBox="1"/>
          <p:nvPr/>
        </p:nvSpPr>
        <p:spPr>
          <a:xfrm>
            <a:off x="775046" y="2430289"/>
            <a:ext cx="11678303" cy="653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국방물자관리체계</a:t>
            </a:r>
            <a:endParaRPr lang="en-US" altLang="ko-KR" sz="5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군인을 위한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군인에 의한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군인의 </a:t>
            </a:r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WMS</a:t>
            </a:r>
          </a:p>
          <a:p>
            <a:r>
              <a:rPr lang="en-US" altLang="ko-KR" sz="2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Military Warehouse Management System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창고의 운영 미흡을 해결한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en-US" altLang="ko-KR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 </a:t>
            </a:r>
            <a:r>
              <a:rPr lang="ko-KR" altLang="en-US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간단한 사용법</a:t>
            </a:r>
            <a:r>
              <a:rPr lang="ko-KR" altLang="en-US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ko-KR" altLang="en-US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직관적인 </a:t>
            </a:r>
            <a:r>
              <a:rPr lang="en-US" altLang="ko-KR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통일된 창고 관리 방식을 위한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en-US" altLang="ko-KR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 </a:t>
            </a:r>
            <a:r>
              <a:rPr lang="ko-KR" altLang="en-US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부대별 창고 관리 툴</a:t>
            </a:r>
            <a:r>
              <a:rPr lang="ko-KR" altLang="en-US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ko-KR" altLang="en-US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부가 기능</a:t>
            </a:r>
            <a:endParaRPr lang="en-US" altLang="ko-KR" sz="3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군수품 관리 체계 부재를 해결한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en-US" altLang="ko-KR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3. </a:t>
            </a:r>
            <a:r>
              <a:rPr lang="ko-KR" altLang="en-US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부대별 </a:t>
            </a:r>
            <a:r>
              <a:rPr lang="ko-KR" altLang="en-US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군수품을 관리 </a:t>
            </a:r>
            <a:r>
              <a:rPr lang="ko-KR" altLang="en-US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및 </a:t>
            </a:r>
            <a:r>
              <a:rPr lang="ko-KR" altLang="en-US" sz="3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변동 내역 조회 </a:t>
            </a:r>
            <a:r>
              <a:rPr lang="ko-KR" altLang="en-US" sz="3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</a:t>
            </a:r>
            <a:endParaRPr lang="en-US" altLang="ko-KR" sz="3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046" y="647700"/>
            <a:ext cx="5025346" cy="1368584"/>
          </a:xfrm>
          <a:prstGeom prst="rect">
            <a:avLst/>
          </a:prstGeom>
        </p:spPr>
      </p:pic>
      <p:grpSp>
        <p:nvGrpSpPr>
          <p:cNvPr id="24" name="그룹 1002">
            <a:extLst>
              <a:ext uri="{FF2B5EF4-FFF2-40B4-BE49-F238E27FC236}">
                <a16:creationId xmlns:a16="http://schemas.microsoft.com/office/drawing/2014/main" id="{E3F34F19-BF78-EA07-2933-27FA987D0A8D}"/>
              </a:ext>
            </a:extLst>
          </p:cNvPr>
          <p:cNvGrpSpPr/>
          <p:nvPr/>
        </p:nvGrpSpPr>
        <p:grpSpPr>
          <a:xfrm>
            <a:off x="0" y="0"/>
            <a:ext cx="18288000" cy="530225"/>
            <a:chOff x="1337640" y="0"/>
            <a:chExt cx="15636274" cy="530225"/>
          </a:xfrm>
        </p:grpSpPr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E865FDDF-FD86-CB6A-73C9-D9B7AE47E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05277" y="849"/>
            <a:ext cx="519896" cy="579306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819D344F-F66A-6BAA-2804-441260C74B52}"/>
              </a:ext>
            </a:extLst>
          </p:cNvPr>
          <p:cNvGrpSpPr/>
          <p:nvPr/>
        </p:nvGrpSpPr>
        <p:grpSpPr>
          <a:xfrm>
            <a:off x="10702561" y="2500247"/>
            <a:ext cx="6619998" cy="6701910"/>
            <a:chOff x="10702561" y="2198463"/>
            <a:chExt cx="6619998" cy="67019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44209" y="2198463"/>
              <a:ext cx="1040433" cy="167873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4200" y="3774916"/>
              <a:ext cx="1040442" cy="167873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2561" y="5519302"/>
              <a:ext cx="1123719" cy="145601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57452" y="7221635"/>
              <a:ext cx="1040442" cy="167873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47999E-0E82-19B0-2801-0C5CBBA2E86F}"/>
                </a:ext>
              </a:extLst>
            </p:cNvPr>
            <p:cNvSpPr txBox="1"/>
            <p:nvPr/>
          </p:nvSpPr>
          <p:spPr>
            <a:xfrm>
              <a:off x="11686080" y="2446429"/>
              <a:ext cx="51924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간단한 </a:t>
              </a:r>
              <a:r>
                <a:rPr lang="en-US" altLang="ko-KR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UI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기반의 </a:t>
              </a:r>
              <a:endParaRPr lang="en-US" altLang="ko-KR" sz="2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창고 관리 도구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와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물자 관리 도구</a:t>
              </a:r>
              <a:endParaRPr lang="en-US" altLang="ko-KR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585F32-D80A-EA44-E772-41BDAB007DF6}"/>
                </a:ext>
              </a:extLst>
            </p:cNvPr>
            <p:cNvSpPr txBox="1"/>
            <p:nvPr/>
          </p:nvSpPr>
          <p:spPr>
            <a:xfrm>
              <a:off x="11686080" y="4069209"/>
              <a:ext cx="47371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자유로운 물자 추가</a:t>
              </a:r>
              <a:r>
                <a:rPr lang="en-US" altLang="ko-KR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</a:p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제거</a:t>
              </a:r>
              <a:r>
                <a:rPr lang="en-US" altLang="ko-KR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및 기존 체계와의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연동성</a:t>
              </a:r>
              <a:endParaRPr lang="en-US" altLang="ko-KR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26744E-BA74-DFB4-DFAF-ED4C395B376D}"/>
                </a:ext>
              </a:extLst>
            </p:cNvPr>
            <p:cNvSpPr txBox="1"/>
            <p:nvPr/>
          </p:nvSpPr>
          <p:spPr>
            <a:xfrm>
              <a:off x="11686080" y="5739944"/>
              <a:ext cx="56364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QR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코드 출력</a:t>
              </a:r>
              <a:r>
                <a:rPr lang="en-US" altLang="ko-KR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</a:t>
              </a:r>
              <a:endParaRPr lang="en-US" altLang="ko-KR" sz="2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검색 기능 및 앱 기반의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편리성 증대</a:t>
              </a:r>
              <a:endParaRPr lang="en-US" altLang="ko-KR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8BBF55-3305-E04C-FE4A-6C049C645F88}"/>
                </a:ext>
              </a:extLst>
            </p:cNvPr>
            <p:cNvSpPr txBox="1"/>
            <p:nvPr/>
          </p:nvSpPr>
          <p:spPr>
            <a:xfrm>
              <a:off x="11686080" y="7477324"/>
              <a:ext cx="55322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히스토리 조회</a:t>
              </a:r>
              <a:r>
                <a:rPr lang="en-US" altLang="ko-KR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, </a:t>
              </a:r>
            </a:p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유통기한 임박 알람 등 </a:t>
              </a:r>
              <a:r>
                <a:rPr lang="ko-KR" altLang="en-US" sz="2800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부가적 기능</a:t>
              </a:r>
              <a:endParaRPr lang="en-US" altLang="ko-KR" sz="28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pic>
        <p:nvPicPr>
          <p:cNvPr id="3" name="Object 11">
            <a:extLst>
              <a:ext uri="{FF2B5EF4-FFF2-40B4-BE49-F238E27FC236}">
                <a16:creationId xmlns:a16="http://schemas.microsoft.com/office/drawing/2014/main" id="{A8CF3ACC-ECE8-88A3-FEB6-DECEDBF2BFB5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18" y="49931"/>
            <a:ext cx="3276618" cy="53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6E5D5-F977-32D9-99EE-1FF3DAEA13EC}"/>
              </a:ext>
            </a:extLst>
          </p:cNvPr>
          <p:cNvSpPr txBox="1"/>
          <p:nvPr/>
        </p:nvSpPr>
        <p:spPr>
          <a:xfrm>
            <a:off x="15468600" y="95109"/>
            <a:ext cx="211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로젝트 소개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4B11B6B343C3741B61B464EA609F527" ma:contentTypeVersion="8" ma:contentTypeDescription="새 문서를 만듭니다." ma:contentTypeScope="" ma:versionID="5f313d560cdb474ec8fd58662da2743f">
  <xsd:schema xmlns:xsd="http://www.w3.org/2001/XMLSchema" xmlns:xs="http://www.w3.org/2001/XMLSchema" xmlns:p="http://schemas.microsoft.com/office/2006/metadata/properties" xmlns:ns3="065f9bcb-a86f-42c1-84c3-ae20ce71a993" targetNamespace="http://schemas.microsoft.com/office/2006/metadata/properties" ma:root="true" ma:fieldsID="6dd3b0459bfdd6e48c5ac9e8a81a5ee6" ns3:_="">
    <xsd:import namespace="065f9bcb-a86f-42c1-84c3-ae20ce71a9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f9bcb-a86f-42c1-84c3-ae20ce71a9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AB3C33-45EE-4D58-A703-C65E3ADE71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f9bcb-a86f-42c1-84c3-ae20ce71a9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0B272C-F336-44D2-8FB1-49D47014E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35ED2-8933-4CA9-B31F-E9509FA676CB}">
  <ds:schemaRefs>
    <ds:schemaRef ds:uri="065f9bcb-a86f-42c1-84c3-ae20ce71a99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756</Words>
  <Application>Microsoft Office PowerPoint</Application>
  <PresentationFormat>사용자 지정</PresentationFormat>
  <Paragraphs>185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에스코어 드림 3 Light</vt:lpstr>
      <vt:lpstr>에스코어 드림 4 Regular</vt:lpstr>
      <vt:lpstr>에스코어 드림 7 ExtraBold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제태호(무은재학부)</cp:lastModifiedBy>
  <cp:revision>3</cp:revision>
  <dcterms:created xsi:type="dcterms:W3CDTF">2022-10-28T17:31:14Z</dcterms:created>
  <dcterms:modified xsi:type="dcterms:W3CDTF">2022-10-29T11:15:36Z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0x01010064B11B6B343C3741B61B464EA609F527</vt:lpwstr>
  </property>
</Properties>
</file>