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1" r:id="rId3"/>
    <p:sldId id="266" r:id="rId4"/>
    <p:sldId id="267" r:id="rId5"/>
    <p:sldId id="268" r:id="rId6"/>
    <p:sldId id="273" r:id="rId7"/>
    <p:sldId id="274" r:id="rId8"/>
    <p:sldId id="275" r:id="rId9"/>
    <p:sldId id="277" r:id="rId10"/>
    <p:sldId id="276" r:id="rId11"/>
    <p:sldId id="278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C818F-1753-49A4-A568-646A97ADDB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1D9D2BD-FBB4-4788-88C5-FFF639346D78}">
      <dgm:prSet/>
      <dgm:spPr/>
      <dgm:t>
        <a:bodyPr/>
        <a:lstStyle/>
        <a:p>
          <a:pPr>
            <a:defRPr cap="all"/>
          </a:pPr>
          <a:r>
            <a:rPr lang="en-US"/>
            <a:t>Project Objectives</a:t>
          </a:r>
        </a:p>
      </dgm:t>
    </dgm:pt>
    <dgm:pt modelId="{0D3E4267-3A8F-47BA-9632-A48B39852825}" type="parTrans" cxnId="{9811E513-CE8A-4099-BE77-9BCC3BAA6D37}">
      <dgm:prSet/>
      <dgm:spPr/>
      <dgm:t>
        <a:bodyPr/>
        <a:lstStyle/>
        <a:p>
          <a:endParaRPr lang="en-US"/>
        </a:p>
      </dgm:t>
    </dgm:pt>
    <dgm:pt modelId="{472F2B7E-308B-4D20-B491-014B5D766D49}" type="sibTrans" cxnId="{9811E513-CE8A-4099-BE77-9BCC3BAA6D37}">
      <dgm:prSet/>
      <dgm:spPr/>
      <dgm:t>
        <a:bodyPr/>
        <a:lstStyle/>
        <a:p>
          <a:endParaRPr lang="en-US"/>
        </a:p>
      </dgm:t>
    </dgm:pt>
    <dgm:pt modelId="{CAB1DFE5-B122-41B2-B663-7B906E8E8E82}">
      <dgm:prSet/>
      <dgm:spPr/>
      <dgm:t>
        <a:bodyPr/>
        <a:lstStyle/>
        <a:p>
          <a:pPr>
            <a:defRPr cap="all"/>
          </a:pPr>
          <a:r>
            <a:rPr lang="en-US"/>
            <a:t>Methodology</a:t>
          </a:r>
        </a:p>
      </dgm:t>
    </dgm:pt>
    <dgm:pt modelId="{849D2D54-A0AC-4C4C-A79F-92D698BA6E2F}" type="parTrans" cxnId="{468F024B-BD04-45FE-AA22-2D99FD3A0E46}">
      <dgm:prSet/>
      <dgm:spPr/>
      <dgm:t>
        <a:bodyPr/>
        <a:lstStyle/>
        <a:p>
          <a:endParaRPr lang="en-US"/>
        </a:p>
      </dgm:t>
    </dgm:pt>
    <dgm:pt modelId="{2A65B1E5-D0C8-4C5F-BCE9-5FD257FB4FA7}" type="sibTrans" cxnId="{468F024B-BD04-45FE-AA22-2D99FD3A0E46}">
      <dgm:prSet/>
      <dgm:spPr/>
      <dgm:t>
        <a:bodyPr/>
        <a:lstStyle/>
        <a:p>
          <a:endParaRPr lang="en-US"/>
        </a:p>
      </dgm:t>
    </dgm:pt>
    <dgm:pt modelId="{EE74E4B6-3C34-40B4-8E46-02F72ECF74DC}">
      <dgm:prSet/>
      <dgm:spPr/>
      <dgm:t>
        <a:bodyPr/>
        <a:lstStyle/>
        <a:p>
          <a:pPr>
            <a:defRPr cap="all"/>
          </a:pPr>
          <a:r>
            <a:rPr lang="en-US"/>
            <a:t>Outcomes</a:t>
          </a:r>
        </a:p>
      </dgm:t>
    </dgm:pt>
    <dgm:pt modelId="{FE4F6DCC-AE84-4E25-B80C-AA6216A97594}" type="parTrans" cxnId="{107C7734-3B1B-4EDD-9670-1EA9DD28504F}">
      <dgm:prSet/>
      <dgm:spPr/>
      <dgm:t>
        <a:bodyPr/>
        <a:lstStyle/>
        <a:p>
          <a:endParaRPr lang="en-US"/>
        </a:p>
      </dgm:t>
    </dgm:pt>
    <dgm:pt modelId="{1201002D-0AC8-446F-90BC-A70CC994DA18}" type="sibTrans" cxnId="{107C7734-3B1B-4EDD-9670-1EA9DD28504F}">
      <dgm:prSet/>
      <dgm:spPr/>
      <dgm:t>
        <a:bodyPr/>
        <a:lstStyle/>
        <a:p>
          <a:endParaRPr lang="en-US"/>
        </a:p>
      </dgm:t>
    </dgm:pt>
    <dgm:pt modelId="{D772A7F0-4571-43D8-8277-F3F00FDEB294}">
      <dgm:prSet/>
      <dgm:spPr/>
      <dgm:t>
        <a:bodyPr/>
        <a:lstStyle/>
        <a:p>
          <a:pPr>
            <a:defRPr cap="all"/>
          </a:pPr>
          <a:r>
            <a:rPr lang="en-US" dirty="0"/>
            <a:t>Conclusion</a:t>
          </a:r>
        </a:p>
      </dgm:t>
    </dgm:pt>
    <dgm:pt modelId="{E3F443F3-08B3-4754-A36A-A4021378015A}" type="parTrans" cxnId="{7D06AF6E-1CB3-4B98-BF92-0155CF124AB4}">
      <dgm:prSet/>
      <dgm:spPr/>
      <dgm:t>
        <a:bodyPr/>
        <a:lstStyle/>
        <a:p>
          <a:endParaRPr lang="en-US"/>
        </a:p>
      </dgm:t>
    </dgm:pt>
    <dgm:pt modelId="{C544CE14-E8F3-46B0-9402-7EFB16A85690}" type="sibTrans" cxnId="{7D06AF6E-1CB3-4B98-BF92-0155CF124AB4}">
      <dgm:prSet/>
      <dgm:spPr/>
      <dgm:t>
        <a:bodyPr/>
        <a:lstStyle/>
        <a:p>
          <a:endParaRPr lang="en-US"/>
        </a:p>
      </dgm:t>
    </dgm:pt>
    <dgm:pt modelId="{F5A6ED7B-6C11-48C6-AFF8-F137CEE3ACBD}" type="pres">
      <dgm:prSet presAssocID="{647C818F-1753-49A4-A568-646A97ADDBC2}" presName="root" presStyleCnt="0">
        <dgm:presLayoutVars>
          <dgm:dir/>
          <dgm:resizeHandles val="exact"/>
        </dgm:presLayoutVars>
      </dgm:prSet>
      <dgm:spPr/>
    </dgm:pt>
    <dgm:pt modelId="{CC6B6C3A-CE1B-4147-A30E-3226620860B4}" type="pres">
      <dgm:prSet presAssocID="{01D9D2BD-FBB4-4788-88C5-FFF639346D78}" presName="compNode" presStyleCnt="0"/>
      <dgm:spPr/>
    </dgm:pt>
    <dgm:pt modelId="{4154E810-1D5D-4BA8-BBAF-7BC5F9BA080F}" type="pres">
      <dgm:prSet presAssocID="{01D9D2BD-FBB4-4788-88C5-FFF639346D78}" presName="iconBgRect" presStyleLbl="bgShp" presStyleIdx="0" presStyleCnt="4"/>
      <dgm:spPr/>
    </dgm:pt>
    <dgm:pt modelId="{1F8D3C27-1AF2-408B-B6B2-DF0F3794A308}" type="pres">
      <dgm:prSet presAssocID="{01D9D2BD-FBB4-4788-88C5-FFF639346D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605D5CE-0A6F-422F-9E4F-C7C1D49061C8}" type="pres">
      <dgm:prSet presAssocID="{01D9D2BD-FBB4-4788-88C5-FFF639346D78}" presName="spaceRect" presStyleCnt="0"/>
      <dgm:spPr/>
    </dgm:pt>
    <dgm:pt modelId="{8FEF2265-EFC4-4E27-82B3-8C046B578ABE}" type="pres">
      <dgm:prSet presAssocID="{01D9D2BD-FBB4-4788-88C5-FFF639346D78}" presName="textRect" presStyleLbl="revTx" presStyleIdx="0" presStyleCnt="4">
        <dgm:presLayoutVars>
          <dgm:chMax val="1"/>
          <dgm:chPref val="1"/>
        </dgm:presLayoutVars>
      </dgm:prSet>
      <dgm:spPr/>
    </dgm:pt>
    <dgm:pt modelId="{385F3930-74B1-4A18-9D23-59361812CC13}" type="pres">
      <dgm:prSet presAssocID="{472F2B7E-308B-4D20-B491-014B5D766D49}" presName="sibTrans" presStyleCnt="0"/>
      <dgm:spPr/>
    </dgm:pt>
    <dgm:pt modelId="{2889BACA-6052-4B4A-8EFF-247E6E9D9B87}" type="pres">
      <dgm:prSet presAssocID="{CAB1DFE5-B122-41B2-B663-7B906E8E8E82}" presName="compNode" presStyleCnt="0"/>
      <dgm:spPr/>
    </dgm:pt>
    <dgm:pt modelId="{788929E2-2560-45B5-8714-76AAEE8C98ED}" type="pres">
      <dgm:prSet presAssocID="{CAB1DFE5-B122-41B2-B663-7B906E8E8E82}" presName="iconBgRect" presStyleLbl="bgShp" presStyleIdx="1" presStyleCnt="4"/>
      <dgm:spPr/>
    </dgm:pt>
    <dgm:pt modelId="{31B1797B-2F9C-4C9C-AE91-88036AB68FF2}" type="pres">
      <dgm:prSet presAssocID="{CAB1DFE5-B122-41B2-B663-7B906E8E8E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A5515AB-6039-4D6D-8325-A24511189314}" type="pres">
      <dgm:prSet presAssocID="{CAB1DFE5-B122-41B2-B663-7B906E8E8E82}" presName="spaceRect" presStyleCnt="0"/>
      <dgm:spPr/>
    </dgm:pt>
    <dgm:pt modelId="{2EF93324-EB15-4BC7-97EC-863181E24CDC}" type="pres">
      <dgm:prSet presAssocID="{CAB1DFE5-B122-41B2-B663-7B906E8E8E82}" presName="textRect" presStyleLbl="revTx" presStyleIdx="1" presStyleCnt="4">
        <dgm:presLayoutVars>
          <dgm:chMax val="1"/>
          <dgm:chPref val="1"/>
        </dgm:presLayoutVars>
      </dgm:prSet>
      <dgm:spPr/>
    </dgm:pt>
    <dgm:pt modelId="{C2F91424-CFDD-4242-BC5E-029248F7715D}" type="pres">
      <dgm:prSet presAssocID="{2A65B1E5-D0C8-4C5F-BCE9-5FD257FB4FA7}" presName="sibTrans" presStyleCnt="0"/>
      <dgm:spPr/>
    </dgm:pt>
    <dgm:pt modelId="{24BB626E-4D27-4A7B-A236-4A3BED9F3630}" type="pres">
      <dgm:prSet presAssocID="{EE74E4B6-3C34-40B4-8E46-02F72ECF74DC}" presName="compNode" presStyleCnt="0"/>
      <dgm:spPr/>
    </dgm:pt>
    <dgm:pt modelId="{EE97B6AA-A0D2-4A64-834B-8A231F921116}" type="pres">
      <dgm:prSet presAssocID="{EE74E4B6-3C34-40B4-8E46-02F72ECF74DC}" presName="iconBgRect" presStyleLbl="bgShp" presStyleIdx="2" presStyleCnt="4"/>
      <dgm:spPr/>
    </dgm:pt>
    <dgm:pt modelId="{C120B9EC-1537-4A49-A799-67A4B75DFDCB}" type="pres">
      <dgm:prSet presAssocID="{EE74E4B6-3C34-40B4-8E46-02F72ECF74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08F62F-6E93-421D-99D9-3BAAEA9E267A}" type="pres">
      <dgm:prSet presAssocID="{EE74E4B6-3C34-40B4-8E46-02F72ECF74DC}" presName="spaceRect" presStyleCnt="0"/>
      <dgm:spPr/>
    </dgm:pt>
    <dgm:pt modelId="{88F0C017-9D00-438D-A572-2596CB3181F6}" type="pres">
      <dgm:prSet presAssocID="{EE74E4B6-3C34-40B4-8E46-02F72ECF74DC}" presName="textRect" presStyleLbl="revTx" presStyleIdx="2" presStyleCnt="4">
        <dgm:presLayoutVars>
          <dgm:chMax val="1"/>
          <dgm:chPref val="1"/>
        </dgm:presLayoutVars>
      </dgm:prSet>
      <dgm:spPr/>
    </dgm:pt>
    <dgm:pt modelId="{9ADBE742-0730-4E3D-8356-8E20D2F7373A}" type="pres">
      <dgm:prSet presAssocID="{1201002D-0AC8-446F-90BC-A70CC994DA18}" presName="sibTrans" presStyleCnt="0"/>
      <dgm:spPr/>
    </dgm:pt>
    <dgm:pt modelId="{5B5B6285-C082-42ED-88DC-1F4F0B3B30CA}" type="pres">
      <dgm:prSet presAssocID="{D772A7F0-4571-43D8-8277-F3F00FDEB294}" presName="compNode" presStyleCnt="0"/>
      <dgm:spPr/>
    </dgm:pt>
    <dgm:pt modelId="{19B25B15-2ABE-473C-B3B0-5B0924EFD34C}" type="pres">
      <dgm:prSet presAssocID="{D772A7F0-4571-43D8-8277-F3F00FDEB294}" presName="iconBgRect" presStyleLbl="bgShp" presStyleIdx="3" presStyleCnt="4"/>
      <dgm:spPr/>
    </dgm:pt>
    <dgm:pt modelId="{A360DD5D-62D5-4000-AB82-CA4040591F93}" type="pres">
      <dgm:prSet presAssocID="{D772A7F0-4571-43D8-8277-F3F00FDEB2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45CF085-F162-4271-954D-FD46036C4768}" type="pres">
      <dgm:prSet presAssocID="{D772A7F0-4571-43D8-8277-F3F00FDEB294}" presName="spaceRect" presStyleCnt="0"/>
      <dgm:spPr/>
    </dgm:pt>
    <dgm:pt modelId="{96D40F46-E04F-4283-B200-33F59ABD925C}" type="pres">
      <dgm:prSet presAssocID="{D772A7F0-4571-43D8-8277-F3F00FDEB2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11E513-CE8A-4099-BE77-9BCC3BAA6D37}" srcId="{647C818F-1753-49A4-A568-646A97ADDBC2}" destId="{01D9D2BD-FBB4-4788-88C5-FFF639346D78}" srcOrd="0" destOrd="0" parTransId="{0D3E4267-3A8F-47BA-9632-A48B39852825}" sibTransId="{472F2B7E-308B-4D20-B491-014B5D766D49}"/>
    <dgm:cxn modelId="{7FE2742D-BFB2-448B-BB5B-C4958AFB7422}" type="presOf" srcId="{01D9D2BD-FBB4-4788-88C5-FFF639346D78}" destId="{8FEF2265-EFC4-4E27-82B3-8C046B578ABE}" srcOrd="0" destOrd="0" presId="urn:microsoft.com/office/officeart/2018/5/layout/IconCircleLabelList"/>
    <dgm:cxn modelId="{107C7734-3B1B-4EDD-9670-1EA9DD28504F}" srcId="{647C818F-1753-49A4-A568-646A97ADDBC2}" destId="{EE74E4B6-3C34-40B4-8E46-02F72ECF74DC}" srcOrd="2" destOrd="0" parTransId="{FE4F6DCC-AE84-4E25-B80C-AA6216A97594}" sibTransId="{1201002D-0AC8-446F-90BC-A70CC994DA18}"/>
    <dgm:cxn modelId="{39FC325D-8E44-4D17-BCD5-39B5A294A690}" type="presOf" srcId="{647C818F-1753-49A4-A568-646A97ADDBC2}" destId="{F5A6ED7B-6C11-48C6-AFF8-F137CEE3ACBD}" srcOrd="0" destOrd="0" presId="urn:microsoft.com/office/officeart/2018/5/layout/IconCircleLabelList"/>
    <dgm:cxn modelId="{468F024B-BD04-45FE-AA22-2D99FD3A0E46}" srcId="{647C818F-1753-49A4-A568-646A97ADDBC2}" destId="{CAB1DFE5-B122-41B2-B663-7B906E8E8E82}" srcOrd="1" destOrd="0" parTransId="{849D2D54-A0AC-4C4C-A79F-92D698BA6E2F}" sibTransId="{2A65B1E5-D0C8-4C5F-BCE9-5FD257FB4FA7}"/>
    <dgm:cxn modelId="{7D06AF6E-1CB3-4B98-BF92-0155CF124AB4}" srcId="{647C818F-1753-49A4-A568-646A97ADDBC2}" destId="{D772A7F0-4571-43D8-8277-F3F00FDEB294}" srcOrd="3" destOrd="0" parTransId="{E3F443F3-08B3-4754-A36A-A4021378015A}" sibTransId="{C544CE14-E8F3-46B0-9402-7EFB16A85690}"/>
    <dgm:cxn modelId="{88ADBF97-1304-4F83-B4C9-5705CF3923C6}" type="presOf" srcId="{D772A7F0-4571-43D8-8277-F3F00FDEB294}" destId="{96D40F46-E04F-4283-B200-33F59ABD925C}" srcOrd="0" destOrd="0" presId="urn:microsoft.com/office/officeart/2018/5/layout/IconCircleLabelList"/>
    <dgm:cxn modelId="{5386FDA4-63D6-4A6B-B70D-726B244E198B}" type="presOf" srcId="{CAB1DFE5-B122-41B2-B663-7B906E8E8E82}" destId="{2EF93324-EB15-4BC7-97EC-863181E24CDC}" srcOrd="0" destOrd="0" presId="urn:microsoft.com/office/officeart/2018/5/layout/IconCircleLabelList"/>
    <dgm:cxn modelId="{E2BEC4DB-FA32-42FA-AF3C-402D3B7EBA5C}" type="presOf" srcId="{EE74E4B6-3C34-40B4-8E46-02F72ECF74DC}" destId="{88F0C017-9D00-438D-A572-2596CB3181F6}" srcOrd="0" destOrd="0" presId="urn:microsoft.com/office/officeart/2018/5/layout/IconCircleLabelList"/>
    <dgm:cxn modelId="{46ABE256-F9C8-45A2-9FF5-3612B37EDBB2}" type="presParOf" srcId="{F5A6ED7B-6C11-48C6-AFF8-F137CEE3ACBD}" destId="{CC6B6C3A-CE1B-4147-A30E-3226620860B4}" srcOrd="0" destOrd="0" presId="urn:microsoft.com/office/officeart/2018/5/layout/IconCircleLabelList"/>
    <dgm:cxn modelId="{9CDBD30D-22D5-4390-B26C-F060657D5043}" type="presParOf" srcId="{CC6B6C3A-CE1B-4147-A30E-3226620860B4}" destId="{4154E810-1D5D-4BA8-BBAF-7BC5F9BA080F}" srcOrd="0" destOrd="0" presId="urn:microsoft.com/office/officeart/2018/5/layout/IconCircleLabelList"/>
    <dgm:cxn modelId="{30858AED-3BD8-4B5A-ACD9-BBA09D62AC7A}" type="presParOf" srcId="{CC6B6C3A-CE1B-4147-A30E-3226620860B4}" destId="{1F8D3C27-1AF2-408B-B6B2-DF0F3794A308}" srcOrd="1" destOrd="0" presId="urn:microsoft.com/office/officeart/2018/5/layout/IconCircleLabelList"/>
    <dgm:cxn modelId="{3DBE2477-9708-402D-AA34-902FA98892B9}" type="presParOf" srcId="{CC6B6C3A-CE1B-4147-A30E-3226620860B4}" destId="{2605D5CE-0A6F-422F-9E4F-C7C1D49061C8}" srcOrd="2" destOrd="0" presId="urn:microsoft.com/office/officeart/2018/5/layout/IconCircleLabelList"/>
    <dgm:cxn modelId="{4BC3C694-D4FC-4EC0-B7BE-7AB18B86E25D}" type="presParOf" srcId="{CC6B6C3A-CE1B-4147-A30E-3226620860B4}" destId="{8FEF2265-EFC4-4E27-82B3-8C046B578ABE}" srcOrd="3" destOrd="0" presId="urn:microsoft.com/office/officeart/2018/5/layout/IconCircleLabelList"/>
    <dgm:cxn modelId="{6FE52B4E-4148-405B-B69E-AA8372D05764}" type="presParOf" srcId="{F5A6ED7B-6C11-48C6-AFF8-F137CEE3ACBD}" destId="{385F3930-74B1-4A18-9D23-59361812CC13}" srcOrd="1" destOrd="0" presId="urn:microsoft.com/office/officeart/2018/5/layout/IconCircleLabelList"/>
    <dgm:cxn modelId="{AB11133C-038B-4707-9586-50D457989FB8}" type="presParOf" srcId="{F5A6ED7B-6C11-48C6-AFF8-F137CEE3ACBD}" destId="{2889BACA-6052-4B4A-8EFF-247E6E9D9B87}" srcOrd="2" destOrd="0" presId="urn:microsoft.com/office/officeart/2018/5/layout/IconCircleLabelList"/>
    <dgm:cxn modelId="{779F15CF-F045-4AED-A5FD-E2340849F065}" type="presParOf" srcId="{2889BACA-6052-4B4A-8EFF-247E6E9D9B87}" destId="{788929E2-2560-45B5-8714-76AAEE8C98ED}" srcOrd="0" destOrd="0" presId="urn:microsoft.com/office/officeart/2018/5/layout/IconCircleLabelList"/>
    <dgm:cxn modelId="{CF9657CB-EC6E-48C0-9A05-BF608DD58296}" type="presParOf" srcId="{2889BACA-6052-4B4A-8EFF-247E6E9D9B87}" destId="{31B1797B-2F9C-4C9C-AE91-88036AB68FF2}" srcOrd="1" destOrd="0" presId="urn:microsoft.com/office/officeart/2018/5/layout/IconCircleLabelList"/>
    <dgm:cxn modelId="{CB35CD02-04E0-4AF6-87EC-C461BBE4E81F}" type="presParOf" srcId="{2889BACA-6052-4B4A-8EFF-247E6E9D9B87}" destId="{1A5515AB-6039-4D6D-8325-A24511189314}" srcOrd="2" destOrd="0" presId="urn:microsoft.com/office/officeart/2018/5/layout/IconCircleLabelList"/>
    <dgm:cxn modelId="{43E40FE6-57DF-4154-B4B0-C71578882390}" type="presParOf" srcId="{2889BACA-6052-4B4A-8EFF-247E6E9D9B87}" destId="{2EF93324-EB15-4BC7-97EC-863181E24CDC}" srcOrd="3" destOrd="0" presId="urn:microsoft.com/office/officeart/2018/5/layout/IconCircleLabelList"/>
    <dgm:cxn modelId="{76E3E966-337B-49A9-808F-295053A4BBCB}" type="presParOf" srcId="{F5A6ED7B-6C11-48C6-AFF8-F137CEE3ACBD}" destId="{C2F91424-CFDD-4242-BC5E-029248F7715D}" srcOrd="3" destOrd="0" presId="urn:microsoft.com/office/officeart/2018/5/layout/IconCircleLabelList"/>
    <dgm:cxn modelId="{BAE7F4A9-0E45-488D-A00C-A8A5DB46A235}" type="presParOf" srcId="{F5A6ED7B-6C11-48C6-AFF8-F137CEE3ACBD}" destId="{24BB626E-4D27-4A7B-A236-4A3BED9F3630}" srcOrd="4" destOrd="0" presId="urn:microsoft.com/office/officeart/2018/5/layout/IconCircleLabelList"/>
    <dgm:cxn modelId="{822E615A-5C5E-46FC-8CCE-3DA8BF3CBCB6}" type="presParOf" srcId="{24BB626E-4D27-4A7B-A236-4A3BED9F3630}" destId="{EE97B6AA-A0D2-4A64-834B-8A231F921116}" srcOrd="0" destOrd="0" presId="urn:microsoft.com/office/officeart/2018/5/layout/IconCircleLabelList"/>
    <dgm:cxn modelId="{7C311482-0CB7-44D6-BEAF-55C556126E45}" type="presParOf" srcId="{24BB626E-4D27-4A7B-A236-4A3BED9F3630}" destId="{C120B9EC-1537-4A49-A799-67A4B75DFDCB}" srcOrd="1" destOrd="0" presId="urn:microsoft.com/office/officeart/2018/5/layout/IconCircleLabelList"/>
    <dgm:cxn modelId="{5A02CC9D-59E2-479C-B16D-F1DA6463F445}" type="presParOf" srcId="{24BB626E-4D27-4A7B-A236-4A3BED9F3630}" destId="{6108F62F-6E93-421D-99D9-3BAAEA9E267A}" srcOrd="2" destOrd="0" presId="urn:microsoft.com/office/officeart/2018/5/layout/IconCircleLabelList"/>
    <dgm:cxn modelId="{AD277A6F-8E6D-46E8-97D5-851C42B6E313}" type="presParOf" srcId="{24BB626E-4D27-4A7B-A236-4A3BED9F3630}" destId="{88F0C017-9D00-438D-A572-2596CB3181F6}" srcOrd="3" destOrd="0" presId="urn:microsoft.com/office/officeart/2018/5/layout/IconCircleLabelList"/>
    <dgm:cxn modelId="{BFD0EF4B-951D-419E-8FCA-64AE6864F7E6}" type="presParOf" srcId="{F5A6ED7B-6C11-48C6-AFF8-F137CEE3ACBD}" destId="{9ADBE742-0730-4E3D-8356-8E20D2F7373A}" srcOrd="5" destOrd="0" presId="urn:microsoft.com/office/officeart/2018/5/layout/IconCircleLabelList"/>
    <dgm:cxn modelId="{A24CAD5E-67FC-48B5-8111-39812621657D}" type="presParOf" srcId="{F5A6ED7B-6C11-48C6-AFF8-F137CEE3ACBD}" destId="{5B5B6285-C082-42ED-88DC-1F4F0B3B30CA}" srcOrd="6" destOrd="0" presId="urn:microsoft.com/office/officeart/2018/5/layout/IconCircleLabelList"/>
    <dgm:cxn modelId="{EE508461-8C4F-4B64-8889-D4A4FDAA4059}" type="presParOf" srcId="{5B5B6285-C082-42ED-88DC-1F4F0B3B30CA}" destId="{19B25B15-2ABE-473C-B3B0-5B0924EFD34C}" srcOrd="0" destOrd="0" presId="urn:microsoft.com/office/officeart/2018/5/layout/IconCircleLabelList"/>
    <dgm:cxn modelId="{16E5A175-48DF-4EC4-827E-29970767564A}" type="presParOf" srcId="{5B5B6285-C082-42ED-88DC-1F4F0B3B30CA}" destId="{A360DD5D-62D5-4000-AB82-CA4040591F93}" srcOrd="1" destOrd="0" presId="urn:microsoft.com/office/officeart/2018/5/layout/IconCircleLabelList"/>
    <dgm:cxn modelId="{0B70B271-8B9D-4DF7-B2B1-01044491EA6A}" type="presParOf" srcId="{5B5B6285-C082-42ED-88DC-1F4F0B3B30CA}" destId="{345CF085-F162-4271-954D-FD46036C4768}" srcOrd="2" destOrd="0" presId="urn:microsoft.com/office/officeart/2018/5/layout/IconCircleLabelList"/>
    <dgm:cxn modelId="{4459554D-544A-47C2-B75B-BA1C2CDED70E}" type="presParOf" srcId="{5B5B6285-C082-42ED-88DC-1F4F0B3B30CA}" destId="{96D40F46-E04F-4283-B200-33F59ABD92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4E810-1D5D-4BA8-BBAF-7BC5F9BA080F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D3C27-1AF2-408B-B6B2-DF0F3794A30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F2265-EFC4-4E27-82B3-8C046B578AB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Project Objectives</a:t>
          </a:r>
        </a:p>
      </dsp:txBody>
      <dsp:txXfrm>
        <a:off x="100682" y="2684598"/>
        <a:ext cx="2370489" cy="720000"/>
      </dsp:txXfrm>
    </dsp:sp>
    <dsp:sp modelId="{788929E2-2560-45B5-8714-76AAEE8C98E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1797B-2F9C-4C9C-AE91-88036AB68FF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93324-EB15-4BC7-97EC-863181E24CD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Methodology</a:t>
          </a:r>
        </a:p>
      </dsp:txBody>
      <dsp:txXfrm>
        <a:off x="2886007" y="2684598"/>
        <a:ext cx="2370489" cy="720000"/>
      </dsp:txXfrm>
    </dsp:sp>
    <dsp:sp modelId="{EE97B6AA-A0D2-4A64-834B-8A231F921116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0B9EC-1537-4A49-A799-67A4B75DFDCB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0C017-9D00-438D-A572-2596CB3181F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Outcomes</a:t>
          </a:r>
        </a:p>
      </dsp:txBody>
      <dsp:txXfrm>
        <a:off x="5671332" y="2684598"/>
        <a:ext cx="2370489" cy="720000"/>
      </dsp:txXfrm>
    </dsp:sp>
    <dsp:sp modelId="{19B25B15-2ABE-473C-B3B0-5B0924EFD34C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0DD5D-62D5-4000-AB82-CA4040591F9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40F46-E04F-4283-B200-33F59ABD925C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Conclusion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3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1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5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6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8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5BC3-AFEF-42C9-8FD8-B9E1E0C2761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83F0-6126-4576-B1FF-592E7CC6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0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8775-DE9C-A4CD-5466-595A5868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96" y="585216"/>
            <a:ext cx="7290054" cy="4702009"/>
          </a:xfrm>
        </p:spPr>
        <p:txBody>
          <a:bodyPr>
            <a:normAutofit/>
          </a:bodyPr>
          <a:lstStyle/>
          <a:p>
            <a:r>
              <a:rPr lang="en-US" sz="3600" dirty="0"/>
              <a:t>Artificial Intelligence (AI) </a:t>
            </a:r>
            <a:br>
              <a:rPr lang="en-US" sz="3600" dirty="0"/>
            </a:br>
            <a:r>
              <a:rPr lang="en-US" sz="3600" dirty="0"/>
              <a:t>Coursework – 24.1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CB4C-90E4-6250-E9CA-76A43054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097" y="5540721"/>
            <a:ext cx="7290055" cy="768639"/>
          </a:xfrm>
        </p:spPr>
        <p:txBody>
          <a:bodyPr>
            <a:normAutofit/>
          </a:bodyPr>
          <a:lstStyle/>
          <a:p>
            <a:r>
              <a:rPr lang="en-US" sz="1400"/>
              <a:t>Student Name: Osanda Fernando</a:t>
            </a:r>
          </a:p>
          <a:p>
            <a:r>
              <a:rPr lang="en-US" sz="1400"/>
              <a:t>Student No: COMScDS241P-019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791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C8EA-3EC8-D751-D7A8-4283A66A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A7230-DAFB-F032-EB7B-E629CC6B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SHAP framework to expose the model transparency to user</a:t>
            </a:r>
          </a:p>
          <a:p>
            <a:r>
              <a:rPr lang="en-US" dirty="0"/>
              <a:t>For each user query for salary prediction, user able to see how features contribute to the predicted value.</a:t>
            </a:r>
          </a:p>
          <a:p>
            <a:r>
              <a:rPr lang="en-US" dirty="0"/>
              <a:t>Show global and local interpretability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1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4633-BAE2-BF26-3231-EF70B057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9FB5D-A3FE-C20C-94B8-DE9FCD433C5C}"/>
              </a:ext>
            </a:extLst>
          </p:cNvPr>
          <p:cNvSpPr txBox="1"/>
          <p:nvPr/>
        </p:nvSpPr>
        <p:spPr>
          <a:xfrm>
            <a:off x="3229232" y="2097184"/>
            <a:ext cx="2653408" cy="21922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6600"/>
                </a:solidFill>
              </a:defRPr>
            </a:pPr>
            <a:r>
              <a:rPr dirty="0">
                <a:solidFill>
                  <a:schemeClr val="tx2"/>
                </a:solidFill>
              </a:rPr>
              <a:t>Model Optimization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Reduced overfitting (Dropout, </a:t>
            </a:r>
            <a:r>
              <a:rPr sz="12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BatchNorm</a:t>
            </a: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Stable convergence (Adam, LR tuning, </a:t>
            </a:r>
            <a:r>
              <a:rPr sz="12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EarlyStopping</a:t>
            </a: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)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Improved generalization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Performance gains (RMSE)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4C31C-A886-53C0-132F-C5871342C0A1}"/>
              </a:ext>
            </a:extLst>
          </p:cNvPr>
          <p:cNvSpPr txBox="1"/>
          <p:nvPr/>
        </p:nvSpPr>
        <p:spPr>
          <a:xfrm>
            <a:off x="5882640" y="2097184"/>
            <a:ext cx="3024110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6600"/>
                </a:solidFill>
              </a:defRPr>
            </a:pPr>
            <a:r>
              <a:rPr dirty="0">
                <a:solidFill>
                  <a:schemeClr val="tx2"/>
                </a:solidFill>
              </a:rPr>
              <a:t>Explainability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Global insights (SHAP summary)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Local insights (SHAP waterfall)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Transparency for stakeholders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Fairness checks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31F75-E755-4FF2-5329-2C3C8436CCE7}"/>
              </a:ext>
            </a:extLst>
          </p:cNvPr>
          <p:cNvSpPr txBox="1"/>
          <p:nvPr/>
        </p:nvSpPr>
        <p:spPr>
          <a:xfrm>
            <a:off x="8607717" y="2097184"/>
            <a:ext cx="2659839" cy="19706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6600"/>
                </a:solidFill>
              </a:defRPr>
            </a:pPr>
            <a:r>
              <a:rPr dirty="0">
                <a:solidFill>
                  <a:schemeClr val="tx2"/>
                </a:solidFill>
              </a:rPr>
              <a:t>Business Value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Trust in AI decisions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Better decision-making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Efficiency &amp; reduced training time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Scalable &amp; deployable model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21D5DF5-FE6B-74B4-17D5-C6976DFE4F2B}"/>
              </a:ext>
            </a:extLst>
          </p:cNvPr>
          <p:cNvSpPr txBox="1"/>
          <p:nvPr/>
        </p:nvSpPr>
        <p:spPr>
          <a:xfrm>
            <a:off x="913795" y="2097184"/>
            <a:ext cx="2315437" cy="1620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 b="1">
                <a:solidFill>
                  <a:srgbClr val="006600"/>
                </a:solidFill>
              </a:defRPr>
            </a:pPr>
            <a:r>
              <a:rPr dirty="0">
                <a:solidFill>
                  <a:schemeClr val="tx2"/>
                </a:solidFill>
              </a:rPr>
              <a:t>Model Training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Baseline model created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Achieved working accuracy/loss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200"/>
            </a:pPr>
            <a:r>
              <a:rPr sz="12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✅ Data patterns identified</a:t>
            </a:r>
          </a:p>
        </p:txBody>
      </p:sp>
    </p:spTree>
    <p:extLst>
      <p:ext uri="{BB962C8B-B14F-4D97-AF65-F5344CB8AC3E}">
        <p14:creationId xmlns:p14="http://schemas.microsoft.com/office/powerpoint/2010/main" val="76339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4A1E-0A2A-6DBE-EE27-C5791280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0B69-FD12-985A-B841-614C8A49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Salary Negotiations: HR’s can negotiate competitive salary ranges with candidates based on AI predictions</a:t>
            </a:r>
          </a:p>
          <a:p>
            <a:r>
              <a:rPr lang="en-US" dirty="0"/>
              <a:t>Budget Planning: Forecast hiring costs and understand investment requirements for qualified talent</a:t>
            </a:r>
          </a:p>
          <a:p>
            <a:r>
              <a:rPr lang="en-US" dirty="0"/>
              <a:t>Vendor Management: Optimize deals with outsource companies using data-driven salary benchmarks</a:t>
            </a:r>
          </a:p>
          <a:p>
            <a:r>
              <a:rPr lang="en-US" dirty="0"/>
              <a:t>Market Intelligence: Gain insights into candidate expectations across different experience levels</a:t>
            </a:r>
          </a:p>
        </p:txBody>
      </p:sp>
    </p:spTree>
    <p:extLst>
      <p:ext uri="{BB962C8B-B14F-4D97-AF65-F5344CB8AC3E}">
        <p14:creationId xmlns:p14="http://schemas.microsoft.com/office/powerpoint/2010/main" val="72322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7B35-E37D-BE98-7D0A-D74DDB5B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3CAD-C0E0-772D-44C7-15BD7D2C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driven decision making for salary offers</a:t>
            </a:r>
          </a:p>
          <a:p>
            <a:r>
              <a:rPr lang="en-US" dirty="0"/>
              <a:t>Competitive positioning in talent acquisition</a:t>
            </a:r>
          </a:p>
          <a:p>
            <a:r>
              <a:rPr lang="en-US" dirty="0"/>
              <a:t>Reduced negotiation time and improved efficiency</a:t>
            </a:r>
          </a:p>
          <a:p>
            <a:r>
              <a:rPr lang="en-US" dirty="0"/>
              <a:t>Better budget forecasting and cost control</a:t>
            </a:r>
          </a:p>
          <a:p>
            <a:r>
              <a:rPr lang="en-US" dirty="0"/>
              <a:t>Scalable across different roles and locations</a:t>
            </a:r>
          </a:p>
          <a:p>
            <a:r>
              <a:rPr lang="en-US" dirty="0"/>
              <a:t>Explainable decisions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4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31ED-3C04-FECA-96E6-1D70DEE1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2EAB-9243-C920-4D40-F6FB3B99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implemented AI-based salary prediction system using deep learning</a:t>
            </a:r>
          </a:p>
          <a:p>
            <a:r>
              <a:rPr lang="en-US" dirty="0"/>
              <a:t>Model can provide explainability for every decision made through the system</a:t>
            </a:r>
          </a:p>
          <a:p>
            <a:r>
              <a:rPr lang="en-US" dirty="0"/>
              <a:t>Significant value for HR departments in negotiations and planning</a:t>
            </a:r>
          </a:p>
          <a:p>
            <a:r>
              <a:rPr lang="en-US" dirty="0"/>
              <a:t>System is scalable and adaptable to various organizations</a:t>
            </a:r>
          </a:p>
        </p:txBody>
      </p:sp>
    </p:spTree>
    <p:extLst>
      <p:ext uri="{BB962C8B-B14F-4D97-AF65-F5344CB8AC3E}">
        <p14:creationId xmlns:p14="http://schemas.microsoft.com/office/powerpoint/2010/main" val="407080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0169-8AF0-5546-644C-2AE82FD4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AI-Based Salary Prediction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1B4A-1BC3-4D2F-479F-74380C5B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Intelligent Salary Forecasting for HR Departments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4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FCF3-D557-2F81-0E3D-C5E34F35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F6856-BAF6-0842-985D-700863AEF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0671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5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7CC7-F6A7-28B3-6538-BF224E53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96A0-C4D5-D8BD-C413-090137E1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an AI-powered salary prediction system for HR departments</a:t>
            </a:r>
          </a:p>
          <a:p>
            <a:r>
              <a:rPr lang="en-US" dirty="0"/>
              <a:t>Analyze multiple factors affecting salary expectations (Industry, Qualification, Work Preference, Additional Benefits)</a:t>
            </a:r>
          </a:p>
          <a:p>
            <a:r>
              <a:rPr lang="en-US" dirty="0"/>
              <a:t>Provide data-driven insight for salary negotiations</a:t>
            </a:r>
          </a:p>
          <a:p>
            <a:r>
              <a:rPr lang="en-US" dirty="0"/>
              <a:t>Optimize recruitment budget planning and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403378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A44-0292-EE96-2A29-62565BE8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3A1E-4006-8B68-6350-DDA6421F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This dataset is synthetically generated using a GPT model to simulate the real-world scenarios.</a:t>
            </a:r>
          </a:p>
          <a:p>
            <a:pPr lvl="1"/>
            <a:r>
              <a:rPr lang="en-US" dirty="0"/>
              <a:t>Encoded the categorical and numerical data before passing to the model</a:t>
            </a:r>
          </a:p>
          <a:p>
            <a:r>
              <a:rPr lang="en-US" dirty="0"/>
              <a:t>Model Architecture</a:t>
            </a:r>
          </a:p>
          <a:p>
            <a:pPr lvl="1"/>
            <a:r>
              <a:rPr lang="en-US" dirty="0"/>
              <a:t>Fully connected neural network (41 input feature, 128 -&gt; 64 -&gt; 32 -&gt; 1)</a:t>
            </a:r>
          </a:p>
          <a:p>
            <a:r>
              <a:rPr lang="en-US" dirty="0"/>
              <a:t>Training Process</a:t>
            </a:r>
          </a:p>
          <a:p>
            <a:pPr lvl="1"/>
            <a:r>
              <a:rPr lang="en-US" dirty="0"/>
              <a:t>Trained using </a:t>
            </a:r>
            <a:r>
              <a:rPr lang="en-US" dirty="0" err="1"/>
              <a:t>ReLU</a:t>
            </a:r>
            <a:r>
              <a:rPr lang="en-US" dirty="0"/>
              <a:t> activation and optimized loss functions</a:t>
            </a:r>
          </a:p>
          <a:p>
            <a:r>
              <a:rPr lang="en-US" dirty="0"/>
              <a:t>Explainability</a:t>
            </a:r>
          </a:p>
          <a:p>
            <a:pPr lvl="1"/>
            <a:r>
              <a:rPr lang="en-US" dirty="0"/>
              <a:t>Used SHAP analysis for interpretability and transparency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41740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BF9A-2007-13ED-5D63-75AE7EFB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D3A9-7E7F-7E71-1909-98E7A55C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feed-forward fully connected neural network designed for supervised learning task for Regression type problem.</a:t>
            </a:r>
          </a:p>
          <a:p>
            <a:r>
              <a:rPr lang="en-US" dirty="0"/>
              <a:t>Within the layers, used Batch Normalization and Dropout to improve training stability and generalization.</a:t>
            </a:r>
          </a:p>
          <a:p>
            <a:r>
              <a:rPr lang="en-US" dirty="0"/>
              <a:t>This is a three-layer model without the input and output layers.</a:t>
            </a:r>
          </a:p>
          <a:p>
            <a:r>
              <a:rPr lang="en-US" dirty="0"/>
              <a:t>Layer by layer used funnel pattern (41 input feature, 128 -&gt; 64 -&gt; 32 -&gt; 1) to act as a compression mechanism encouraging the network to learn progressively.</a:t>
            </a:r>
          </a:p>
        </p:txBody>
      </p:sp>
    </p:spTree>
    <p:extLst>
      <p:ext uri="{BB962C8B-B14F-4D97-AF65-F5344CB8AC3E}">
        <p14:creationId xmlns:p14="http://schemas.microsoft.com/office/powerpoint/2010/main" val="370568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830F-3EAA-E0DF-5476-67407759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2996"/>
            <a:ext cx="10353761" cy="1178009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4CD8-6057-BB42-271C-58B6D600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03" y="1458097"/>
            <a:ext cx="9382897" cy="49674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Input Layer</a:t>
            </a:r>
          </a:p>
          <a:p>
            <a:pPr marL="0" indent="0">
              <a:buNone/>
            </a:pPr>
            <a:r>
              <a:rPr lang="en-US" sz="3600" b="1" dirty="0"/>
              <a:t>   │</a:t>
            </a:r>
          </a:p>
          <a:p>
            <a:pPr marL="0" indent="0">
              <a:buNone/>
            </a:pPr>
            <a:r>
              <a:rPr lang="en-US" sz="3600" b="1" dirty="0"/>
              <a:t>   ▼</a:t>
            </a:r>
          </a:p>
          <a:p>
            <a:pPr marL="0" indent="0">
              <a:buNone/>
            </a:pPr>
            <a:r>
              <a:rPr lang="en-US" sz="5600" b="1" dirty="0"/>
              <a:t>Linear (</a:t>
            </a:r>
            <a:r>
              <a:rPr lang="en-US" sz="5600" b="1" dirty="0" err="1"/>
              <a:t>input_size</a:t>
            </a:r>
            <a:r>
              <a:rPr lang="en-US" sz="5600" b="1" dirty="0"/>
              <a:t> → 128) → BatchNorm1d(128) → </a:t>
            </a:r>
            <a:r>
              <a:rPr lang="en-US" sz="5600" b="1" dirty="0" err="1"/>
              <a:t>ReLU</a:t>
            </a:r>
            <a:r>
              <a:rPr lang="en-US" sz="5600" b="1" dirty="0"/>
              <a:t> → Dropout(0.2)</a:t>
            </a:r>
          </a:p>
          <a:p>
            <a:pPr marL="0" indent="0">
              <a:buNone/>
            </a:pPr>
            <a:r>
              <a:rPr lang="en-US" sz="3600" b="1" dirty="0"/>
              <a:t>   │</a:t>
            </a:r>
          </a:p>
          <a:p>
            <a:pPr marL="0" indent="0">
              <a:buNone/>
            </a:pPr>
            <a:r>
              <a:rPr lang="en-US" sz="3600" b="1" dirty="0"/>
              <a:t>   ▼</a:t>
            </a:r>
          </a:p>
          <a:p>
            <a:pPr marL="0" indent="0">
              <a:buNone/>
            </a:pPr>
            <a:r>
              <a:rPr lang="en-US" sz="5600" b="1" dirty="0"/>
              <a:t>Linear (128 → 64) → BatchNorm1d(64) → </a:t>
            </a:r>
            <a:r>
              <a:rPr lang="en-US" sz="5600" b="1" dirty="0" err="1"/>
              <a:t>ReLU</a:t>
            </a:r>
            <a:r>
              <a:rPr lang="en-US" sz="5600" b="1" dirty="0"/>
              <a:t> → Dropout(0.2)</a:t>
            </a:r>
          </a:p>
          <a:p>
            <a:pPr marL="0" indent="0">
              <a:buNone/>
            </a:pPr>
            <a:r>
              <a:rPr lang="en-US" sz="3600" b="1" dirty="0"/>
              <a:t>   │</a:t>
            </a:r>
          </a:p>
          <a:p>
            <a:pPr marL="0" indent="0">
              <a:buNone/>
            </a:pPr>
            <a:r>
              <a:rPr lang="en-US" sz="3600" b="1" dirty="0"/>
              <a:t>   ▼</a:t>
            </a:r>
          </a:p>
          <a:p>
            <a:pPr marL="0" indent="0">
              <a:buNone/>
            </a:pPr>
            <a:r>
              <a:rPr lang="en-US" sz="5600" b="1" dirty="0"/>
              <a:t>Linear (64 → 32) → BatchNorm1d(32) → </a:t>
            </a:r>
            <a:r>
              <a:rPr lang="en-US" sz="5600" b="1" dirty="0" err="1"/>
              <a:t>ReLU</a:t>
            </a:r>
            <a:r>
              <a:rPr lang="en-US" sz="5600" b="1" dirty="0"/>
              <a:t> → Dropout(0.2)</a:t>
            </a:r>
          </a:p>
          <a:p>
            <a:pPr marL="0" indent="0">
              <a:buNone/>
            </a:pPr>
            <a:r>
              <a:rPr lang="en-US" sz="3600" b="1" dirty="0"/>
              <a:t>   │</a:t>
            </a:r>
          </a:p>
          <a:p>
            <a:pPr marL="0" indent="0">
              <a:buNone/>
            </a:pPr>
            <a:r>
              <a:rPr lang="en-US" sz="3600" b="1" dirty="0"/>
              <a:t>   ▼</a:t>
            </a:r>
          </a:p>
          <a:p>
            <a:pPr marL="0" indent="0">
              <a:buNone/>
            </a:pPr>
            <a:r>
              <a:rPr lang="en-US" sz="5600" b="1" dirty="0"/>
              <a:t>Linear (32 → 1)</a:t>
            </a:r>
          </a:p>
          <a:p>
            <a:pPr marL="0" indent="0">
              <a:buNone/>
            </a:pPr>
            <a:r>
              <a:rPr lang="en-US" sz="3600" b="1" dirty="0"/>
              <a:t>   │</a:t>
            </a:r>
          </a:p>
          <a:p>
            <a:pPr marL="0" indent="0">
              <a:buNone/>
            </a:pPr>
            <a:r>
              <a:rPr lang="en-US" sz="3600" b="1" dirty="0"/>
              <a:t>   ▼</a:t>
            </a:r>
          </a:p>
          <a:p>
            <a:pPr marL="0" indent="0">
              <a:buNone/>
            </a:pPr>
            <a:r>
              <a:rPr lang="en-US" sz="5600" b="1" dirty="0"/>
              <a:t>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5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66A8-65DE-EE84-5613-5882BA0B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4859-D033-0A66-7919-22A25A37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training used 100 epochs, learning rate 0.001 and </a:t>
            </a:r>
            <a:r>
              <a:rPr lang="en-US" dirty="0" err="1"/>
              <a:t>batch_size</a:t>
            </a:r>
            <a:r>
              <a:rPr lang="en-US" dirty="0"/>
              <a:t> of 64</a:t>
            </a:r>
          </a:p>
          <a:p>
            <a:r>
              <a:rPr lang="en-US" dirty="0"/>
              <a:t>For loss calculation used mean squared error</a:t>
            </a:r>
          </a:p>
          <a:p>
            <a:r>
              <a:rPr lang="en-US" dirty="0"/>
              <a:t>As optimization algorithm used Adam optimizer</a:t>
            </a:r>
          </a:p>
          <a:p>
            <a:r>
              <a:rPr lang="en-US" dirty="0"/>
              <a:t>Use </a:t>
            </a:r>
            <a:r>
              <a:rPr lang="en-US" dirty="0">
                <a:effectLst/>
              </a:rPr>
              <a:t>Early Stopping technique with patience 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5CF5-86FC-9C54-85D5-ACB568C1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82595"/>
          </a:xfrm>
        </p:spPr>
        <p:txBody>
          <a:bodyPr>
            <a:normAutofit/>
          </a:bodyPr>
          <a:lstStyle/>
          <a:p>
            <a:r>
              <a:rPr lang="en-US" dirty="0"/>
              <a:t>Training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A895B-93FF-FEC2-B759-B4A2DB9C9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820562"/>
            <a:ext cx="10353761" cy="457061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57895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1138</TotalTime>
  <Words>603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Artificial Intelligence (AI)  Coursework – 24.1</vt:lpstr>
      <vt:lpstr>AI-Based Salary Prediction System </vt:lpstr>
      <vt:lpstr>Contents</vt:lpstr>
      <vt:lpstr>Project Objectives</vt:lpstr>
      <vt:lpstr>Methodology</vt:lpstr>
      <vt:lpstr>Model Architecture</vt:lpstr>
      <vt:lpstr>Model Architecture</vt:lpstr>
      <vt:lpstr>Training Process</vt:lpstr>
      <vt:lpstr>Training Process</vt:lpstr>
      <vt:lpstr>Explainability</vt:lpstr>
      <vt:lpstr>Outcomes</vt:lpstr>
      <vt:lpstr>Outcomes</vt:lpstr>
      <vt:lpstr>Key Benefits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W O M</dc:creator>
  <cp:lastModifiedBy>FERNANDO W O M</cp:lastModifiedBy>
  <cp:revision>48</cp:revision>
  <dcterms:created xsi:type="dcterms:W3CDTF">2025-09-29T17:23:02Z</dcterms:created>
  <dcterms:modified xsi:type="dcterms:W3CDTF">2025-09-30T12:21:08Z</dcterms:modified>
</cp:coreProperties>
</file>