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9" r:id="rId2"/>
    <p:sldId id="291" r:id="rId3"/>
    <p:sldId id="294" r:id="rId4"/>
    <p:sldId id="333" r:id="rId5"/>
    <p:sldId id="295" r:id="rId6"/>
    <p:sldId id="337" r:id="rId7"/>
    <p:sldId id="338" r:id="rId8"/>
    <p:sldId id="340" r:id="rId9"/>
    <p:sldId id="341" r:id="rId10"/>
    <p:sldId id="335" r:id="rId11"/>
    <p:sldId id="30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9">
          <p15:clr>
            <a:srgbClr val="A4A3A4"/>
          </p15:clr>
        </p15:guide>
        <p15:guide id="2" orient="horz" pos="4019">
          <p15:clr>
            <a:srgbClr val="A4A3A4"/>
          </p15:clr>
        </p15:guide>
        <p15:guide id="3" pos="324">
          <p15:clr>
            <a:srgbClr val="A4A3A4"/>
          </p15:clr>
        </p15:guide>
        <p15:guide id="4" pos="740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0" d="100"/>
          <a:sy n="110" d="100"/>
        </p:scale>
        <p:origin x="76" y="192"/>
      </p:cViewPr>
      <p:guideLst>
        <p:guide orient="horz" pos="1569"/>
        <p:guide orient="horz" pos="4019"/>
        <p:guide pos="324"/>
        <p:guide pos="740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7" Type="http://schemas.openxmlformats.org/officeDocument/2006/relationships/image" Target="../media/image7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1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7.svg"/><Relationship Id="rId3" Type="http://schemas.openxmlformats.org/officeDocument/2006/relationships/image" Target="../media/image35.svg"/><Relationship Id="rId7" Type="http://schemas.openxmlformats.org/officeDocument/2006/relationships/image" Target="../media/image79.svg"/><Relationship Id="rId12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8.png"/><Relationship Id="rId11" Type="http://schemas.openxmlformats.org/officeDocument/2006/relationships/image" Target="../media/image51.png"/><Relationship Id="rId5" Type="http://schemas.openxmlformats.org/officeDocument/2006/relationships/image" Target="../media/image77.svg"/><Relationship Id="rId10" Type="http://schemas.openxmlformats.org/officeDocument/2006/relationships/image" Target="../media/image81.svg"/><Relationship Id="rId4" Type="http://schemas.openxmlformats.org/officeDocument/2006/relationships/image" Target="../media/image76.png"/><Relationship Id="rId9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2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13" Type="http://schemas.openxmlformats.org/officeDocument/2006/relationships/image" Target="../media/image45.png"/><Relationship Id="rId18" Type="http://schemas.openxmlformats.org/officeDocument/2006/relationships/image" Target="../media/image2.svg"/><Relationship Id="rId3" Type="http://schemas.openxmlformats.org/officeDocument/2006/relationships/image" Target="../media/image35.svg"/><Relationship Id="rId21" Type="http://schemas.openxmlformats.org/officeDocument/2006/relationships/image" Target="../media/image51.png"/><Relationship Id="rId7" Type="http://schemas.openxmlformats.org/officeDocument/2006/relationships/image" Target="../media/image39.png"/><Relationship Id="rId12" Type="http://schemas.openxmlformats.org/officeDocument/2006/relationships/image" Target="../media/image44.svg"/><Relationship Id="rId17" Type="http://schemas.openxmlformats.org/officeDocument/2006/relationships/image" Target="../media/image1.png"/><Relationship Id="rId2" Type="http://schemas.openxmlformats.org/officeDocument/2006/relationships/image" Target="../media/image34.png"/><Relationship Id="rId16" Type="http://schemas.openxmlformats.org/officeDocument/2006/relationships/image" Target="../media/image48.svg"/><Relationship Id="rId20" Type="http://schemas.openxmlformats.org/officeDocument/2006/relationships/image" Target="../media/image5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sv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7.svg"/><Relationship Id="rId10" Type="http://schemas.openxmlformats.org/officeDocument/2006/relationships/image" Target="../media/image42.svg"/><Relationship Id="rId19" Type="http://schemas.openxmlformats.org/officeDocument/2006/relationships/image" Target="../media/image49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svg"/><Relationship Id="rId22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0.svg"/><Relationship Id="rId2" Type="http://schemas.openxmlformats.org/officeDocument/2006/relationships/image" Target="../media/image34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38.svg"/><Relationship Id="rId15" Type="http://schemas.openxmlformats.org/officeDocument/2006/relationships/image" Target="../media/image7.svg"/><Relationship Id="rId10" Type="http://schemas.openxmlformats.org/officeDocument/2006/relationships/image" Target="../media/image56.png"/><Relationship Id="rId4" Type="http://schemas.openxmlformats.org/officeDocument/2006/relationships/image" Target="../media/image37.png"/><Relationship Id="rId9" Type="http://schemas.openxmlformats.org/officeDocument/2006/relationships/image" Target="../media/image55.png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65.svg"/><Relationship Id="rId3" Type="http://schemas.openxmlformats.org/officeDocument/2006/relationships/image" Target="../media/image35.svg"/><Relationship Id="rId7" Type="http://schemas.openxmlformats.org/officeDocument/2006/relationships/image" Target="../media/image63.svg"/><Relationship Id="rId12" Type="http://schemas.openxmlformats.org/officeDocument/2006/relationships/image" Target="../media/image64.png"/><Relationship Id="rId2" Type="http://schemas.openxmlformats.org/officeDocument/2006/relationships/image" Target="../media/image34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11" Type="http://schemas.openxmlformats.org/officeDocument/2006/relationships/image" Target="../media/image7.svg"/><Relationship Id="rId5" Type="http://schemas.openxmlformats.org/officeDocument/2006/relationships/image" Target="../media/image62.svg"/><Relationship Id="rId15" Type="http://schemas.openxmlformats.org/officeDocument/2006/relationships/image" Target="../media/image67.svg"/><Relationship Id="rId10" Type="http://schemas.openxmlformats.org/officeDocument/2006/relationships/image" Target="../media/image6.png"/><Relationship Id="rId4" Type="http://schemas.openxmlformats.org/officeDocument/2006/relationships/image" Target="../media/image61.png"/><Relationship Id="rId9" Type="http://schemas.openxmlformats.org/officeDocument/2006/relationships/image" Target="../media/image51.png"/><Relationship Id="rId1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35.svg"/><Relationship Id="rId7" Type="http://schemas.openxmlformats.org/officeDocument/2006/relationships/image" Target="../media/image7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1.png"/><Relationship Id="rId10" Type="http://schemas.openxmlformats.org/officeDocument/2006/relationships/image" Target="../media/image71.png"/><Relationship Id="rId4" Type="http://schemas.openxmlformats.org/officeDocument/2006/relationships/image" Target="../media/image36.png"/><Relationship Id="rId9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35.svg"/><Relationship Id="rId7" Type="http://schemas.openxmlformats.org/officeDocument/2006/relationships/image" Target="../media/image7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1.png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5.svg"/><Relationship Id="rId7" Type="http://schemas.openxmlformats.org/officeDocument/2006/relationships/image" Target="../media/image7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1.png"/><Relationship Id="rId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35.svg"/><Relationship Id="rId7" Type="http://schemas.openxmlformats.org/officeDocument/2006/relationships/image" Target="../media/image7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0684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/>
          <p:cNvGrpSpPr/>
          <p:nvPr/>
        </p:nvGrpSpPr>
        <p:grpSpPr>
          <a:xfrm>
            <a:off x="4187785" y="1370504"/>
            <a:ext cx="8136906" cy="2201371"/>
            <a:chOff x="6636026" y="1370503"/>
            <a:chExt cx="5025563" cy="2201371"/>
          </a:xfrm>
        </p:grpSpPr>
        <p:sp>
          <p:nvSpPr>
            <p:cNvPr id="4" name="TextBox 3"/>
            <p:cNvSpPr txBox="1"/>
            <p:nvPr/>
          </p:nvSpPr>
          <p:spPr>
            <a:xfrm>
              <a:off x="6784188" y="1370503"/>
              <a:ext cx="29482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빅데이터 스쿨</a:t>
              </a:r>
              <a:r>
                <a:rPr lang="en-US" altLang="ko-KR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(LS)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36026" y="1745378"/>
              <a:ext cx="5025563" cy="1826496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주조 공정 데이터 기반 모델 </a:t>
              </a:r>
            </a:p>
            <a:p>
              <a:pPr lvl="0" eaLnBrk="1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모니터링 대시보드 제작 프로젝트</a:t>
              </a:r>
              <a:br>
                <a:rPr lang="en-US" altLang="ko-KR" sz="4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endParaRPr lang="en-US" altLang="ko-KR" sz="40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/>
          <p:cNvPicPr>
            <a:picLocks noChangeAspect="1"/>
          </p:cNvPicPr>
          <p:nvPr/>
        </p:nvPicPr>
        <p:blipFill rotWithShape="1">
          <a:blip r:embed="rId11"/>
          <a:srcRect l="21660" b="17380"/>
          <a:stretch>
            <a:fillRect/>
          </a:stretch>
        </p:blipFill>
        <p:spPr>
          <a:xfrm>
            <a:off x="0" y="1556792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/>
            <p:cNvPicPr>
              <a:picLocks noChangeAspect="1"/>
            </p:cNvPicPr>
            <p:nvPr/>
          </p:nvPicPr>
          <p:blipFill rotWithShape="1">
            <a:blip r:embed="rId16"/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6800910" y="4041068"/>
              <a:ext cx="5158568" cy="1007182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lv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/>
                  <a:ea typeface="맑은 고딕"/>
                </a:rPr>
                <a:t>TEAM 1</a:t>
              </a:r>
              <a:r>
                <a:rPr lang="ko-KR" altLang="en-US" sz="24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/>
                  <a:ea typeface="맑은 고딕"/>
                </a:rPr>
                <a:t>조</a:t>
              </a:r>
              <a:r>
                <a:rPr lang="ko-KR" altLang="en-US" sz="24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   다익현스팅 </a:t>
              </a:r>
              <a:endParaRPr lang="en-US" altLang="ko-KR" sz="2400" b="1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  <a:ea typeface="맑은 고딕"/>
              </a:endParaRPr>
            </a:p>
            <a:p>
              <a:pPr lvl="0" eaLnBrk="1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조익현</a:t>
              </a:r>
              <a:r>
                <a:rPr lang="en-US" altLang="ko-KR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구교빈</a:t>
              </a:r>
              <a:r>
                <a:rPr lang="en-US" altLang="ko-KR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김보경</a:t>
              </a:r>
              <a:r>
                <a:rPr lang="en-US" altLang="ko-KR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오상원</a:t>
              </a:r>
              <a:r>
                <a:rPr lang="en-US" altLang="ko-KR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2000" b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정은주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845730" y="5121188"/>
              <a:ext cx="5158568" cy="45093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ko-KR" sz="2000" b="1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[</a:t>
              </a:r>
              <a:r>
                <a:rPr lang="ko-KR" altLang="en-US" sz="2000" b="1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멘토</a:t>
              </a:r>
              <a:r>
                <a:rPr lang="en-US" altLang="ko-KR" sz="2000" b="1" dirty="0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  <a:ea typeface="맑은 고딕"/>
                </a:rPr>
                <a:t>] </a:t>
              </a:r>
              <a:r>
                <a:rPr lang="ko-KR" altLang="en-US" sz="2000" b="1" dirty="0" err="1">
                  <a:ln w="9525"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/>
                </a:rPr>
                <a:t>류준걸</a:t>
              </a:r>
              <a:endParaRPr lang="ko-KR" altLang="en-US" sz="2000" b="1" dirty="0">
                <a:ln w="9525"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링크 별도 첨부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7" y="-22715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697878" y="2778747"/>
              <a:ext cx="5051965" cy="11010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1400" dirty="0"/>
                <a:t>실시간 공정 모니터링 대시보드를 통해 관리자와 작업자가 공정 이상 및 품질 상태를 직관적으로 확인할 수 있도록 구현하였으나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불량에 대한 조기 대응 시스템까지는 구축하지 못해 품질 안정화 측면에서 아쉬움이 남는다</a:t>
              </a:r>
              <a:r>
                <a:rPr lang="en-US" altLang="ko-KR" sz="1400" dirty="0"/>
                <a:t>.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4" y="4837472"/>
              <a:ext cx="4622911" cy="11675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1400" dirty="0"/>
                <a:t>모델의 예측 신뢰도를 높이기 위해서는 충분한 기간의 시계열 데이터를 확보하는 것이 중요하며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향후 다양한 공정 상황을 반영한 데이터 수집을 통해 추가적인 모델 학습 및 성능 평가를 진행하는 보완이 필요하다</a:t>
              </a:r>
              <a:r>
                <a:rPr lang="en-US" altLang="ko-KR" dirty="0"/>
                <a:t>.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66728" y="4861544"/>
              <a:ext cx="4622911" cy="11010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sz="1400" dirty="0"/>
                <a:t>공정 데이터의 이해와 분석 과정에서 많은 어려움을 겪었지만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공정 관리자와 사용자를 위한 대시보드를 직접 설계</a:t>
              </a:r>
              <a:r>
                <a:rPr lang="en-US" altLang="ko-KR" sz="1400" dirty="0"/>
                <a:t>·</a:t>
              </a:r>
              <a:r>
                <a:rPr lang="ko-KR" altLang="en-US" sz="1400" dirty="0"/>
                <a:t>구현하면서 실무에 적용 가능한 대시보드의 중요성과 구축 방식에 대해 많은 것을 배울 수 있었다</a:t>
              </a:r>
              <a:r>
                <a:rPr lang="en-US" altLang="ko-KR" sz="1400" dirty="0"/>
                <a:t>.</a:t>
              </a:r>
              <a:endParaRPr lang="ko-KR" altLang="en-US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580362" y="2836211"/>
              <a:ext cx="4995645" cy="1020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400" dirty="0"/>
                <a:t>주조 공정 그림을 배치해 각 변수의 위치를 사용자가 직관적으로 이해할 수 있도록 대시보드를 구현한 점은 효과적이었으나</a:t>
              </a:r>
              <a:r>
                <a:rPr lang="en-US" altLang="ko-KR" sz="1400" dirty="0"/>
                <a:t>, </a:t>
              </a:r>
              <a:r>
                <a:rPr lang="ko-KR" altLang="en-US" sz="1400" dirty="0"/>
                <a:t>데이터 기간이 짧아 모델의 완성도와 예측 성능이 다소 아쉬웠다</a:t>
              </a:r>
              <a:r>
                <a:rPr lang="en-US" altLang="ko-KR" sz="1400" dirty="0"/>
                <a:t>.</a:t>
              </a:r>
              <a:endParaRPr lang="en-US" altLang="ko-KR" sz="1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388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5338" y="15535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89509" y="69474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5338" y="5968969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5322" y="2051115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7370" y="2039256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1293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주조공정의 복잡한 변수와 불량 원인을 데이터 기반으로 분석하여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머신러닝과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설명 가능한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AI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활용한 불량 예측 및 품질 관리 체계를 구축한다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r>
                <a:rPr lang="ko-KR" altLang="en-US" sz="1200" dirty="0"/>
                <a:t> 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68900" y="2041866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17001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다이캐스팅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공정 데이터를 기반으로 품질 불량을 예측하는 </a:t>
              </a:r>
              <a:r>
                <a:rPr lang="ko-KR" altLang="en-US" sz="12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머신러닝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모델과 주요 변수의 영향도를 </a:t>
              </a:r>
              <a:r>
                <a:rPr lang="ko-KR" altLang="en-US" sz="12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시각화하는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대시보드를 개발하여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설명 가능한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AI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통한 현장 적용 가능성을 검증한다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48930" y="2041866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Python,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Shiny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25192" y="2037986"/>
            <a:ext cx="2122308" cy="3803725"/>
            <a:chOff x="9631282" y="2373418"/>
            <a:chExt cx="2122308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31282" y="4339696"/>
              <a:ext cx="2122307" cy="17001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/>
                <a:t>실시간 공정 모니터링 대시보드를 통해 관리자와 작업자가 공정 이상 및 품질 상태를 직관적으로 확인할 수 있어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불량 조기 대응과 품질 안정화에 기여하며 데이터 기반의 스마트 제조 환경 구현에 이바지할 수 있다</a:t>
              </a:r>
              <a:r>
                <a:rPr lang="en-US" altLang="ko-KR" sz="1200" b="1" dirty="0"/>
                <a:t>.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B80E50D-4435-40D3-6132-B95A7BAC651C}"/>
              </a:ext>
            </a:extLst>
          </p:cNvPr>
          <p:cNvSpPr txBox="1"/>
          <p:nvPr/>
        </p:nvSpPr>
        <p:spPr>
          <a:xfrm>
            <a:off x="7346565" y="4038337"/>
            <a:ext cx="2122307" cy="1497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공정 데이터 이해와 </a:t>
            </a:r>
            <a:r>
              <a:rPr lang="ko-KR" altLang="en-US" sz="1200" b="1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전처리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이상 탐지 및 분류 모델 개발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시각화 대시보드 구현까지 단계적으로 진행되며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최종적으로 실시간 품질 예측 시스템 구축 및 결과 발표로 마무리된다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06BD2ED-FEA8-4648-BD69-C702EF4C446F}"/>
              </a:ext>
            </a:extLst>
          </p:cNvPr>
          <p:cNvCxnSpPr>
            <a:cxnSpLocks/>
          </p:cNvCxnSpPr>
          <p:nvPr/>
        </p:nvCxnSpPr>
        <p:spPr>
          <a:xfrm>
            <a:off x="8309664" y="3924697"/>
            <a:ext cx="208445" cy="0"/>
          </a:xfrm>
          <a:prstGeom prst="line">
            <a:avLst/>
          </a:prstGeom>
          <a:ln w="19050">
            <a:solidFill>
              <a:srgbClr val="FFD85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-224643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258857"/>
              </p:ext>
            </p:extLst>
          </p:nvPr>
        </p:nvGraphicFramePr>
        <p:xfrm>
          <a:off x="517712" y="1307551"/>
          <a:ext cx="11218265" cy="425277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7539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600" i="0" dirty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</a:rPr>
                        <a:t>훈련생</a:t>
                      </a:r>
                      <a:endParaRPr lang="ko-KR" altLang="en-US" sz="1600" i="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600" b="1" i="0" kern="1200" dirty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역할</a:t>
                      </a:r>
                      <a:endParaRPr lang="ko-KR" altLang="en-US" sz="1600" b="1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600" b="1" i="0" kern="1200" dirty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담당 업무</a:t>
                      </a:r>
                      <a:endParaRPr lang="ko-KR" altLang="en-US" sz="1600" b="1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539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1600" b="1" i="0" kern="1200" dirty="0" err="1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조익현</a:t>
                      </a:r>
                      <a:endParaRPr lang="ko-KR" altLang="en-US" sz="1600" b="1" i="0" kern="120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600" b="1" i="0" kern="1200" dirty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팀장</a:t>
                      </a:r>
                      <a:endParaRPr lang="ko-KR" altLang="en-US" sz="1600" b="1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/>
                        <a:ea typeface="세방고딕 Regular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53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i="0" kern="1200" dirty="0" err="1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구교빈</a:t>
                      </a:r>
                      <a:endParaRPr lang="ko-KR" altLang="en-US" sz="1600" b="1" i="0" kern="120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600" b="1" i="0" kern="1200" dirty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팀원</a:t>
                      </a:r>
                      <a:endParaRPr lang="en-US" altLang="ko-KR" sz="1600" b="1" i="0" kern="120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endParaRPr kumimoji="0" lang="en-US" altLang="ko-KR" sz="1600" i="0" u="none" strike="noStrike" kern="1200" cap="none" spc="0" normalizeH="0" baseline="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/>
                        <a:ea typeface="세방고딕 Regular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53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i="0" kern="1200" dirty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김보경</a:t>
                      </a:r>
                      <a:endParaRPr lang="ko-KR" altLang="en-US" sz="1600" b="1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600" b="1" i="0" kern="1200" dirty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팀원</a:t>
                      </a:r>
                      <a:endParaRPr lang="ko-KR" altLang="en-US" sz="1600" b="1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endParaRPr kumimoji="0" lang="ko-KR" altLang="en-US" sz="1600" b="0" i="0" u="none" strike="noStrike" kern="1200" cap="none" spc="0" normalizeH="0" baseline="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/>
                        <a:ea typeface="세방고딕 Regular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53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i="0" kern="1200" dirty="0">
                          <a:ln w="9525">
                            <a:solidFill>
                              <a:schemeClr val="accent1">
                                <a:shade val="1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맑은 고딕"/>
                          <a:cs typeface="+mn-cs"/>
                        </a:rPr>
                        <a:t>오상원</a:t>
                      </a:r>
                      <a:endParaRPr lang="ko-KR" altLang="en-US" sz="1600" b="1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600" b="1" i="0" kern="1200" dirty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맑은 고딕"/>
                          <a:cs typeface="+mn-cs"/>
                        </a:rPr>
                        <a:t>팀원</a:t>
                      </a:r>
                      <a:endParaRPr lang="ko-KR" altLang="en-US" sz="1600" b="1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endParaRPr kumimoji="0" lang="ko-KR" altLang="en-US" sz="1600" b="0" i="0" u="none" strike="noStrike" kern="1200" cap="none" spc="0" normalizeH="0" baseline="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/>
                        <a:ea typeface="세방고딕 Regular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53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i="0" kern="12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/>
                          <a:ea typeface="맑은 고딕"/>
                          <a:cs typeface="+mn-cs"/>
                        </a:rPr>
                        <a:t>정은주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600" b="1" i="0" kern="1200" dirty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맑은 고딕"/>
                          <a:cs typeface="+mn-cs"/>
                        </a:rPr>
                        <a:t>팀원</a:t>
                      </a:r>
                      <a:endParaRPr lang="ko-KR" altLang="en-US" sz="1600" b="1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endParaRPr kumimoji="0" lang="ko-KR" altLang="en-US" sz="1600" b="0" i="0" u="none" strike="noStrike" kern="1200" cap="none" spc="0" normalizeH="0" baseline="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/>
                        <a:ea typeface="세방고딕 Regular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650742"/>
                  </a:ext>
                </a:extLst>
              </a:tr>
              <a:tr h="607539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600" b="1" dirty="0" err="1">
                          <a:ln w="9525">
                            <a:solidFill>
                              <a:schemeClr val="accent1">
                                <a:shade val="1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류준걸</a:t>
                      </a:r>
                      <a:endParaRPr lang="ko-KR" altLang="en-US" sz="1600" b="1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r>
                        <a:rPr lang="ko-KR" altLang="en-US" sz="1600" b="1" i="0" kern="1200" dirty="0">
                          <a:ln w="9525"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맑은 고딕"/>
                          <a:cs typeface="+mn-cs"/>
                        </a:rPr>
                        <a:t>멘토</a:t>
                      </a:r>
                      <a:endParaRPr lang="ko-KR" altLang="en-US" sz="1600" b="1" i="0" kern="1200" dirty="0">
                        <a:solidFill>
                          <a:schemeClr val="bg2">
                            <a:lumMod val="25000"/>
                          </a:schemeClr>
                        </a:solidFill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None/>
                        <a:defRPr/>
                      </a:pPr>
                      <a:endParaRPr kumimoji="0" lang="ko-KR" altLang="en-US" sz="1600" b="0" i="0" u="none" strike="noStrike" kern="1200" cap="none" spc="0" normalizeH="0" baseline="0" dirty="0">
                        <a:ln w="9525"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/>
                        <a:ea typeface="세방고딕 Regular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545556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790405" y="5883845"/>
            <a:ext cx="109959" cy="109959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4502071" y="387122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/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600">
                <a:latin typeface="세방고딕 Regular"/>
                <a:ea typeface="세방고딕 Regular"/>
              </a:endParaRPr>
            </a:p>
          </p:txBody>
        </p:sp>
        <p:sp>
          <p:nvSpPr>
            <p:cNvPr id="140" name="타원 139"/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세방고딕 Regular"/>
                <a:ea typeface="세방고딕 Regular"/>
              </a:endParaRPr>
            </a:p>
          </p:txBody>
        </p:sp>
        <p:pic>
          <p:nvPicPr>
            <p:cNvPr id="144" name="그래픽 14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/>
            <p:cNvSpPr txBox="1"/>
            <p:nvPr/>
          </p:nvSpPr>
          <p:spPr>
            <a:xfrm>
              <a:off x="5020694" y="353330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>
                <a:spcBef>
                  <a:spcPts val="0"/>
                </a:spcBef>
                <a:spcAft>
                  <a:spcPts val="0"/>
                </a:spcAft>
                <a:buClrTx/>
                <a:buFont typeface="Wingdings"/>
                <a:buNone/>
                <a:defRPr/>
              </a:pPr>
              <a:r>
                <a:rPr lang="ko-KR" altLang="en-US" sz="1200" b="1" dirty="0"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예측 모델 구축</a:t>
              </a:r>
              <a:endParaRPr lang="en-US" altLang="ko-KR" sz="1200" b="1" dirty="0">
                <a:solidFill>
                  <a:schemeClr val="bg2">
                    <a:lumMod val="25000"/>
                  </a:schemeClr>
                </a:solidFill>
                <a:latin typeface="맑은 고딕"/>
                <a:ea typeface="맑은 고딕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502071" y="2641625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/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600">
                <a:latin typeface="세방고딕 Regular"/>
                <a:ea typeface="세방고딕 Regular"/>
              </a:endParaRPr>
            </a:p>
          </p:txBody>
        </p:sp>
        <p:sp>
          <p:nvSpPr>
            <p:cNvPr id="148" name="타원 147"/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세방고딕 Regular"/>
                <a:ea typeface="세방고딕 Regular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071846" y="3528323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시스템 구현</a:t>
              </a:r>
              <a:endParaRPr lang="en-US" altLang="ko-KR" sz="12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153" name="그래픽 152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/>
          <p:cNvSpPr/>
          <p:nvPr/>
        </p:nvSpPr>
        <p:spPr>
          <a:xfrm>
            <a:off x="4502071" y="3254619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 sz="1600">
              <a:latin typeface="세방고딕 Regular"/>
              <a:ea typeface="세방고딕 Regular"/>
            </a:endParaRPr>
          </a:p>
        </p:txBody>
      </p:sp>
      <p:sp>
        <p:nvSpPr>
          <p:cNvPr id="156" name="타원 155"/>
          <p:cNvSpPr/>
          <p:nvPr/>
        </p:nvSpPr>
        <p:spPr>
          <a:xfrm>
            <a:off x="4506795" y="3244599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세방고딕 Regular"/>
              <a:ea typeface="세방고딕 Regular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994510" y="3295436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/>
                <a:ea typeface="맑은 고딕"/>
              </a:rPr>
              <a:t>시스템 최적화</a:t>
            </a:r>
            <a:endParaRPr lang="en-US" altLang="ko-KR" sz="1200" b="1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/>
              <a:ea typeface="맑은 고딕"/>
            </a:endParaRPr>
          </a:p>
        </p:txBody>
      </p:sp>
      <p:pic>
        <p:nvPicPr>
          <p:cNvPr id="180" name="그래픽 17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4581433" y="3332353"/>
            <a:ext cx="216867" cy="193294"/>
          </a:xfrm>
          <a:prstGeom prst="rect">
            <a:avLst/>
          </a:prstGeom>
        </p:spPr>
      </p:pic>
      <p:grpSp>
        <p:nvGrpSpPr>
          <p:cNvPr id="28" name="그룹 27"/>
          <p:cNvGrpSpPr/>
          <p:nvPr/>
        </p:nvGrpSpPr>
        <p:grpSpPr>
          <a:xfrm>
            <a:off x="4502071" y="4458048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/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600">
                <a:latin typeface="세방고딕 Regular"/>
                <a:ea typeface="세방고딕 Regular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세방고딕 Regular"/>
                <a:ea typeface="세방고딕 Regular"/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008558" y="5093362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서비스 시스템 설계</a:t>
              </a:r>
              <a:endParaRPr lang="en-US" altLang="ko-KR" sz="12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182" name="그래픽 181"/>
            <p:cNvPicPr>
              <a:picLocks noChangeAspect="1"/>
            </p:cNvPicPr>
            <p:nvPr/>
          </p:nvPicPr>
          <p:blipFill rotWithShape="1">
            <a:blip r:embed="rId10"/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4502071" y="204018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/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600">
                <a:latin typeface="세방고딕 Regular"/>
                <a:ea typeface="세방고딕 Regular"/>
              </a:endParaRPr>
            </a:p>
          </p:txBody>
        </p:sp>
        <p:sp>
          <p:nvSpPr>
            <p:cNvPr id="159" name="타원 158"/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세방고딕 Regular"/>
                <a:ea typeface="세방고딕 Regular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8071846" y="4303556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데이터 탐색 및 </a:t>
              </a:r>
              <a:r>
                <a:rPr lang="ko-KR" altLang="en-US" sz="1200" b="1" dirty="0" err="1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전처리</a:t>
              </a:r>
              <a:r>
                <a:rPr lang="ko-KR" altLang="en-US" sz="1200" b="1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 </a:t>
              </a:r>
              <a:endParaRPr lang="en-US" altLang="ko-KR" sz="12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186" name="그래픽 185"/>
            <p:cNvPicPr>
              <a:picLocks noChangeAspect="1"/>
            </p:cNvPicPr>
            <p:nvPr/>
          </p:nvPicPr>
          <p:blipFill rotWithShape="1">
            <a:blip r:embed="rId11"/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4502071" y="5059493"/>
            <a:ext cx="4337316" cy="358635"/>
            <a:chOff x="4525872" y="5811259"/>
            <a:chExt cx="4337316" cy="358635"/>
          </a:xfrm>
        </p:grpSpPr>
        <p:sp>
          <p:nvSpPr>
            <p:cNvPr id="171" name="사각형: 둥근 모서리 170"/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sz="1600">
                <a:latin typeface="세방고딕 Regular"/>
                <a:ea typeface="세방고딕 Regular"/>
              </a:endParaRPr>
            </a:p>
          </p:txBody>
        </p:sp>
        <p:sp>
          <p:nvSpPr>
            <p:cNvPr id="172" name="타원 171"/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세방고딕 Regular"/>
                <a:ea typeface="세방고딕 Regular"/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5009480" y="5844400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프로젝트 피드백</a:t>
              </a:r>
              <a:r>
                <a:rPr lang="en-US" altLang="ko-KR" sz="1200" b="1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, </a:t>
              </a:r>
              <a:r>
                <a:rPr lang="ko-KR" altLang="en-US" sz="1200" b="1" dirty="0">
                  <a:ln w="9525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/>
                  <a:ea typeface="맑은 고딕"/>
                </a:rPr>
                <a:t>프로젝트 질의응답</a:t>
              </a:r>
              <a:endParaRPr lang="en-US" altLang="ko-KR" sz="1200" b="1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/>
                <a:ea typeface="맑은 고딕"/>
              </a:endParaRPr>
            </a:p>
          </p:txBody>
        </p:sp>
        <p:pic>
          <p:nvPicPr>
            <p:cNvPr id="188" name="그래픽 187"/>
            <p:cNvPicPr>
              <a:picLocks noChangeAspect="1"/>
            </p:cNvPicPr>
            <p:nvPr/>
          </p:nvPicPr>
          <p:blipFill rotWithShape="1">
            <a:blip r:embed="rId12"/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75" y="-18128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905421"/>
              </p:ext>
            </p:extLst>
          </p:nvPr>
        </p:nvGraphicFramePr>
        <p:xfrm>
          <a:off x="519911" y="2095588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탐색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5/27(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</a:t>
                      </a:r>
                      <a:r>
                        <a:rPr lang="ko-KR" altLang="en-US" sz="1200" b="1" kern="120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전처리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5/28(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5/30(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기획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6/3(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대시보드 제작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6/5(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6/9(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6/11(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5/26(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6/11(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2" y="2585455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탐색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03070" y="2577869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52686" y="3101442"/>
            <a:ext cx="2474845" cy="326913"/>
            <a:chOff x="4574111" y="3841157"/>
            <a:chExt cx="2474845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326913"/>
              <a:chOff x="4665551" y="3307757"/>
              <a:chExt cx="2474845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 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01784" y="3101468"/>
            <a:ext cx="1858457" cy="326913"/>
            <a:chOff x="7383738" y="3841157"/>
            <a:chExt cx="1858457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858457" cy="326913"/>
              <a:chOff x="4665552" y="3307757"/>
              <a:chExt cx="1858457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50535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대시보드 기획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56034" y="3640417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예측 모델 구축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58846" y="415959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대시보드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55187" y="4703131"/>
            <a:ext cx="2775267" cy="326913"/>
            <a:chOff x="4574111" y="5427069"/>
            <a:chExt cx="2775267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775267" cy="326913"/>
              <a:chOff x="4665551" y="3307757"/>
              <a:chExt cx="2775267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60" y="3340188"/>
                <a:ext cx="242215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대시보드 배포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E2F87DC-D1EC-42D2-B464-D8CFC7E78F4C}"/>
              </a:ext>
            </a:extLst>
          </p:cNvPr>
          <p:cNvGrpSpPr/>
          <p:nvPr/>
        </p:nvGrpSpPr>
        <p:grpSpPr>
          <a:xfrm>
            <a:off x="7301784" y="4693438"/>
            <a:ext cx="1858457" cy="326913"/>
            <a:chOff x="7383738" y="3841157"/>
            <a:chExt cx="1858457" cy="326913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3101CAEB-70EA-49A8-B453-0DBA7ADEF218}"/>
                </a:ext>
              </a:extLst>
            </p:cNvPr>
            <p:cNvGrpSpPr/>
            <p:nvPr/>
          </p:nvGrpSpPr>
          <p:grpSpPr>
            <a:xfrm>
              <a:off x="7383738" y="3841157"/>
              <a:ext cx="1858457" cy="326913"/>
              <a:chOff x="4665552" y="3307757"/>
              <a:chExt cx="1858457" cy="326913"/>
            </a:xfrm>
          </p:grpSpPr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8FA2D895-CD36-4AA0-9686-875B2D34207E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96" name="사각형: 둥근 모서리 95">
                  <a:extLst>
                    <a:ext uri="{FF2B5EF4-FFF2-40B4-BE49-F238E27FC236}">
                      <a16:creationId xmlns:a16="http://schemas.microsoft.com/office/drawing/2014/main" id="{6656A170-1608-46E1-80E2-2774A231FAE4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FBACD9A1-5F70-4B16-8A68-81C2DA981A0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AFCDECB-7CFE-4046-BBC6-3BD5DD507E49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50535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시스템 안정화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93" name="그래픽 92">
              <a:extLst>
                <a:ext uri="{FF2B5EF4-FFF2-40B4-BE49-F238E27FC236}">
                  <a16:creationId xmlns:a16="http://schemas.microsoft.com/office/drawing/2014/main" id="{2162D1B2-5786-4348-A110-B2ACF8644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202794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(Train/test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527153" y="1960031"/>
            <a:ext cx="2858517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0" i="0" dirty="0">
                <a:solidFill>
                  <a:srgbClr val="19283A"/>
                </a:solidFill>
                <a:effectLst/>
                <a:latin typeface="-apple-system"/>
              </a:rPr>
              <a:t>주조 공정 센서 데이터셋</a:t>
            </a:r>
            <a:endParaRPr lang="en-US" altLang="ko-KR" sz="1600" b="0" i="0" dirty="0">
              <a:solidFill>
                <a:srgbClr val="19283A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변수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: 32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데이터셋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73612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A45D860-504F-4B93-BF6F-5C486F245E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2082" y="2637059"/>
            <a:ext cx="2744437" cy="3831642"/>
          </a:xfrm>
          <a:prstGeom prst="rect">
            <a:avLst/>
          </a:prstGeom>
        </p:spPr>
      </p:pic>
      <p:sp>
        <p:nvSpPr>
          <p:cNvPr id="36" name="TextBox 19">
            <a:extLst>
              <a:ext uri="{FF2B5EF4-FFF2-40B4-BE49-F238E27FC236}">
                <a16:creationId xmlns:a16="http://schemas.microsoft.com/office/drawing/2014/main" id="{0AD7FFBD-0A22-4AD0-A24E-3100FBBDB57D}"/>
              </a:ext>
            </a:extLst>
          </p:cNvPr>
          <p:cNvSpPr txBox="1"/>
          <p:nvPr/>
        </p:nvSpPr>
        <p:spPr>
          <a:xfrm>
            <a:off x="4112082" y="2019199"/>
            <a:ext cx="1873238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0" i="0" dirty="0">
                <a:solidFill>
                  <a:srgbClr val="19283A"/>
                </a:solidFill>
                <a:effectLst/>
                <a:latin typeface="-apple-system"/>
              </a:rPr>
              <a:t>모델 적용 변수</a:t>
            </a:r>
            <a:endParaRPr lang="ko-KR" altLang="en-US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B0638AD-BACC-4B99-9361-0253ADBEDB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87537" y="2627816"/>
            <a:ext cx="4155256" cy="3825729"/>
          </a:xfrm>
          <a:prstGeom prst="rect">
            <a:avLst/>
          </a:prstGeom>
        </p:spPr>
      </p:pic>
      <p:sp>
        <p:nvSpPr>
          <p:cNvPr id="40" name="TextBox 19">
            <a:extLst>
              <a:ext uri="{FF2B5EF4-FFF2-40B4-BE49-F238E27FC236}">
                <a16:creationId xmlns:a16="http://schemas.microsoft.com/office/drawing/2014/main" id="{51627781-31D6-431F-B47A-82774A5617F5}"/>
              </a:ext>
            </a:extLst>
          </p:cNvPr>
          <p:cNvSpPr txBox="1"/>
          <p:nvPr/>
        </p:nvSpPr>
        <p:spPr>
          <a:xfrm>
            <a:off x="7613393" y="2001332"/>
            <a:ext cx="2051772" cy="421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b="0" i="0" dirty="0">
                <a:solidFill>
                  <a:srgbClr val="19283A"/>
                </a:solidFill>
                <a:effectLst/>
                <a:latin typeface="-apple-system"/>
              </a:rPr>
              <a:t>모델 미적용 변수</a:t>
            </a:r>
            <a:endParaRPr lang="ko-KR" altLang="en-US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7977B37-20B3-40FA-AC3C-A1B1F9844B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872" y="3114518"/>
            <a:ext cx="3464406" cy="331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84" y="-149587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+mn-ea"/>
                  <a:ea typeface="+mj-ea"/>
                </a:rPr>
                <a:t>랜덤포레스트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+mn-ea"/>
                  <a:ea typeface="+mj-ea"/>
                </a:rPr>
                <a:t>(Random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+mn-ea"/>
                  <a:ea typeface="+mj-ea"/>
                </a:rPr>
                <a:t> 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+mn-ea"/>
                  <a:ea typeface="+mj-ea"/>
                </a:rPr>
                <a:t>Forest)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456000" y="2078874"/>
            <a:ext cx="11359819" cy="790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dirty="0" err="1"/>
              <a:t>랜덤포레스트</a:t>
            </a:r>
            <a:r>
              <a:rPr lang="en-US" altLang="ko-KR" sz="1600" dirty="0"/>
              <a:t>(Random Forest)</a:t>
            </a:r>
            <a:r>
              <a:rPr lang="ko-KR" altLang="en-US" sz="1600" dirty="0"/>
              <a:t>는 여러 개의 </a:t>
            </a:r>
            <a:r>
              <a:rPr lang="ko-KR" altLang="en-US" sz="1600" dirty="0" err="1"/>
              <a:t>결정트리</a:t>
            </a:r>
            <a:r>
              <a:rPr lang="en-US" altLang="ko-KR" sz="1600" dirty="0"/>
              <a:t>(Decision Tree)</a:t>
            </a:r>
            <a:r>
              <a:rPr lang="ko-KR" altLang="en-US" sz="1600" dirty="0"/>
              <a:t>를 조합하여 예측 성능을 높이는 앙상블 학습 기법입니다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dirty="0"/>
              <a:t>각 트리는 데이터의 일부를 무작위로 선택해 학습하며</a:t>
            </a:r>
            <a:r>
              <a:rPr lang="en-US" altLang="ko-KR" sz="1600" dirty="0"/>
              <a:t>, </a:t>
            </a:r>
            <a:r>
              <a:rPr lang="ko-KR" altLang="en-US" sz="1600" dirty="0"/>
              <a:t>예측 시 다수결 또는 평균을 통해 최종 결과를 도출합니다</a:t>
            </a:r>
            <a:r>
              <a:rPr lang="en-US" altLang="ko-KR" sz="1600" dirty="0"/>
              <a:t>.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A56F1082-E728-4F5C-BA85-B7E0B8D4B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403" y="3031694"/>
            <a:ext cx="7341011" cy="316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45472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+mn-ea"/>
                  <a:ea typeface="+mj-ea"/>
                </a:rPr>
                <a:t>랜덤포레스트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+mn-ea"/>
                  <a:ea typeface="+mj-ea"/>
                </a:rPr>
                <a:t>(Random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+mn-ea"/>
                  <a:ea typeface="+mj-ea"/>
                </a:rPr>
                <a:t> 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+mn-ea"/>
                  <a:ea typeface="+mj-ea"/>
                </a:rPr>
                <a:t>Forest)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BA12EFB8-344B-47D2-BEE1-FF70B71DAA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832" y="2137538"/>
            <a:ext cx="3745446" cy="3252248"/>
          </a:xfrm>
          <a:prstGeom prst="rect">
            <a:avLst/>
          </a:prstGeom>
        </p:spPr>
      </p:pic>
      <p:sp>
        <p:nvSpPr>
          <p:cNvPr id="29" name="TextBox 1">
            <a:extLst>
              <a:ext uri="{FF2B5EF4-FFF2-40B4-BE49-F238E27FC236}">
                <a16:creationId xmlns:a16="http://schemas.microsoft.com/office/drawing/2014/main" id="{42BB4D2C-0260-480A-9B97-0DDD396A2F76}"/>
              </a:ext>
            </a:extLst>
          </p:cNvPr>
          <p:cNvSpPr txBox="1"/>
          <p:nvPr/>
        </p:nvSpPr>
        <p:spPr>
          <a:xfrm>
            <a:off x="8544272" y="2428405"/>
            <a:ext cx="2828074" cy="2001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dirty="0"/>
              <a:t>이 모델은 전체적으로 </a:t>
            </a:r>
            <a:r>
              <a:rPr lang="en-US" altLang="ko-KR" sz="1200" dirty="0"/>
              <a:t>99.6%</a:t>
            </a:r>
            <a:r>
              <a:rPr lang="ko-KR" altLang="en-US" sz="1200" dirty="0"/>
              <a:t>의 높은 정확도</a:t>
            </a:r>
            <a:r>
              <a:rPr lang="en-US" altLang="ko-KR" sz="1200" dirty="0"/>
              <a:t>(accuracy)</a:t>
            </a:r>
            <a:r>
              <a:rPr lang="ko-KR" altLang="en-US" sz="1200" dirty="0"/>
              <a:t>를 보이며 성능이 우수합니다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dirty="0"/>
              <a:t>정상</a:t>
            </a:r>
            <a:r>
              <a:rPr lang="en-US" altLang="ko-KR" sz="1200" dirty="0"/>
              <a:t>(0) </a:t>
            </a:r>
            <a:r>
              <a:rPr lang="ko-KR" altLang="en-US" sz="1200" dirty="0"/>
              <a:t>클래스는 거의 완벽하게 분류되었고</a:t>
            </a:r>
            <a:r>
              <a:rPr lang="en-US" altLang="ko-KR" sz="1200" dirty="0"/>
              <a:t>, </a:t>
            </a:r>
            <a:r>
              <a:rPr lang="ko-KR" altLang="en-US" sz="1200" dirty="0"/>
              <a:t>불량</a:t>
            </a:r>
            <a:r>
              <a:rPr lang="en-US" altLang="ko-KR" sz="1200" dirty="0"/>
              <a:t>(1) </a:t>
            </a:r>
            <a:r>
              <a:rPr lang="ko-KR" altLang="en-US" sz="1200" dirty="0"/>
              <a:t>클래스에 대해서도 민감도</a:t>
            </a:r>
            <a:r>
              <a:rPr lang="en-US" altLang="ko-KR" sz="1200" dirty="0"/>
              <a:t>(recall)</a:t>
            </a:r>
            <a:r>
              <a:rPr lang="ko-KR" altLang="en-US" sz="1200" dirty="0"/>
              <a:t>가 </a:t>
            </a:r>
            <a:r>
              <a:rPr lang="en-US" altLang="ko-KR" sz="1200" dirty="0"/>
              <a:t>90.1%, F1 </a:t>
            </a:r>
            <a:r>
              <a:rPr lang="ko-KR" altLang="en-US" sz="1200" dirty="0"/>
              <a:t>점수 </a:t>
            </a:r>
            <a:r>
              <a:rPr lang="en-US" altLang="ko-KR" sz="1200" dirty="0"/>
              <a:t>91.4%</a:t>
            </a:r>
            <a:r>
              <a:rPr lang="ko-KR" altLang="en-US" sz="1200" dirty="0"/>
              <a:t>로 양호한 성능을 나타냅니다</a:t>
            </a:r>
            <a:r>
              <a:rPr lang="en-US" altLang="ko-KR" sz="1200" dirty="0"/>
              <a:t>.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3084D1F-C077-476D-8148-9474D7019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099785"/>
              </p:ext>
            </p:extLst>
          </p:nvPr>
        </p:nvGraphicFramePr>
        <p:xfrm>
          <a:off x="4160687" y="2333050"/>
          <a:ext cx="4284475" cy="2781145"/>
        </p:xfrm>
        <a:graphic>
          <a:graphicData uri="http://schemas.openxmlformats.org/drawingml/2006/table">
            <a:tbl>
              <a:tblPr/>
              <a:tblGrid>
                <a:gridCol w="856895">
                  <a:extLst>
                    <a:ext uri="{9D8B030D-6E8A-4147-A177-3AD203B41FA5}">
                      <a16:colId xmlns:a16="http://schemas.microsoft.com/office/drawing/2014/main" val="991541943"/>
                    </a:ext>
                  </a:extLst>
                </a:gridCol>
                <a:gridCol w="856895">
                  <a:extLst>
                    <a:ext uri="{9D8B030D-6E8A-4147-A177-3AD203B41FA5}">
                      <a16:colId xmlns:a16="http://schemas.microsoft.com/office/drawing/2014/main" val="2720877388"/>
                    </a:ext>
                  </a:extLst>
                </a:gridCol>
                <a:gridCol w="856895">
                  <a:extLst>
                    <a:ext uri="{9D8B030D-6E8A-4147-A177-3AD203B41FA5}">
                      <a16:colId xmlns:a16="http://schemas.microsoft.com/office/drawing/2014/main" val="4109811412"/>
                    </a:ext>
                  </a:extLst>
                </a:gridCol>
                <a:gridCol w="856895">
                  <a:extLst>
                    <a:ext uri="{9D8B030D-6E8A-4147-A177-3AD203B41FA5}">
                      <a16:colId xmlns:a16="http://schemas.microsoft.com/office/drawing/2014/main" val="933893572"/>
                    </a:ext>
                  </a:extLst>
                </a:gridCol>
                <a:gridCol w="856895">
                  <a:extLst>
                    <a:ext uri="{9D8B030D-6E8A-4147-A177-3AD203B41FA5}">
                      <a16:colId xmlns:a16="http://schemas.microsoft.com/office/drawing/2014/main" val="3583909113"/>
                    </a:ext>
                  </a:extLst>
                </a:gridCol>
              </a:tblGrid>
              <a:tr h="496633">
                <a:tc>
                  <a:txBody>
                    <a:bodyPr/>
                    <a:lstStyle/>
                    <a:p>
                      <a:r>
                        <a:rPr lang="ko-KR" altLang="en-US" sz="1200" b="0"/>
                        <a:t>구분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/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7502365"/>
                  </a:ext>
                </a:extLst>
              </a:tr>
              <a:tr h="496633">
                <a:tc>
                  <a:txBody>
                    <a:bodyPr/>
                    <a:lstStyle/>
                    <a:p>
                      <a:r>
                        <a:rPr lang="ko-KR" altLang="en-US" sz="1200" b="0"/>
                        <a:t>클래스 </a:t>
                      </a:r>
                      <a:r>
                        <a:rPr lang="en-US" altLang="ko-KR" sz="1200" b="0"/>
                        <a:t>0 (</a:t>
                      </a:r>
                      <a:r>
                        <a:rPr lang="ko-KR" altLang="en-US" sz="1200" b="0"/>
                        <a:t>정상</a:t>
                      </a:r>
                      <a:r>
                        <a:rPr lang="en-US" altLang="ko-KR" sz="1200" b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/>
                        <a:t>0.9975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0.9982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/>
                        <a:t>0.9979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/>
                        <a:t>11,670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563999"/>
                  </a:ext>
                </a:extLst>
              </a:tr>
              <a:tr h="496633">
                <a:tc>
                  <a:txBody>
                    <a:bodyPr/>
                    <a:lstStyle/>
                    <a:p>
                      <a:r>
                        <a:rPr lang="ko-KR" altLang="en-US" sz="1200" b="0"/>
                        <a:t>클래스 </a:t>
                      </a:r>
                      <a:r>
                        <a:rPr lang="en-US" altLang="ko-KR" sz="1200" b="0"/>
                        <a:t>1 (</a:t>
                      </a:r>
                      <a:r>
                        <a:rPr lang="ko-KR" altLang="en-US" sz="1200" b="0"/>
                        <a:t>불량</a:t>
                      </a:r>
                      <a:r>
                        <a:rPr lang="en-US" altLang="ko-KR" sz="1200" b="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/>
                        <a:t>0.9263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/>
                        <a:t>0.9010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/>
                        <a:t>0.9135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/>
                        <a:t>293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22754"/>
                  </a:ext>
                </a:extLst>
              </a:tr>
              <a:tr h="297980">
                <a:tc>
                  <a:txBody>
                    <a:bodyPr/>
                    <a:lstStyle/>
                    <a:p>
                      <a:r>
                        <a:rPr lang="ko-KR" altLang="en-US" sz="1200" b="0" dirty="0"/>
                        <a:t>정확도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b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200" b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dirty="0"/>
                        <a:t>0.9958</a:t>
                      </a:r>
                      <a:endParaRPr lang="ko-KR" altLang="en-US" sz="1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/>
                        <a:t>11,963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61422"/>
                  </a:ext>
                </a:extLst>
              </a:tr>
              <a:tr h="496633">
                <a:tc>
                  <a:txBody>
                    <a:bodyPr/>
                    <a:lstStyle/>
                    <a:p>
                      <a:r>
                        <a:rPr lang="en-US" sz="1200" b="0" dirty="0"/>
                        <a:t>Macro </a:t>
                      </a:r>
                      <a:r>
                        <a:rPr lang="ko-KR" altLang="en-US" sz="1200" b="0" dirty="0"/>
                        <a:t>평균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/>
                        <a:t>0.9619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0.9496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/>
                        <a:t>0.9557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/>
                        <a:t>11,963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131464"/>
                  </a:ext>
                </a:extLst>
              </a:tr>
              <a:tr h="496633">
                <a:tc>
                  <a:txBody>
                    <a:bodyPr/>
                    <a:lstStyle/>
                    <a:p>
                      <a:r>
                        <a:rPr lang="en-US" sz="1200" b="0"/>
                        <a:t>Weighted </a:t>
                      </a:r>
                      <a:r>
                        <a:rPr lang="ko-KR" altLang="en-US" sz="1200" b="0"/>
                        <a:t>평균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/>
                        <a:t>0.9958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/>
                        <a:t>0.9958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0.9958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11,963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190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70719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+mn-ea"/>
                  <a:ea typeface="+mj-ea"/>
                </a:rPr>
                <a:t>SHAP (Shapley Additive </a:t>
              </a:r>
              <a:r>
                <a:rPr lang="en-US" altLang="ko-KR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+mn-ea"/>
                  <a:ea typeface="+mj-ea"/>
                </a:rPr>
                <a:t>exPlanations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2">
                      <a:lumMod val="75000"/>
                    </a:schemeClr>
                  </a:solidFill>
                  <a:latin typeface="+mn-ea"/>
                  <a:ea typeface="+mj-ea"/>
                </a:rPr>
                <a:t>)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544929" y="2077055"/>
            <a:ext cx="11197864" cy="116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dirty="0"/>
              <a:t>SHAP (</a:t>
            </a:r>
            <a:r>
              <a:rPr lang="en-US" altLang="ko-KR" sz="1600" dirty="0" err="1"/>
              <a:t>SHapley</a:t>
            </a:r>
            <a:r>
              <a:rPr lang="en-US" altLang="ko-KR" sz="1600" dirty="0"/>
              <a:t> Additive </a:t>
            </a:r>
            <a:r>
              <a:rPr lang="en-US" altLang="ko-KR" sz="1600" dirty="0" err="1"/>
              <a:t>exPlanations</a:t>
            </a:r>
            <a:r>
              <a:rPr lang="en-US" altLang="ko-KR" sz="1600" dirty="0"/>
              <a:t>)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머신러닝</a:t>
            </a:r>
            <a:r>
              <a:rPr lang="ko-KR" altLang="en-US" sz="1600" dirty="0"/>
              <a:t> 모델의 예측 결과를 설명하기 위한 기법으로</a:t>
            </a:r>
            <a:r>
              <a:rPr lang="en-US" altLang="ko-KR" sz="1600" dirty="0"/>
              <a:t>, </a:t>
            </a:r>
            <a:r>
              <a:rPr lang="ko-KR" altLang="en-US" sz="1600" dirty="0"/>
              <a:t>각 변수가 예측에 기여한 정도를 </a:t>
            </a:r>
            <a:r>
              <a:rPr lang="ko-KR" altLang="en-US" sz="1600" dirty="0" err="1"/>
              <a:t>수치화하여</a:t>
            </a:r>
            <a:r>
              <a:rPr lang="ko-KR" altLang="en-US" sz="1600" dirty="0"/>
              <a:t> 보여줍니다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dirty="0"/>
              <a:t>게임 이론의 </a:t>
            </a:r>
            <a:r>
              <a:rPr lang="ko-KR" altLang="en-US" sz="1600" dirty="0" err="1"/>
              <a:t>셰플리</a:t>
            </a:r>
            <a:r>
              <a:rPr lang="ko-KR" altLang="en-US" sz="1600" dirty="0"/>
              <a:t> 값을 기반으로 하며</a:t>
            </a:r>
            <a:r>
              <a:rPr lang="en-US" altLang="ko-KR" sz="1600" dirty="0"/>
              <a:t>, </a:t>
            </a:r>
            <a:r>
              <a:rPr lang="ko-KR" altLang="en-US" sz="1600" dirty="0"/>
              <a:t>모델의 복잡성과 무관하게 직관적이고 공정한 해석을 제공하는 것이 장점입니다</a:t>
            </a:r>
            <a:r>
              <a:rPr lang="en-US" altLang="ko-KR" sz="1600" dirty="0"/>
              <a:t>.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FCE0C10-F7EC-4289-97B4-47D5D27411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6123" y="3391180"/>
            <a:ext cx="3279417" cy="315087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2106E6C-21A9-40B7-8D48-267BFCEF947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884" y="3441346"/>
            <a:ext cx="3027074" cy="3050540"/>
          </a:xfrm>
          <a:prstGeom prst="rect">
            <a:avLst/>
          </a:prstGeom>
        </p:spPr>
      </p:pic>
      <p:sp>
        <p:nvSpPr>
          <p:cNvPr id="30" name="TextBox 1">
            <a:extLst>
              <a:ext uri="{FF2B5EF4-FFF2-40B4-BE49-F238E27FC236}">
                <a16:creationId xmlns:a16="http://schemas.microsoft.com/office/drawing/2014/main" id="{428F3F69-A4AE-4E3A-B291-E9C5924D2490}"/>
              </a:ext>
            </a:extLst>
          </p:cNvPr>
          <p:cNvSpPr txBox="1"/>
          <p:nvPr/>
        </p:nvSpPr>
        <p:spPr>
          <a:xfrm>
            <a:off x="7635872" y="3734637"/>
            <a:ext cx="3279417" cy="2555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dirty="0"/>
              <a:t>SHAP </a:t>
            </a:r>
            <a:r>
              <a:rPr lang="ko-KR" altLang="en-US" sz="1200" dirty="0"/>
              <a:t>그래프는 모델이 불량 여부를 예측할 때 어떤 변수들이 중요한지 보여줍니다</a:t>
            </a:r>
            <a:r>
              <a:rPr lang="en-US" altLang="ko-KR" sz="12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 dirty="0"/>
              <a:t>‘</a:t>
            </a:r>
            <a:r>
              <a:rPr lang="ko-KR" altLang="en-US" sz="1200" dirty="0"/>
              <a:t>주조 </a:t>
            </a:r>
            <a:r>
              <a:rPr lang="ko-KR" altLang="en-US" sz="1200" dirty="0" err="1"/>
              <a:t>압력’이</a:t>
            </a:r>
            <a:r>
              <a:rPr lang="ko-KR" altLang="en-US" sz="1200" dirty="0"/>
              <a:t> 가장 큰 영향을 미치는 변수로 나타났으며</a:t>
            </a:r>
            <a:r>
              <a:rPr lang="en-US" altLang="ko-KR" sz="1200" dirty="0"/>
              <a:t>, </a:t>
            </a:r>
            <a:r>
              <a:rPr lang="ko-KR" altLang="en-US" sz="1200" dirty="0"/>
              <a:t>그 뒤를 이어 </a:t>
            </a:r>
            <a:r>
              <a:rPr lang="en-US" altLang="ko-KR" sz="1200" b="1" dirty="0"/>
              <a:t>‘</a:t>
            </a:r>
            <a:r>
              <a:rPr lang="ko-KR" altLang="en-US" sz="1200" dirty="0"/>
              <a:t>하부 몰드 온도</a:t>
            </a:r>
            <a:r>
              <a:rPr lang="en-US" altLang="ko-KR" sz="1200" dirty="0"/>
              <a:t>2’,  ‘</a:t>
            </a:r>
            <a:r>
              <a:rPr lang="ko-KR" altLang="en-US" sz="1200" dirty="0"/>
              <a:t>몰드 코드 </a:t>
            </a:r>
            <a:r>
              <a:rPr lang="en-US" altLang="ko-KR" sz="1200" dirty="0"/>
              <a:t>8722’,  ‘</a:t>
            </a:r>
            <a:r>
              <a:rPr lang="ko-KR" altLang="en-US" sz="1200" dirty="0" err="1"/>
              <a:t>슬리브</a:t>
            </a:r>
            <a:r>
              <a:rPr lang="ko-KR" altLang="en-US" sz="1200" dirty="0"/>
              <a:t> 온도’ 등이 중요하게 작용했습니다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 dirty="0"/>
              <a:t>전체적으로 온도 관련 변수들과 몰드 코드가 모델의 판단에 큰 영향을 준다는 것을 알 수 있습니다</a:t>
            </a:r>
            <a:r>
              <a:rPr lang="en-US" altLang="ko-KR" sz="1200" dirty="0"/>
              <a:t>.</a:t>
            </a:r>
            <a:endParaRPr lang="ko-KR" altLang="en-US" sz="12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917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798</Words>
  <Application>Microsoft Office PowerPoint</Application>
  <PresentationFormat>와이드스크린</PresentationFormat>
  <Paragraphs>160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-apple-system</vt:lpstr>
      <vt:lpstr>맑은 고딕</vt:lpstr>
      <vt:lpstr>맑은 고딕 Semilight</vt:lpstr>
      <vt:lpstr>세방고딕 Bold</vt:lpstr>
      <vt:lpstr>세방고딕 Regular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김유진(You Jin Kim)/HRD기획팀</cp:lastModifiedBy>
  <cp:revision>45</cp:revision>
  <dcterms:created xsi:type="dcterms:W3CDTF">2023-12-20T03:00:25Z</dcterms:created>
  <dcterms:modified xsi:type="dcterms:W3CDTF">2025-06-10T06:04:12Z</dcterms:modified>
  <cp:version/>
</cp:coreProperties>
</file>