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6" r:id="rId22"/>
    <p:sldId id="277" r:id="rId23"/>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93932" autoAdjust="0"/>
  </p:normalViewPr>
  <p:slideViewPr>
    <p:cSldViewPr snapToGrid="0" snapToObjects="1" showGuides="1">
      <p:cViewPr varScale="1">
        <p:scale>
          <a:sx n="80" d="100"/>
          <a:sy n="80" d="100"/>
        </p:scale>
        <p:origin x="1181"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ithub.com/osareniho-oni/Data-Visualization-with-IBM-Cognos/blob/main/Final%20Project.pdf"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5604912" cy="1325563"/>
          </a:xfrm>
        </p:spPr>
        <p:txBody>
          <a:bodyPr anchor="ctr">
            <a:normAutofit fontScale="90000"/>
          </a:bodyPr>
          <a:lstStyle/>
          <a:p>
            <a:r>
              <a:rPr lang="en-US" dirty="0"/>
              <a:t>Unveiling Developer Trends: Insights from the 2019 Stack Overflow Survey</a:t>
            </a:r>
            <a:endParaRPr lang="en-US" dirty="0">
              <a:solidFill>
                <a:srgbClr val="0E659B"/>
              </a:solidFill>
            </a:endParaRP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93559" y="4222248"/>
            <a:ext cx="5181600" cy="1324483"/>
          </a:xfrm>
        </p:spPr>
        <p:txBody>
          <a:bodyPr>
            <a:normAutofit/>
          </a:bodyPr>
          <a:lstStyle/>
          <a:p>
            <a:pPr marL="0" indent="0">
              <a:buNone/>
            </a:pPr>
            <a:r>
              <a:rPr lang="en-US" dirty="0"/>
              <a:t>ONI Gabriel</a:t>
            </a:r>
          </a:p>
          <a:p>
            <a:pPr marL="0" indent="0">
              <a:buNone/>
            </a:pPr>
            <a:r>
              <a:rPr lang="en-US" dirty="0"/>
              <a:t>December 9, 2024</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3200"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sz="2000" dirty="0"/>
              <a:t>Findings</a:t>
            </a:r>
          </a:p>
          <a:p>
            <a:pPr marL="0" indent="0">
              <a:buNone/>
            </a:pPr>
            <a:endParaRPr lang="en-US" sz="2000" dirty="0"/>
          </a:p>
          <a:p>
            <a:r>
              <a:rPr lang="en-US" sz="2000" dirty="0"/>
              <a:t>Most respondents use SQL based databases with 5,469 using MYSQL, 4,110 using MS SQL Server and 4097 using </a:t>
            </a:r>
            <a:r>
              <a:rPr lang="en-US" sz="2000" dirty="0" err="1"/>
              <a:t>PostgresSQL</a:t>
            </a:r>
            <a:endParaRPr lang="en-US" sz="2000" dirty="0"/>
          </a:p>
          <a:p>
            <a:r>
              <a:rPr lang="en-US" sz="2000" dirty="0"/>
              <a:t>NoSQL </a:t>
            </a:r>
            <a:r>
              <a:rPr lang="en-GB" sz="2000" dirty="0"/>
              <a:t>distributed NoSQL </a:t>
            </a:r>
            <a:r>
              <a:rPr lang="en-US" sz="2000" dirty="0"/>
              <a:t>databases are also used but less</a:t>
            </a:r>
          </a:p>
          <a:p>
            <a:r>
              <a:rPr lang="en-US" sz="2000" dirty="0"/>
              <a:t>Most respondents see </a:t>
            </a:r>
            <a:r>
              <a:rPr lang="en-US" sz="2000" dirty="0" err="1"/>
              <a:t>PostgresSQL</a:t>
            </a:r>
            <a:r>
              <a:rPr lang="en-US" sz="2000" dirty="0"/>
              <a:t> and MongoDB as the databases to learn in future.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Autofit/>
          </a:bodyPr>
          <a:lstStyle/>
          <a:p>
            <a:pPr marL="0" indent="0">
              <a:buNone/>
            </a:pPr>
            <a:r>
              <a:rPr lang="en-US" sz="2000" dirty="0"/>
              <a:t>Implications</a:t>
            </a:r>
          </a:p>
          <a:p>
            <a:pPr marL="0" indent="0">
              <a:buNone/>
            </a:pPr>
            <a:endParaRPr lang="en-US" sz="2000" dirty="0"/>
          </a:p>
          <a:p>
            <a:r>
              <a:rPr lang="en-US" sz="2000" dirty="0"/>
              <a:t>The majority of respondents using SQL-based databases (e.g., MySQL, MS SQL Server, PostgreSQL) suggests that these databases are well-established and widely adopted in the industry</a:t>
            </a:r>
          </a:p>
          <a:p>
            <a:r>
              <a:rPr lang="en-US" sz="2000" dirty="0"/>
              <a:t>The lower usage of NoSQL databases indicates that while they are recognized and utilized, they haven't achieved the same level of penetration as SQL databases</a:t>
            </a:r>
          </a:p>
          <a:p>
            <a:r>
              <a:rPr lang="en-US" sz="2000" dirty="0"/>
              <a:t>The preference for learning PostgreSQL and MongoDB suggests a shift towards more flexible and scalable database solutions</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GB" sz="2000" dirty="0">
                <a:hlinkClick r:id="rId2"/>
              </a:rPr>
              <a:t>Data-Visualization-with-IBM-Cognos/Final Project.pdf at main · </a:t>
            </a:r>
            <a:r>
              <a:rPr lang="en-GB" sz="2000" dirty="0" err="1">
                <a:hlinkClick r:id="rId2"/>
              </a:rPr>
              <a:t>osareniho</a:t>
            </a:r>
            <a:r>
              <a:rPr lang="en-GB" sz="2000" dirty="0">
                <a:hlinkClick r:id="rId2"/>
              </a:rPr>
              <a:t>-oni/Data-Visualization-with-IBM-Cognos · GitHub</a:t>
            </a:r>
            <a:endParaRPr lang="en-US" sz="2000" dirty="0"/>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pic>
        <p:nvPicPr>
          <p:cNvPr id="3074" name="Picture 2">
            <a:extLst>
              <a:ext uri="{FF2B5EF4-FFF2-40B4-BE49-F238E27FC236}">
                <a16:creationId xmlns:a16="http://schemas.microsoft.com/office/drawing/2014/main" id="{D41DB1CA-359E-D21F-50EB-A94FCF83761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3579" r="2103" b="22525"/>
          <a:stretch/>
        </p:blipFill>
        <p:spPr bwMode="auto">
          <a:xfrm>
            <a:off x="2023872" y="1377695"/>
            <a:ext cx="7932339" cy="4944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pic>
        <p:nvPicPr>
          <p:cNvPr id="4098" name="Picture 2">
            <a:extLst>
              <a:ext uri="{FF2B5EF4-FFF2-40B4-BE49-F238E27FC236}">
                <a16:creationId xmlns:a16="http://schemas.microsoft.com/office/drawing/2014/main" id="{3A6F786D-F58C-8FF5-5136-10C4698834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78" r="2455" b="22311"/>
          <a:stretch/>
        </p:blipFill>
        <p:spPr bwMode="auto">
          <a:xfrm>
            <a:off x="1659731" y="1353312"/>
            <a:ext cx="8654701" cy="5096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pic>
        <p:nvPicPr>
          <p:cNvPr id="5122" name="Picture 2">
            <a:extLst>
              <a:ext uri="{FF2B5EF4-FFF2-40B4-BE49-F238E27FC236}">
                <a16:creationId xmlns:a16="http://schemas.microsoft.com/office/drawing/2014/main" id="{D231731E-29E6-E3AF-FB09-8C4DEE809A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55" b="23201"/>
          <a:stretch/>
        </p:blipFill>
        <p:spPr bwMode="auto">
          <a:xfrm>
            <a:off x="1658938" y="1389888"/>
            <a:ext cx="8872537" cy="491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normAutofit fontScale="62500" lnSpcReduction="20000"/>
          </a:bodyPr>
          <a:lstStyle/>
          <a:p>
            <a:r>
              <a:rPr lang="en-US" dirty="0"/>
              <a:t>Why is JavaScript the dominant language among developers?</a:t>
            </a:r>
          </a:p>
          <a:p>
            <a:r>
              <a:rPr lang="en-US" dirty="0"/>
              <a:t>How does the preference for JavaScript influence other areas of web development?</a:t>
            </a:r>
          </a:p>
          <a:p>
            <a:r>
              <a:rPr lang="en-US" dirty="0"/>
              <a:t>What factors contribute to the popularity of SQL-based databases like MySQL, MS SQL Server, and PostgreSQL?</a:t>
            </a:r>
          </a:p>
          <a:p>
            <a:r>
              <a:rPr lang="en-US" dirty="0"/>
              <a:t>Why are PostgreSQL and MongoDB gaining popularity as the databases to learn in the future?</a:t>
            </a:r>
          </a:p>
          <a:p>
            <a:r>
              <a:rPr lang="en-US" dirty="0"/>
              <a:t>What advantages do NoSQL databases like MongoDB offer compared to traditional SQL databases?</a:t>
            </a:r>
          </a:p>
          <a:p>
            <a:r>
              <a:rPr lang="en-US" dirty="0"/>
              <a:t>What are the challenges and opportunities associated with adopting new technologies like PostgreSQL and MongoDB?</a:t>
            </a:r>
          </a:p>
          <a:p>
            <a:r>
              <a:rPr lang="en-US" dirty="0"/>
              <a:t>What additional research is needed to understand the long-term impact of emerging technologies on the IT industry?</a:t>
            </a: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85000" lnSpcReduction="20000"/>
          </a:bodyPr>
          <a:lstStyle/>
          <a:p>
            <a:pPr marL="0" indent="0">
              <a:buNone/>
            </a:pPr>
            <a:r>
              <a:rPr lang="en-US" dirty="0"/>
              <a:t>Findings</a:t>
            </a:r>
          </a:p>
          <a:p>
            <a:pPr marL="0" indent="0">
              <a:buNone/>
            </a:pPr>
            <a:endParaRPr lang="en-US" dirty="0"/>
          </a:p>
          <a:p>
            <a:r>
              <a:rPr lang="en-US" dirty="0"/>
              <a:t>JavaScript remains the most widely used and sought after programming language</a:t>
            </a:r>
          </a:p>
          <a:p>
            <a:r>
              <a:rPr lang="en-US" dirty="0"/>
              <a:t>SQL databases remain the most widely used and sought after databases by developers</a:t>
            </a:r>
          </a:p>
          <a:p>
            <a:r>
              <a:rPr lang="en-US" dirty="0" err="1"/>
              <a:t>JQuery</a:t>
            </a:r>
            <a:r>
              <a:rPr lang="en-US" dirty="0"/>
              <a:t> was the most used framework by respondents while React.js was the most desired for personal development</a:t>
            </a:r>
          </a:p>
          <a:p>
            <a:r>
              <a:rPr lang="en-US" dirty="0"/>
              <a:t>AWS, Windows, Linux and Docker are the most used platforms</a:t>
            </a:r>
          </a:p>
          <a:p>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85000" lnSpcReduction="20000"/>
          </a:bodyPr>
          <a:lstStyle/>
          <a:p>
            <a:pPr marL="0" indent="0">
              <a:buNone/>
            </a:pPr>
            <a:r>
              <a:rPr lang="en-US" dirty="0"/>
              <a:t>Implications</a:t>
            </a:r>
          </a:p>
          <a:p>
            <a:pPr marL="0" indent="0">
              <a:buNone/>
            </a:pPr>
            <a:endParaRPr lang="en-US" dirty="0"/>
          </a:p>
          <a:p>
            <a:r>
              <a:rPr lang="en-US" dirty="0"/>
              <a:t>High demand for JavaScript skills highlights its importance for career advancement</a:t>
            </a:r>
          </a:p>
          <a:p>
            <a:r>
              <a:rPr lang="en-US" dirty="0"/>
              <a:t>Emphasizing SQL skills in training programs remains essential</a:t>
            </a:r>
          </a:p>
          <a:p>
            <a:r>
              <a:rPr lang="en-US" dirty="0"/>
              <a:t>The use of </a:t>
            </a:r>
            <a:r>
              <a:rPr lang="en-US" dirty="0" err="1"/>
              <a:t>JQuery</a:t>
            </a:r>
            <a:r>
              <a:rPr lang="en-US" dirty="0"/>
              <a:t> and choice of React for future development re-emphasizes the dominance of JavaScript as a programming language</a:t>
            </a:r>
          </a:p>
          <a:p>
            <a:endParaRPr lang="en-US" dirty="0"/>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fontScale="77500" lnSpcReduction="20000"/>
          </a:bodyPr>
          <a:lstStyle/>
          <a:p>
            <a:pPr marL="0" indent="0">
              <a:buNone/>
            </a:pPr>
            <a:r>
              <a:rPr lang="en-US" dirty="0"/>
              <a:t>The analysis reveals:</a:t>
            </a:r>
          </a:p>
          <a:p>
            <a:r>
              <a:rPr lang="en-US" dirty="0"/>
              <a:t>JavaScript remains the most used and desired language, essential for web development.</a:t>
            </a:r>
          </a:p>
          <a:p>
            <a:r>
              <a:rPr lang="en-US" dirty="0"/>
              <a:t>SQL databases are widely trusted and used, highlighting their importance.</a:t>
            </a:r>
          </a:p>
          <a:p>
            <a:r>
              <a:rPr lang="en-US" dirty="0"/>
              <a:t>PostgreSQL and MongoDB are emerging as crucial technologies for future learning.</a:t>
            </a:r>
          </a:p>
          <a:p>
            <a:r>
              <a:rPr lang="en-US" dirty="0"/>
              <a:t>Frameworks: </a:t>
            </a:r>
            <a:r>
              <a:rPr lang="en-US" dirty="0" err="1"/>
              <a:t>JQuery</a:t>
            </a:r>
            <a:r>
              <a:rPr lang="en-US" dirty="0"/>
              <a:t> is still relevant for legacy systems, while </a:t>
            </a:r>
            <a:r>
              <a:rPr lang="en-US" dirty="0" err="1"/>
              <a:t>React.jsis</a:t>
            </a:r>
            <a:r>
              <a:rPr lang="en-US" dirty="0"/>
              <a:t> the future focus.</a:t>
            </a:r>
          </a:p>
          <a:p>
            <a:r>
              <a:rPr lang="en-US" dirty="0"/>
              <a:t>Platforms: AWS, Windows, Linux, and Docker are essential for versatile development.</a:t>
            </a:r>
          </a:p>
          <a:p>
            <a:pPr marL="0" indent="0">
              <a:buNone/>
            </a:pPr>
            <a:r>
              <a:rPr lang="en-US" dirty="0"/>
              <a:t>Developers should focus on these technologies to stay competitive, and educational programs should include them to prepare students for industry demands.</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pic>
        <p:nvPicPr>
          <p:cNvPr id="7" name="Picture 6">
            <a:extLst>
              <a:ext uri="{FF2B5EF4-FFF2-40B4-BE49-F238E27FC236}">
                <a16:creationId xmlns:a16="http://schemas.microsoft.com/office/drawing/2014/main" id="{2BE7F78F-7EC0-0472-95B1-F66F3525FAD1}"/>
              </a:ext>
            </a:extLst>
          </p:cNvPr>
          <p:cNvPicPr>
            <a:picLocks noChangeAspect="1"/>
          </p:cNvPicPr>
          <p:nvPr/>
        </p:nvPicPr>
        <p:blipFill>
          <a:blip r:embed="rId2"/>
          <a:stretch>
            <a:fillRect/>
          </a:stretch>
        </p:blipFill>
        <p:spPr>
          <a:xfrm>
            <a:off x="2633472" y="1564297"/>
            <a:ext cx="7381684" cy="5215597"/>
          </a:xfrm>
          <a:prstGeom prst="rect">
            <a:avLst/>
          </a:prstGeom>
        </p:spPr>
      </p:pic>
    </p:spTree>
    <p:extLst>
      <p:ext uri="{BB962C8B-B14F-4D97-AF65-F5344CB8AC3E}">
        <p14:creationId xmlns:p14="http://schemas.microsoft.com/office/powerpoint/2010/main" val="3078551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pic>
        <p:nvPicPr>
          <p:cNvPr id="5" name="Picture 4">
            <a:extLst>
              <a:ext uri="{FF2B5EF4-FFF2-40B4-BE49-F238E27FC236}">
                <a16:creationId xmlns:a16="http://schemas.microsoft.com/office/drawing/2014/main" id="{ECED4D0F-DE72-47CE-70D2-4B20900BF1EB}"/>
              </a:ext>
            </a:extLst>
          </p:cNvPr>
          <p:cNvPicPr>
            <a:picLocks noChangeAspect="1"/>
          </p:cNvPicPr>
          <p:nvPr/>
        </p:nvPicPr>
        <p:blipFill>
          <a:blip r:embed="rId2"/>
          <a:stretch>
            <a:fillRect/>
          </a:stretch>
        </p:blipFill>
        <p:spPr>
          <a:xfrm>
            <a:off x="1865376" y="1582245"/>
            <a:ext cx="8010144" cy="4778549"/>
          </a:xfrm>
          <a:prstGeom prst="rect">
            <a:avLst/>
          </a:prstGeom>
        </p:spPr>
      </p:pic>
    </p:spTree>
    <p:extLst>
      <p:ext uri="{BB962C8B-B14F-4D97-AF65-F5344CB8AC3E}">
        <p14:creationId xmlns:p14="http://schemas.microsoft.com/office/powerpoint/2010/main" val="1817399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r>
              <a:rPr lang="en-US" sz="2000" dirty="0"/>
              <a:t>In the rapidly evolving global IT sector, staying abreast of technological advancements is crucial for maintaining competitiveness. This report leverages data analytics to highlight current and future trends in the demand for skills related to programming languages, databases, and other technologies. Additionally, it examines the demographics of technology sector professionals.</a:t>
            </a:r>
          </a:p>
          <a:p>
            <a:r>
              <a:rPr lang="en-US" sz="2000" dirty="0"/>
              <a:t>The data was collected, cleaned, subjected to exploratory analysis, and visualized on dashboards</a:t>
            </a:r>
          </a:p>
          <a:p>
            <a:r>
              <a:rPr lang="en-US" sz="2000" dirty="0"/>
              <a:t>Analysis show that JavaScript is currently the most popular programming language and is anticipated to remain so in the future</a:t>
            </a:r>
          </a:p>
          <a:p>
            <a:r>
              <a:rPr lang="en-US" sz="2000" dirty="0"/>
              <a:t>MySQL has the highest database usage at the moment</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000" dirty="0"/>
              <a:t>This analysis report delves into the 2019 Stack Overflow Developer Survey dataset to uncover key insights and trends within the IT industry. By leveraging data analytics, this report aims to highlight current and projected trends in skills related to programming languages, databases, and other technologies. Furthermore, it examines the demographics of technology professionals to provide a comprehensive understanding of the developer landscape.</a:t>
            </a:r>
          </a:p>
          <a:p>
            <a:pPr marL="0" indent="0">
              <a:buNone/>
            </a:pPr>
            <a:r>
              <a:rPr lang="en-US" sz="2000" dirty="0"/>
              <a:t>Utilizing data sourced from Stack Overflow, the data was meticulously collected, cleaned, and subjected to exploratory analysis. The findings are presented through visualizations on dashboards, offering a clear and informative view of the trends shaping the IT sector.</a:t>
            </a:r>
          </a:p>
          <a:p>
            <a:pPr marL="0" indent="0">
              <a:buNone/>
            </a:pPr>
            <a:endParaRPr lang="en-US" sz="1800" dirty="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fontScale="70000" lnSpcReduction="20000"/>
          </a:bodyPr>
          <a:lstStyle/>
          <a:p>
            <a:pPr marL="0" indent="0">
              <a:buNone/>
            </a:pPr>
            <a:r>
              <a:rPr lang="en-GB" b="1" dirty="0"/>
              <a:t>Data Collection</a:t>
            </a:r>
          </a:p>
          <a:p>
            <a:r>
              <a:rPr lang="en-GB" b="1" dirty="0"/>
              <a:t>Sources: </a:t>
            </a:r>
            <a:r>
              <a:rPr lang="en-GB" dirty="0"/>
              <a:t>Stack Overflow 2019 Developer Survey</a:t>
            </a:r>
          </a:p>
          <a:p>
            <a:pPr marL="0" indent="0">
              <a:buNone/>
            </a:pPr>
            <a:r>
              <a:rPr lang="en-GB" b="1" dirty="0"/>
              <a:t>Data Acquisition: Web scraping </a:t>
            </a:r>
            <a:endParaRPr lang="en-GB" dirty="0"/>
          </a:p>
          <a:p>
            <a:pPr marL="0" indent="0">
              <a:buNone/>
            </a:pPr>
            <a:r>
              <a:rPr lang="en-GB" b="1" dirty="0"/>
              <a:t>Data Cleaning</a:t>
            </a:r>
          </a:p>
          <a:p>
            <a:pPr lvl="1"/>
            <a:r>
              <a:rPr lang="en-GB" dirty="0"/>
              <a:t>Remove any duplicate entries.</a:t>
            </a:r>
          </a:p>
          <a:p>
            <a:pPr lvl="1"/>
            <a:r>
              <a:rPr lang="en-GB" dirty="0"/>
              <a:t>Handle missing values by either imputing or removing them.</a:t>
            </a:r>
          </a:p>
          <a:p>
            <a:pPr lvl="1"/>
            <a:r>
              <a:rPr lang="en-GB" dirty="0"/>
              <a:t>Standardize the data formats (e.g., date formats, text case).</a:t>
            </a:r>
          </a:p>
          <a:p>
            <a:pPr marL="0" indent="0">
              <a:buNone/>
            </a:pPr>
            <a:r>
              <a:rPr lang="en-GB" b="1" dirty="0"/>
              <a:t>Exploratory Data Analysis (EDA)</a:t>
            </a:r>
          </a:p>
          <a:p>
            <a:pPr marL="0" indent="0">
              <a:buNone/>
            </a:pPr>
            <a:r>
              <a:rPr lang="en-GB" b="1" dirty="0"/>
              <a:t>Descriptive Statistics:</a:t>
            </a:r>
            <a:endParaRPr lang="en-GB" dirty="0"/>
          </a:p>
          <a:p>
            <a:pPr lvl="1"/>
            <a:r>
              <a:rPr lang="en-GB" dirty="0"/>
              <a:t>Compute basic statistics (mean, median, mode, etc.).</a:t>
            </a:r>
          </a:p>
          <a:p>
            <a:pPr lvl="1"/>
            <a:r>
              <a:rPr lang="en-GB" dirty="0"/>
              <a:t>Identify patterns and trends in the data.</a:t>
            </a:r>
          </a:p>
          <a:p>
            <a:pPr marL="0" indent="0">
              <a:buNone/>
            </a:pPr>
            <a:r>
              <a:rPr lang="en-GB" b="1" dirty="0"/>
              <a:t>Visualizations:</a:t>
            </a:r>
            <a:endParaRPr lang="en-GB" dirty="0"/>
          </a:p>
          <a:p>
            <a:pPr lvl="1"/>
            <a:r>
              <a:rPr lang="en-GB" dirty="0"/>
              <a:t>Create charts, graphs, and dashboards to illustrate key insights.</a:t>
            </a:r>
          </a:p>
          <a:p>
            <a:pPr lvl="1"/>
            <a:r>
              <a:rPr lang="en-GB" dirty="0"/>
              <a:t>Use tools like Python (Matplotlib, Seaborn) or Tableau for visualizations.</a:t>
            </a:r>
          </a:p>
          <a:p>
            <a:pPr marL="0" indent="0">
              <a:buNone/>
            </a:pPr>
            <a:endParaRPr lang="en-US" sz="18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1026" name="Picture 2" descr="Web analytics - Free business and finance icons">
            <a:extLst>
              <a:ext uri="{FF2B5EF4-FFF2-40B4-BE49-F238E27FC236}">
                <a16:creationId xmlns:a16="http://schemas.microsoft.com/office/drawing/2014/main" id="{DDC07126-B68A-39FA-5933-4ADFAF8DB4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2112" y="1443039"/>
            <a:ext cx="5302187" cy="4616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a:extLst>
              <a:ext uri="{FF2B5EF4-FFF2-40B4-BE49-F238E27FC236}">
                <a16:creationId xmlns:a16="http://schemas.microsoft.com/office/drawing/2014/main" id="{FD8786A9-190B-7C0F-4505-93770A11EAD6}"/>
              </a:ext>
            </a:extLst>
          </p:cNvPr>
          <p:cNvPicPr>
            <a:picLocks noChangeAspect="1"/>
          </p:cNvPicPr>
          <p:nvPr/>
        </p:nvPicPr>
        <p:blipFill>
          <a:blip r:embed="rId3"/>
          <a:stretch>
            <a:fillRect/>
          </a:stretch>
        </p:blipFill>
        <p:spPr>
          <a:xfrm>
            <a:off x="838200" y="2327564"/>
            <a:ext cx="4614948" cy="3718882"/>
          </a:xfrm>
          <a:prstGeom prst="rect">
            <a:avLst/>
          </a:prstGeom>
        </p:spPr>
      </p:pic>
      <p:pic>
        <p:nvPicPr>
          <p:cNvPr id="9" name="Picture 8">
            <a:extLst>
              <a:ext uri="{FF2B5EF4-FFF2-40B4-BE49-F238E27FC236}">
                <a16:creationId xmlns:a16="http://schemas.microsoft.com/office/drawing/2014/main" id="{9493968C-598A-43C1-218B-BF24385CC360}"/>
              </a:ext>
            </a:extLst>
          </p:cNvPr>
          <p:cNvPicPr>
            <a:picLocks noChangeAspect="1"/>
          </p:cNvPicPr>
          <p:nvPr/>
        </p:nvPicPr>
        <p:blipFill>
          <a:blip r:embed="rId4"/>
          <a:stretch>
            <a:fillRect/>
          </a:stretch>
        </p:blipFill>
        <p:spPr>
          <a:xfrm>
            <a:off x="6137649" y="2327564"/>
            <a:ext cx="4649500" cy="3665538"/>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92500" lnSpcReduction="20000"/>
          </a:bodyPr>
          <a:lstStyle/>
          <a:p>
            <a:pPr marL="0" indent="0">
              <a:buNone/>
            </a:pPr>
            <a:r>
              <a:rPr lang="en-US" dirty="0"/>
              <a:t>Findings</a:t>
            </a:r>
          </a:p>
          <a:p>
            <a:pPr marL="0" indent="0">
              <a:buNone/>
            </a:pPr>
            <a:endParaRPr lang="en-US" dirty="0"/>
          </a:p>
          <a:p>
            <a:r>
              <a:rPr lang="en-US" dirty="0"/>
              <a:t>Most respondents use JavaScript, followed by HTML/CSS and then SQL</a:t>
            </a:r>
          </a:p>
          <a:p>
            <a:r>
              <a:rPr lang="en-US" dirty="0"/>
              <a:t>Most respondents see JavaScript as the top language to learn in the future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92500" lnSpcReduction="20000"/>
          </a:bodyPr>
          <a:lstStyle/>
          <a:p>
            <a:pPr marL="0" indent="0">
              <a:buNone/>
            </a:pPr>
            <a:r>
              <a:rPr lang="en-US" dirty="0"/>
              <a:t>Implications</a:t>
            </a:r>
          </a:p>
          <a:p>
            <a:r>
              <a:rPr lang="en-US" b="1" dirty="0"/>
              <a:t>Industry Demand and Skill Relevance</a:t>
            </a:r>
            <a:r>
              <a:rPr lang="en-US" dirty="0"/>
              <a:t>: The fact that most respondents use JavaScript, followed by HTML/CSS and then SQL, implies that these technologies are highly relevant and in demand in the industry</a:t>
            </a:r>
          </a:p>
          <a:p>
            <a:r>
              <a:rPr lang="en-US" b="1" dirty="0"/>
              <a:t>Future Learning Trends</a:t>
            </a:r>
            <a:r>
              <a:rPr lang="en-US" dirty="0"/>
              <a:t>: Since most respondents see JavaScript as the top language to learn in the future, it implies that JavaScript will continue to be a dominant language in the tech industry</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a:extLst>
              <a:ext uri="{FF2B5EF4-FFF2-40B4-BE49-F238E27FC236}">
                <a16:creationId xmlns:a16="http://schemas.microsoft.com/office/drawing/2014/main" id="{8A5A5F07-D37C-C595-A355-66B5940BFDAE}"/>
              </a:ext>
            </a:extLst>
          </p:cNvPr>
          <p:cNvPicPr>
            <a:picLocks noChangeAspect="1"/>
          </p:cNvPicPr>
          <p:nvPr/>
        </p:nvPicPr>
        <p:blipFill>
          <a:blip r:embed="rId2"/>
          <a:stretch>
            <a:fillRect/>
          </a:stretch>
        </p:blipFill>
        <p:spPr>
          <a:xfrm>
            <a:off x="6172200" y="2364795"/>
            <a:ext cx="5056632" cy="3734124"/>
          </a:xfrm>
          <a:prstGeom prst="rect">
            <a:avLst/>
          </a:prstGeom>
        </p:spPr>
      </p:pic>
      <p:pic>
        <p:nvPicPr>
          <p:cNvPr id="9" name="Picture 8">
            <a:extLst>
              <a:ext uri="{FF2B5EF4-FFF2-40B4-BE49-F238E27FC236}">
                <a16:creationId xmlns:a16="http://schemas.microsoft.com/office/drawing/2014/main" id="{DFBDD556-4F8C-EF85-20A9-CB2B29BC87A0}"/>
              </a:ext>
            </a:extLst>
          </p:cNvPr>
          <p:cNvPicPr>
            <a:picLocks noChangeAspect="1"/>
          </p:cNvPicPr>
          <p:nvPr/>
        </p:nvPicPr>
        <p:blipFill>
          <a:blip r:embed="rId3"/>
          <a:stretch>
            <a:fillRect/>
          </a:stretch>
        </p:blipFill>
        <p:spPr>
          <a:xfrm>
            <a:off x="862584" y="2364795"/>
            <a:ext cx="4965192" cy="3657917"/>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793</TotalTime>
  <Words>938</Words>
  <Application>Microsoft Office PowerPoint</Application>
  <PresentationFormat>Widescreen</PresentationFormat>
  <Paragraphs>102</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Helv</vt:lpstr>
      <vt:lpstr>IBM Plex Mono SemiBold</vt:lpstr>
      <vt:lpstr>IBM Plex Mono Text</vt:lpstr>
      <vt:lpstr>SLIDE_TEMPLATE_skill_network</vt:lpstr>
      <vt:lpstr>Unveiling Developer Trends: Insights from the 2019 Stack Overflow Survey</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Osareniho Oni</cp:lastModifiedBy>
  <cp:revision>30</cp:revision>
  <dcterms:created xsi:type="dcterms:W3CDTF">2020-10-28T18:29:43Z</dcterms:created>
  <dcterms:modified xsi:type="dcterms:W3CDTF">2024-12-10T01:39:00Z</dcterms:modified>
</cp:coreProperties>
</file>