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3"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_o"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1T10:09:20.56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670FE10-F406-47AF-8AE1-E9BA4C7E25F2}" type="datetimeFigureOut">
              <a:rPr lang="en-GB" smtClean="0"/>
            </a:fld>
            <a:endParaRPr lang="en-GB"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GB" dirty="0"/>
              <a:t>SOLELY FOR PURPOSES OF FORAGE WORK EXPERIENCE</a:t>
            </a:r>
            <a:endParaRPr lang="en-GB"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37AB4F7-4BD9-43F1-95BD-EA19DB6F96FE}" type="slidenum">
              <a:rPr lang="en-GB" smtClean="0"/>
            </a:fld>
            <a:endParaRPr lang="en-GB" dirty="0"/>
          </a:p>
        </p:txBody>
      </p:sp>
      <p:sp>
        <p:nvSpPr>
          <p:cNvPr id="7" name="Footer Placeholder 4"/>
          <p:cNvSpPr txBox="1"/>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
        <p:nvSpPr>
          <p:cNvPr id="7" name="Footer Placeholder 4"/>
          <p:cNvSpPr txBox="1"/>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670FE10-F406-47AF-8AE1-E9BA4C7E25F2}" type="datetimeFigureOut">
              <a:rPr lang="en-GB" smtClean="0"/>
            </a:fld>
            <a:endParaRPr lang="en-GB"/>
          </a:p>
        </p:txBody>
      </p:sp>
      <p:sp>
        <p:nvSpPr>
          <p:cNvPr id="5" name="Footer Placeholder 4"/>
          <p:cNvSpPr>
            <a:spLocks noGrp="1"/>
          </p:cNvSpPr>
          <p:nvPr>
            <p:ph type="ftr" sz="quarter" idx="11"/>
          </p:nvPr>
        </p:nvSpPr>
        <p:spPr/>
        <p:txBody>
          <a:bodyPr/>
          <a:p>
            <a:endParaRPr lang="en-GB"/>
          </a:p>
        </p:txBody>
      </p:sp>
      <p:sp>
        <p:nvSpPr>
          <p:cNvPr id="6" name="Slide Number Placeholder 5"/>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670FE10-F406-47AF-8AE1-E9BA4C7E25F2}" type="datetimeFigureOut">
              <a:rPr lang="en-GB" smtClean="0"/>
            </a:fld>
            <a:endParaRPr lang="en-GB"/>
          </a:p>
        </p:txBody>
      </p:sp>
      <p:sp>
        <p:nvSpPr>
          <p:cNvPr id="6" name="Footer Placeholder 5"/>
          <p:cNvSpPr>
            <a:spLocks noGrp="1"/>
          </p:cNvSpPr>
          <p:nvPr>
            <p:ph type="ftr" sz="quarter" idx="11"/>
          </p:nvPr>
        </p:nvSpPr>
        <p:spPr/>
        <p:txBody>
          <a:bodyPr/>
          <a:p>
            <a:endParaRPr lang="en-GB"/>
          </a:p>
        </p:txBody>
      </p:sp>
      <p:sp>
        <p:nvSpPr>
          <p:cNvPr id="7" name="Slide Number Placeholder 6"/>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670FE10-F406-47AF-8AE1-E9BA4C7E25F2}" type="datetimeFigureOut">
              <a:rPr lang="en-GB" smtClean="0"/>
            </a:fld>
            <a:endParaRPr lang="en-GB"/>
          </a:p>
        </p:txBody>
      </p:sp>
      <p:sp>
        <p:nvSpPr>
          <p:cNvPr id="8" name="Footer Placeholder 7"/>
          <p:cNvSpPr>
            <a:spLocks noGrp="1"/>
          </p:cNvSpPr>
          <p:nvPr>
            <p:ph type="ftr" sz="quarter" idx="11"/>
          </p:nvPr>
        </p:nvSpPr>
        <p:spPr/>
        <p:txBody>
          <a:bodyPr/>
          <a:p>
            <a:endParaRPr lang="en-GB"/>
          </a:p>
        </p:txBody>
      </p:sp>
      <p:sp>
        <p:nvSpPr>
          <p:cNvPr id="9" name="Slide Number Placeholder 8"/>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670FE10-F406-47AF-8AE1-E9BA4C7E25F2}" type="datetimeFigureOut">
              <a:rPr lang="en-GB" smtClean="0"/>
            </a:fld>
            <a:endParaRPr lang="en-GB"/>
          </a:p>
        </p:txBody>
      </p:sp>
      <p:sp>
        <p:nvSpPr>
          <p:cNvPr id="4" name="Footer Placeholder 3"/>
          <p:cNvSpPr>
            <a:spLocks noGrp="1"/>
          </p:cNvSpPr>
          <p:nvPr>
            <p:ph type="ftr" sz="quarter" idx="11"/>
          </p:nvPr>
        </p:nvSpPr>
        <p:spPr/>
        <p:txBody>
          <a:bodyPr/>
          <a:p>
            <a:endParaRPr lang="en-GB"/>
          </a:p>
        </p:txBody>
      </p:sp>
      <p:sp>
        <p:nvSpPr>
          <p:cNvPr id="5" name="Slide Number Placeholder 4"/>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670FE10-F406-47AF-8AE1-E9BA4C7E25F2}" type="datetimeFigureOut">
              <a:rPr lang="en-GB" smtClean="0"/>
            </a:fld>
            <a:endParaRPr lang="en-GB"/>
          </a:p>
        </p:txBody>
      </p:sp>
      <p:sp>
        <p:nvSpPr>
          <p:cNvPr id="3" name="Footer Placeholder 2"/>
          <p:cNvSpPr>
            <a:spLocks noGrp="1"/>
          </p:cNvSpPr>
          <p:nvPr>
            <p:ph type="ftr" sz="quarter" idx="11"/>
          </p:nvPr>
        </p:nvSpPr>
        <p:spPr/>
        <p:txBody>
          <a:bodyPr/>
          <a:p>
            <a:endParaRPr lang="en-GB"/>
          </a:p>
        </p:txBody>
      </p:sp>
      <p:sp>
        <p:nvSpPr>
          <p:cNvPr id="4" name="Slide Number Placeholder 3"/>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70FE10-F406-47AF-8AE1-E9BA4C7E25F2}" type="datetimeFigureOut">
              <a:rPr lang="en-GB" smtClean="0"/>
            </a:fld>
            <a:endParaRPr lang="en-GB"/>
          </a:p>
        </p:txBody>
      </p:sp>
      <p:sp>
        <p:nvSpPr>
          <p:cNvPr id="6" name="Footer Placeholder 5"/>
          <p:cNvSpPr>
            <a:spLocks noGrp="1"/>
          </p:cNvSpPr>
          <p:nvPr>
            <p:ph type="ftr" sz="quarter" idx="11"/>
          </p:nvPr>
        </p:nvSpPr>
        <p:spPr/>
        <p:txBody>
          <a:bodyPr/>
          <a:p>
            <a:endParaRPr lang="en-GB"/>
          </a:p>
        </p:txBody>
      </p:sp>
      <p:sp>
        <p:nvSpPr>
          <p:cNvPr id="7" name="Slide Number Placeholder 6"/>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670FE10-F406-47AF-8AE1-E9BA4C7E25F2}" type="datetimeFigureOut">
              <a:rPr lang="en-GB" smtClean="0"/>
            </a:fld>
            <a:endParaRPr lang="en-GB"/>
          </a:p>
        </p:txBody>
      </p:sp>
      <p:sp>
        <p:nvSpPr>
          <p:cNvPr id="6" name="Footer Placeholder 5"/>
          <p:cNvSpPr>
            <a:spLocks noGrp="1"/>
          </p:cNvSpPr>
          <p:nvPr>
            <p:ph type="ftr" sz="quarter" idx="11"/>
          </p:nvPr>
        </p:nvSpPr>
        <p:spPr/>
        <p:txBody>
          <a:bodyPr/>
          <a:p>
            <a:endParaRPr lang="en-GB"/>
          </a:p>
        </p:txBody>
      </p:sp>
      <p:sp>
        <p:nvSpPr>
          <p:cNvPr id="7" name="Slide Number Placeholder 6"/>
          <p:cNvSpPr>
            <a:spLocks noGrp="1"/>
          </p:cNvSpPr>
          <p:nvPr>
            <p:ph type="sldNum" sz="quarter" idx="12"/>
          </p:nvPr>
        </p:nvSpPr>
        <p:spPr/>
        <p:txBody>
          <a:bodyPr/>
          <a:p>
            <a:fld id="{537AB4F7-4BD9-43F1-95BD-EA19DB6F96FE}" type="slidenum">
              <a:rPr lang="en-GB" smtClean="0"/>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670FE10-F406-47AF-8AE1-E9BA4C7E25F2}" type="datetimeFigureOut">
              <a:rPr lang="en-GB" smtClean="0"/>
            </a:fld>
            <a:endParaRPr lang="en-GB"/>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GB"/>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37AB4F7-4BD9-43F1-95BD-EA19DB6F96FE}"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GB" dirty="0"/>
              <a:t>SKYTRAX AIRLINE REVIEW ANALYSIS</a:t>
            </a:r>
            <a:endParaRPr lang="en-US" alt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RECAP</a:t>
            </a:r>
            <a:endParaRPr lang="en-US" altLang="en-GB"/>
          </a:p>
        </p:txBody>
      </p:sp>
      <p:sp>
        <p:nvSpPr>
          <p:cNvPr id="3" name="Content Placeholder 2"/>
          <p:cNvSpPr>
            <a:spLocks noGrp="1"/>
          </p:cNvSpPr>
          <p:nvPr>
            <p:ph idx="1"/>
          </p:nvPr>
        </p:nvSpPr>
        <p:spPr/>
        <p:txBody>
          <a:bodyPr/>
          <a:lstStyle/>
          <a:p>
            <a:r>
              <a:rPr lang="en-GB"/>
              <a:t>British Airways (BA) is the flag carrier airline of the United Kingdom (UK). Every day, thousands of BA flights arrive to and depart from the UK, carrying customers across the world</a:t>
            </a:r>
            <a:endParaRPr lang="en-GB"/>
          </a:p>
          <a:p>
            <a:r>
              <a:rPr lang="en-US" altLang="en-GB"/>
              <a:t>British Airways is interested in scraping and collecting customer feedback and analysing the collected data to present any useful insights. </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PROCESS</a:t>
            </a:r>
            <a:endParaRPr lang="en-US" altLang="en-GB"/>
          </a:p>
        </p:txBody>
      </p:sp>
      <p:sp>
        <p:nvSpPr>
          <p:cNvPr id="3" name="Content Placeholder 2"/>
          <p:cNvSpPr>
            <a:spLocks noGrp="1"/>
          </p:cNvSpPr>
          <p:nvPr>
            <p:ph idx="1"/>
          </p:nvPr>
        </p:nvSpPr>
        <p:spPr/>
        <p:txBody>
          <a:bodyPr/>
          <a:p>
            <a:pPr marL="914400" lvl="2" indent="457200">
              <a:buNone/>
            </a:pPr>
            <a:endParaRPr lang="en-US" altLang="en-GB" sz="2800"/>
          </a:p>
          <a:p>
            <a:pPr marL="1828800" lvl="4" indent="457200">
              <a:buNone/>
            </a:pPr>
            <a:r>
              <a:rPr lang="en-US" altLang="en-GB" sz="2800"/>
              <a:t>Web scraping  </a:t>
            </a:r>
            <a:endParaRPr lang="en-US" altLang="en-GB" sz="2800"/>
          </a:p>
          <a:p>
            <a:pPr marL="914400" lvl="2" indent="457200">
              <a:buNone/>
            </a:pPr>
            <a:endParaRPr lang="en-US" altLang="en-GB" sz="2800"/>
          </a:p>
          <a:p>
            <a:pPr marL="2743200" lvl="6" indent="457200">
              <a:buNone/>
            </a:pPr>
            <a:r>
              <a:rPr lang="en-US" altLang="en-GB" sz="2800"/>
              <a:t>Data Cleaning </a:t>
            </a:r>
            <a:endParaRPr lang="en-US" altLang="en-GB" sz="2800"/>
          </a:p>
          <a:p>
            <a:pPr marL="3657600" lvl="8" indent="457200">
              <a:buNone/>
            </a:pPr>
            <a:endParaRPr lang="en-US" altLang="en-GB" sz="2800"/>
          </a:p>
          <a:p>
            <a:pPr marL="1371600" lvl="3" indent="457200">
              <a:buNone/>
            </a:pPr>
            <a:r>
              <a:rPr lang="en-US" altLang="en-GB" sz="2800"/>
              <a:t>			</a:t>
            </a:r>
            <a:r>
              <a:rPr lang="en-US" altLang="en-GB" sz="2800">
                <a:sym typeface="+mn-ea"/>
              </a:rPr>
              <a:t>Data Modeling</a:t>
            </a:r>
            <a:endParaRPr lang="en-US" altLang="en-GB" sz="2800"/>
          </a:p>
          <a:p>
            <a:pPr marL="0" indent="0">
              <a:buNone/>
            </a:pPr>
            <a:r>
              <a:rPr lang="en-US" altLang="en-GB" sz="2800"/>
              <a:t>	</a:t>
            </a:r>
            <a:endParaRPr lang="en-US" altLang="en-GB" sz="2800"/>
          </a:p>
          <a:p>
            <a:pPr marL="3657600" lvl="8" indent="457200">
              <a:buNone/>
            </a:pPr>
            <a:r>
              <a:rPr lang="en-US" altLang="en-GB" sz="2800"/>
              <a:t>w     	 </a:t>
            </a:r>
            <a:r>
              <a:rPr lang="en-US" altLang="en-GB" sz="2800">
                <a:sym typeface="+mn-ea"/>
              </a:rPr>
              <a:t>Data Analysis</a:t>
            </a:r>
            <a:endParaRPr lang="en-US" altLang="en-GB" sz="2800"/>
          </a:p>
        </p:txBody>
      </p:sp>
      <p:grpSp>
        <p:nvGrpSpPr>
          <p:cNvPr id="6" name="Group 5"/>
          <p:cNvGrpSpPr/>
          <p:nvPr/>
        </p:nvGrpSpPr>
        <p:grpSpPr>
          <a:xfrm>
            <a:off x="1520190" y="1371600"/>
            <a:ext cx="1203325" cy="1205230"/>
            <a:chOff x="8134" y="2610"/>
            <a:chExt cx="1895" cy="1898"/>
          </a:xfrm>
        </p:grpSpPr>
        <p:sp>
          <p:nvSpPr>
            <p:cNvPr id="4" name="Oval 3"/>
            <p:cNvSpPr/>
            <p:nvPr/>
          </p:nvSpPr>
          <p:spPr>
            <a:xfrm>
              <a:off x="8134" y="2610"/>
              <a:ext cx="1895" cy="1898"/>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8635" y="2954"/>
              <a:ext cx="866" cy="1210"/>
            </a:xfrm>
            <a:prstGeom prst="rect">
              <a:avLst/>
            </a:prstGeom>
            <a:noFill/>
          </p:spPr>
          <p:txBody>
            <a:bodyPr wrap="square" rtlCol="0">
              <a:spAutoFit/>
            </a:bodyPr>
            <a:p>
              <a:r>
                <a:rPr lang="en-US" altLang="en-GB" sz="4400">
                  <a:solidFill>
                    <a:schemeClr val="bg1"/>
                  </a:solidFill>
                </a:rPr>
                <a:t>1</a:t>
              </a:r>
              <a:endParaRPr lang="en-US" altLang="en-GB" sz="4400">
                <a:solidFill>
                  <a:schemeClr val="bg1"/>
                </a:solidFill>
              </a:endParaRPr>
            </a:p>
          </p:txBody>
        </p:sp>
      </p:grpSp>
      <p:grpSp>
        <p:nvGrpSpPr>
          <p:cNvPr id="7" name="Group 6"/>
          <p:cNvGrpSpPr/>
          <p:nvPr/>
        </p:nvGrpSpPr>
        <p:grpSpPr>
          <a:xfrm>
            <a:off x="2510790" y="2281555"/>
            <a:ext cx="1203325" cy="1205230"/>
            <a:chOff x="8134" y="2610"/>
            <a:chExt cx="1895" cy="1898"/>
          </a:xfrm>
        </p:grpSpPr>
        <p:sp>
          <p:nvSpPr>
            <p:cNvPr id="8" name="Oval 7"/>
            <p:cNvSpPr/>
            <p:nvPr/>
          </p:nvSpPr>
          <p:spPr>
            <a:xfrm>
              <a:off x="8134" y="2610"/>
              <a:ext cx="1895" cy="1898"/>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Text Box 8"/>
            <p:cNvSpPr txBox="1"/>
            <p:nvPr/>
          </p:nvSpPr>
          <p:spPr>
            <a:xfrm>
              <a:off x="8635" y="2954"/>
              <a:ext cx="866" cy="1210"/>
            </a:xfrm>
            <a:prstGeom prst="rect">
              <a:avLst/>
            </a:prstGeom>
            <a:noFill/>
          </p:spPr>
          <p:txBody>
            <a:bodyPr wrap="square" rtlCol="0">
              <a:spAutoFit/>
            </a:bodyPr>
            <a:p>
              <a:r>
                <a:rPr lang="en-US" altLang="en-GB" sz="4400">
                  <a:solidFill>
                    <a:schemeClr val="bg1"/>
                  </a:solidFill>
                </a:rPr>
                <a:t>2</a:t>
              </a:r>
              <a:endParaRPr lang="en-US" altLang="en-GB" sz="4400">
                <a:solidFill>
                  <a:schemeClr val="bg1"/>
                </a:solidFill>
              </a:endParaRPr>
            </a:p>
          </p:txBody>
        </p:sp>
      </p:grpSp>
      <p:grpSp>
        <p:nvGrpSpPr>
          <p:cNvPr id="10" name="Group 9"/>
          <p:cNvGrpSpPr/>
          <p:nvPr/>
        </p:nvGrpSpPr>
        <p:grpSpPr>
          <a:xfrm>
            <a:off x="3662680" y="3268345"/>
            <a:ext cx="1203325" cy="1205230"/>
            <a:chOff x="8134" y="2610"/>
            <a:chExt cx="1895" cy="1898"/>
          </a:xfrm>
        </p:grpSpPr>
        <p:sp>
          <p:nvSpPr>
            <p:cNvPr id="11" name="Oval 10"/>
            <p:cNvSpPr/>
            <p:nvPr/>
          </p:nvSpPr>
          <p:spPr>
            <a:xfrm>
              <a:off x="8134" y="2610"/>
              <a:ext cx="1895" cy="1898"/>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8635" y="2954"/>
              <a:ext cx="866" cy="1210"/>
            </a:xfrm>
            <a:prstGeom prst="rect">
              <a:avLst/>
            </a:prstGeom>
            <a:noFill/>
          </p:spPr>
          <p:txBody>
            <a:bodyPr wrap="square" rtlCol="0">
              <a:spAutoFit/>
            </a:bodyPr>
            <a:p>
              <a:r>
                <a:rPr lang="en-US" altLang="en-GB" sz="4400">
                  <a:solidFill>
                    <a:schemeClr val="bg1"/>
                  </a:solidFill>
                </a:rPr>
                <a:t>3</a:t>
              </a:r>
              <a:endParaRPr lang="en-US" altLang="en-GB" sz="4400">
                <a:solidFill>
                  <a:schemeClr val="bg1"/>
                </a:solidFill>
              </a:endParaRPr>
            </a:p>
          </p:txBody>
        </p:sp>
      </p:grpSp>
      <p:grpSp>
        <p:nvGrpSpPr>
          <p:cNvPr id="17" name="Group 16"/>
          <p:cNvGrpSpPr/>
          <p:nvPr/>
        </p:nvGrpSpPr>
        <p:grpSpPr>
          <a:xfrm>
            <a:off x="4831715" y="4255135"/>
            <a:ext cx="1203325" cy="1205230"/>
            <a:chOff x="8134" y="2610"/>
            <a:chExt cx="1895" cy="1898"/>
          </a:xfrm>
        </p:grpSpPr>
        <p:sp>
          <p:nvSpPr>
            <p:cNvPr id="18" name="Oval 17"/>
            <p:cNvSpPr/>
            <p:nvPr/>
          </p:nvSpPr>
          <p:spPr>
            <a:xfrm>
              <a:off x="8134" y="2610"/>
              <a:ext cx="1895" cy="1898"/>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Text Box 18"/>
            <p:cNvSpPr txBox="1"/>
            <p:nvPr/>
          </p:nvSpPr>
          <p:spPr>
            <a:xfrm>
              <a:off x="8635" y="2954"/>
              <a:ext cx="866" cy="1210"/>
            </a:xfrm>
            <a:prstGeom prst="rect">
              <a:avLst/>
            </a:prstGeom>
            <a:noFill/>
          </p:spPr>
          <p:txBody>
            <a:bodyPr wrap="square" rtlCol="0">
              <a:spAutoFit/>
            </a:bodyPr>
            <a:p>
              <a:r>
                <a:rPr lang="en-US" altLang="en-GB" sz="4400">
                  <a:solidFill>
                    <a:schemeClr val="bg1"/>
                  </a:solidFill>
                </a:rPr>
                <a:t>4</a:t>
              </a:r>
              <a:endParaRPr lang="en-US" altLang="en-GB" sz="4400">
                <a:solidFill>
                  <a:schemeClr val="bg1"/>
                </a:solidFill>
              </a:endParaRPr>
            </a:p>
          </p:txBody>
        </p:sp>
      </p:grpSp>
      <p:grpSp>
        <p:nvGrpSpPr>
          <p:cNvPr id="20" name="Group 19"/>
          <p:cNvGrpSpPr/>
          <p:nvPr/>
        </p:nvGrpSpPr>
        <p:grpSpPr>
          <a:xfrm>
            <a:off x="6116320" y="5241925"/>
            <a:ext cx="1203325" cy="1205230"/>
            <a:chOff x="8134" y="2610"/>
            <a:chExt cx="1895" cy="1898"/>
          </a:xfrm>
        </p:grpSpPr>
        <p:sp>
          <p:nvSpPr>
            <p:cNvPr id="21" name="Oval 20"/>
            <p:cNvSpPr/>
            <p:nvPr/>
          </p:nvSpPr>
          <p:spPr>
            <a:xfrm>
              <a:off x="8134" y="2610"/>
              <a:ext cx="1895" cy="1898"/>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Text Box 21"/>
            <p:cNvSpPr txBox="1"/>
            <p:nvPr/>
          </p:nvSpPr>
          <p:spPr>
            <a:xfrm>
              <a:off x="8635" y="2954"/>
              <a:ext cx="866" cy="1210"/>
            </a:xfrm>
            <a:prstGeom prst="rect">
              <a:avLst/>
            </a:prstGeom>
            <a:noFill/>
          </p:spPr>
          <p:txBody>
            <a:bodyPr wrap="square" rtlCol="0">
              <a:spAutoFit/>
            </a:bodyPr>
            <a:p>
              <a:r>
                <a:rPr lang="en-US" altLang="en-GB" sz="4400">
                  <a:solidFill>
                    <a:schemeClr val="bg1"/>
                  </a:solidFill>
                </a:rPr>
                <a:t>5</a:t>
              </a:r>
              <a:endParaRPr lang="en-US" altLang="en-GB" sz="4400">
                <a:solidFill>
                  <a:schemeClr val="bg1"/>
                </a:solidFill>
              </a:endParaRPr>
            </a:p>
          </p:txBody>
        </p:sp>
      </p:grpSp>
      <p:sp>
        <p:nvSpPr>
          <p:cNvPr id="23" name="Text Box 22"/>
          <p:cNvSpPr txBox="1"/>
          <p:nvPr/>
        </p:nvSpPr>
        <p:spPr>
          <a:xfrm>
            <a:off x="7524115" y="5460365"/>
            <a:ext cx="4334510" cy="830580"/>
          </a:xfrm>
          <a:prstGeom prst="rect">
            <a:avLst/>
          </a:prstGeom>
          <a:noFill/>
        </p:spPr>
        <p:txBody>
          <a:bodyPr wrap="square" rtlCol="0">
            <a:noAutofit/>
          </a:bodyPr>
          <a:p>
            <a:r>
              <a:rPr lang="en-US" altLang="en-GB" sz="2800">
                <a:sym typeface="+mn-ea"/>
              </a:rPr>
              <a:t>Uncover Insights</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INSIGHTS</a:t>
            </a:r>
            <a:endParaRPr lang="en-US" altLang="en-GB"/>
          </a:p>
        </p:txBody>
      </p:sp>
      <p:sp>
        <p:nvSpPr>
          <p:cNvPr id="3" name="Content Placeholder 2"/>
          <p:cNvSpPr>
            <a:spLocks noGrp="1"/>
          </p:cNvSpPr>
          <p:nvPr>
            <p:ph idx="1"/>
          </p:nvPr>
        </p:nvSpPr>
        <p:spPr/>
        <p:txBody>
          <a:bodyPr/>
          <a:p>
            <a:r>
              <a:rPr lang="en-US" altLang="en-GB"/>
              <a:t>Sentiment</a:t>
            </a:r>
            <a:endParaRPr lang="en-US" altLang="en-GB"/>
          </a:p>
        </p:txBody>
      </p:sp>
      <p:grpSp>
        <p:nvGrpSpPr>
          <p:cNvPr id="4" name="Group 3"/>
          <p:cNvGrpSpPr/>
          <p:nvPr/>
        </p:nvGrpSpPr>
        <p:grpSpPr>
          <a:xfrm>
            <a:off x="1536065" y="1993900"/>
            <a:ext cx="9226550" cy="1521460"/>
            <a:chOff x="2419" y="3004"/>
            <a:chExt cx="14530" cy="2396"/>
          </a:xfrm>
        </p:grpSpPr>
        <p:sp>
          <p:nvSpPr>
            <p:cNvPr id="6" name="Rounded Rectangle 5"/>
            <p:cNvSpPr/>
            <p:nvPr/>
          </p:nvSpPr>
          <p:spPr>
            <a:xfrm>
              <a:off x="2419" y="3004"/>
              <a:ext cx="2832" cy="2396"/>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algn="ctr"/>
              <a:r>
                <a:rPr lang="en-US" altLang="en-GB" sz="3200">
                  <a:solidFill>
                    <a:schemeClr val="bg1"/>
                  </a:solidFill>
                  <a:effectLst>
                    <a:outerShdw blurRad="38100" dist="25400" dir="5400000" algn="ctr" rotWithShape="0">
                      <a:srgbClr val="6E747A">
                        <a:alpha val="43000"/>
                      </a:srgbClr>
                    </a:outerShdw>
                  </a:effectLst>
                  <a:latin typeface="Bodoni MT Black" panose="02070A03080606020203" charset="0"/>
                  <a:cs typeface="Bodoni MT Black" panose="02070A03080606020203" charset="0"/>
                  <a:sym typeface="+mn-ea"/>
                </a:rPr>
                <a:t>3795</a:t>
              </a:r>
              <a:r>
                <a:rPr lang="en-US" altLang="en-GB" sz="3200">
                  <a:solidFill>
                    <a:schemeClr val="bg1"/>
                  </a:solidFill>
                  <a:effectLst>
                    <a:outerShdw blurRad="38100" dist="25400" dir="5400000" algn="ctr" rotWithShape="0">
                      <a:srgbClr val="6E747A">
                        <a:alpha val="43000"/>
                      </a:srgbClr>
                    </a:outerShdw>
                  </a:effectLst>
                  <a:sym typeface="+mn-ea"/>
                </a:rPr>
                <a:t> </a:t>
              </a:r>
              <a:endParaRPr lang="en-US" altLang="en-GB" sz="3200">
                <a:solidFill>
                  <a:schemeClr val="bg1"/>
                </a:solidFill>
              </a:endParaRPr>
            </a:p>
            <a:p>
              <a:pPr algn="ctr"/>
              <a:r>
                <a:rPr lang="en-US" altLang="en-GB" sz="2000">
                  <a:solidFill>
                    <a:schemeClr val="bg1"/>
                  </a:solidFill>
                  <a:sym typeface="+mn-ea"/>
                </a:rPr>
                <a:t>REVIEWS</a:t>
              </a:r>
              <a:endParaRPr kumimoji="0" lang="en-US" altLang="en-GB"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sym typeface="+mn-ea"/>
              </a:endParaRPr>
            </a:p>
          </p:txBody>
        </p:sp>
        <p:sp>
          <p:nvSpPr>
            <p:cNvPr id="7" name="Rounded Rectangle 6"/>
            <p:cNvSpPr/>
            <p:nvPr/>
          </p:nvSpPr>
          <p:spPr>
            <a:xfrm>
              <a:off x="6209" y="3004"/>
              <a:ext cx="2832" cy="2396"/>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algn="ctr"/>
              <a:r>
                <a:rPr lang="en-US" altLang="en-GB" sz="3200">
                  <a:solidFill>
                    <a:schemeClr val="bg1"/>
                  </a:solidFill>
                  <a:effectLst>
                    <a:outerShdw blurRad="38100" dist="25400" dir="5400000" algn="ctr" rotWithShape="0">
                      <a:srgbClr val="6E747A">
                        <a:alpha val="43000"/>
                      </a:srgbClr>
                    </a:outerShdw>
                  </a:effectLst>
                  <a:latin typeface="Bodoni MT Black" panose="02070A03080606020203" charset="0"/>
                  <a:cs typeface="Bodoni MT Black" panose="02070A03080606020203" charset="0"/>
                  <a:sym typeface="+mn-ea"/>
                </a:rPr>
                <a:t>55%</a:t>
              </a:r>
              <a:r>
                <a:rPr lang="en-US" altLang="en-GB" sz="3200">
                  <a:solidFill>
                    <a:schemeClr val="bg1"/>
                  </a:solidFill>
                  <a:effectLst>
                    <a:outerShdw blurRad="38100" dist="25400" dir="5400000" algn="ctr" rotWithShape="0">
                      <a:srgbClr val="6E747A">
                        <a:alpha val="43000"/>
                      </a:srgbClr>
                    </a:outerShdw>
                  </a:effectLst>
                  <a:sym typeface="+mn-ea"/>
                </a:rPr>
                <a:t> </a:t>
              </a:r>
              <a:endParaRPr lang="en-US" altLang="en-GB" sz="3200">
                <a:solidFill>
                  <a:schemeClr val="bg1"/>
                </a:solidFill>
              </a:endParaRPr>
            </a:p>
            <a:p>
              <a:pPr algn="ctr"/>
              <a:r>
                <a:rPr lang="en-US" altLang="en-GB" sz="2000">
                  <a:solidFill>
                    <a:schemeClr val="bg1"/>
                  </a:solidFill>
                  <a:sym typeface="+mn-ea"/>
                </a:rPr>
                <a:t>Positive </a:t>
              </a:r>
              <a:endParaRPr lang="en-US" altLang="en-GB" sz="2000">
                <a:solidFill>
                  <a:schemeClr val="bg1"/>
                </a:solidFill>
                <a:sym typeface="+mn-ea"/>
              </a:endParaRPr>
            </a:p>
            <a:p>
              <a:pPr algn="ctr"/>
              <a:r>
                <a:rPr lang="en-US" altLang="en-GB" sz="2000">
                  <a:solidFill>
                    <a:schemeClr val="bg1"/>
                  </a:solidFill>
                  <a:sym typeface="+mn-ea"/>
                </a:rPr>
                <a:t>Reviews</a:t>
              </a:r>
              <a:endParaRPr kumimoji="0" lang="en-US" altLang="en-GB"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sym typeface="+mn-ea"/>
              </a:endParaRPr>
            </a:p>
          </p:txBody>
        </p:sp>
        <p:sp>
          <p:nvSpPr>
            <p:cNvPr id="8" name="Rounded Rectangle 7"/>
            <p:cNvSpPr/>
            <p:nvPr/>
          </p:nvSpPr>
          <p:spPr>
            <a:xfrm>
              <a:off x="10114" y="3004"/>
              <a:ext cx="2832" cy="2396"/>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algn="ctr"/>
              <a:r>
                <a:rPr lang="en-US" altLang="en-GB" sz="3200">
                  <a:solidFill>
                    <a:schemeClr val="bg1"/>
                  </a:solidFill>
                  <a:effectLst>
                    <a:outerShdw blurRad="38100" dist="25400" dir="5400000" algn="ctr" rotWithShape="0">
                      <a:srgbClr val="6E747A">
                        <a:alpha val="43000"/>
                      </a:srgbClr>
                    </a:outerShdw>
                  </a:effectLst>
                  <a:latin typeface="Bodoni MT Black" panose="02070A03080606020203" charset="0"/>
                  <a:cs typeface="Bodoni MT Black" panose="02070A03080606020203" charset="0"/>
                  <a:sym typeface="+mn-ea"/>
                </a:rPr>
                <a:t>41%</a:t>
              </a:r>
              <a:r>
                <a:rPr lang="en-US" altLang="en-GB" sz="3200">
                  <a:solidFill>
                    <a:schemeClr val="bg1"/>
                  </a:solidFill>
                  <a:effectLst>
                    <a:outerShdw blurRad="38100" dist="25400" dir="5400000" algn="ctr" rotWithShape="0">
                      <a:srgbClr val="6E747A">
                        <a:alpha val="43000"/>
                      </a:srgbClr>
                    </a:outerShdw>
                  </a:effectLst>
                  <a:sym typeface="+mn-ea"/>
                </a:rPr>
                <a:t> </a:t>
              </a:r>
              <a:endParaRPr lang="en-US" altLang="en-GB" sz="3200">
                <a:solidFill>
                  <a:schemeClr val="bg1"/>
                </a:solidFill>
              </a:endParaRPr>
            </a:p>
            <a:p>
              <a:pPr algn="ctr"/>
              <a:r>
                <a:rPr lang="en-US" altLang="en-GB" sz="2000">
                  <a:solidFill>
                    <a:schemeClr val="bg1"/>
                  </a:solidFill>
                  <a:sym typeface="+mn-ea"/>
                </a:rPr>
                <a:t>Negative </a:t>
              </a:r>
              <a:endParaRPr lang="en-US" altLang="en-GB" sz="2000">
                <a:solidFill>
                  <a:schemeClr val="bg1"/>
                </a:solidFill>
                <a:sym typeface="+mn-ea"/>
              </a:endParaRPr>
            </a:p>
            <a:p>
              <a:pPr algn="ctr"/>
              <a:r>
                <a:rPr lang="en-US" altLang="en-GB" sz="2000">
                  <a:solidFill>
                    <a:schemeClr val="bg1"/>
                  </a:solidFill>
                  <a:sym typeface="+mn-ea"/>
                </a:rPr>
                <a:t>Reviews</a:t>
              </a:r>
              <a:endParaRPr kumimoji="0" lang="en-US" altLang="en-GB"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sym typeface="+mn-ea"/>
              </a:endParaRPr>
            </a:p>
          </p:txBody>
        </p:sp>
        <p:sp>
          <p:nvSpPr>
            <p:cNvPr id="9" name="Rounded Rectangle 8"/>
            <p:cNvSpPr/>
            <p:nvPr/>
          </p:nvSpPr>
          <p:spPr>
            <a:xfrm>
              <a:off x="14117" y="3004"/>
              <a:ext cx="2832" cy="2396"/>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algn="ctr"/>
              <a:r>
                <a:rPr lang="en-US" altLang="en-GB" sz="3200">
                  <a:solidFill>
                    <a:schemeClr val="bg1"/>
                  </a:solidFill>
                  <a:effectLst>
                    <a:outerShdw blurRad="38100" dist="25400" dir="5400000" algn="ctr" rotWithShape="0">
                      <a:srgbClr val="6E747A">
                        <a:alpha val="43000"/>
                      </a:srgbClr>
                    </a:outerShdw>
                  </a:effectLst>
                  <a:latin typeface="Bodoni MT Black" panose="02070A03080606020203" charset="0"/>
                  <a:cs typeface="Bodoni MT Black" panose="02070A03080606020203" charset="0"/>
                  <a:sym typeface="+mn-ea"/>
                </a:rPr>
                <a:t>4%</a:t>
              </a:r>
              <a:r>
                <a:rPr lang="en-US" altLang="en-GB" sz="3200">
                  <a:solidFill>
                    <a:schemeClr val="bg1"/>
                  </a:solidFill>
                  <a:effectLst>
                    <a:outerShdw blurRad="38100" dist="25400" dir="5400000" algn="ctr" rotWithShape="0">
                      <a:srgbClr val="6E747A">
                        <a:alpha val="43000"/>
                      </a:srgbClr>
                    </a:outerShdw>
                  </a:effectLst>
                  <a:sym typeface="+mn-ea"/>
                </a:rPr>
                <a:t> </a:t>
              </a:r>
              <a:endParaRPr lang="en-US" altLang="en-GB" sz="3200">
                <a:solidFill>
                  <a:schemeClr val="bg1"/>
                </a:solidFill>
              </a:endParaRPr>
            </a:p>
            <a:p>
              <a:pPr algn="ctr"/>
              <a:r>
                <a:rPr lang="en-US" altLang="en-GB" sz="2000">
                  <a:solidFill>
                    <a:schemeClr val="bg1"/>
                  </a:solidFill>
                  <a:sym typeface="+mn-ea"/>
                </a:rPr>
                <a:t>Neutral </a:t>
              </a:r>
              <a:endParaRPr lang="en-US" altLang="en-GB" sz="2000">
                <a:solidFill>
                  <a:schemeClr val="bg1"/>
                </a:solidFill>
                <a:sym typeface="+mn-ea"/>
              </a:endParaRPr>
            </a:p>
            <a:p>
              <a:pPr algn="ctr"/>
              <a:r>
                <a:rPr lang="en-US" altLang="en-GB" sz="2000">
                  <a:solidFill>
                    <a:schemeClr val="bg1"/>
                  </a:solidFill>
                  <a:sym typeface="+mn-ea"/>
                </a:rPr>
                <a:t>Reviews</a:t>
              </a:r>
              <a:endParaRPr kumimoji="0" lang="en-US" altLang="en-GB"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tretch>
            <a:fillRect/>
          </a:stretch>
        </p:blipFill>
        <p:spPr>
          <a:xfrm>
            <a:off x="2446655" y="1174750"/>
            <a:ext cx="7297420"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p:cNvPicPr>
            <a:picLocks noChangeAspect="1"/>
          </p:cNvPicPr>
          <p:nvPr>
            <p:ph idx="1"/>
          </p:nvPr>
        </p:nvPicPr>
        <p:blipFill>
          <a:blip r:embed="rId1"/>
          <a:stretch>
            <a:fillRect/>
          </a:stretch>
        </p:blipFill>
        <p:spPr>
          <a:xfrm>
            <a:off x="2842895" y="2173605"/>
            <a:ext cx="5784850" cy="2892425"/>
          </a:xfrm>
          <a:prstGeom prst="rect">
            <a:avLst/>
          </a:prstGeom>
        </p:spPr>
      </p:pic>
      <p:sp>
        <p:nvSpPr>
          <p:cNvPr id="6" name="Text Box 5"/>
          <p:cNvSpPr txBox="1"/>
          <p:nvPr/>
        </p:nvSpPr>
        <p:spPr>
          <a:xfrm>
            <a:off x="2174240" y="1228090"/>
            <a:ext cx="7395845" cy="645160"/>
          </a:xfrm>
          <a:prstGeom prst="rect">
            <a:avLst/>
          </a:prstGeom>
          <a:noFill/>
        </p:spPr>
        <p:txBody>
          <a:bodyPr wrap="square" rtlCol="0">
            <a:spAutoFit/>
          </a:bodyPr>
          <a:p>
            <a:pPr algn="ctr"/>
            <a:r>
              <a:rPr lang="en-US" altLang="en-GB" sz="3600">
                <a:solidFill>
                  <a:schemeClr val="accent1"/>
                </a:solidFill>
                <a:latin typeface="Arial Black" panose="020B0A04020102020204" charset="0"/>
                <a:ea typeface="+mj-ea"/>
                <a:cs typeface="Arial Black" panose="020B0A04020102020204" charset="0"/>
              </a:rPr>
              <a:t>Most Common Topic Words</a:t>
            </a:r>
            <a:endParaRPr lang="en-US" altLang="en-GB" sz="3600">
              <a:solidFill>
                <a:schemeClr val="accent1"/>
              </a:solidFill>
              <a:latin typeface="Arial Black" panose="020B0A04020102020204" charset="0"/>
              <a:ea typeface="+mj-ea"/>
              <a:cs typeface="Arial Black" panose="020B0A040201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SUMMARY</a:t>
            </a:r>
            <a:endParaRPr lang="en-US" altLang="en-GB"/>
          </a:p>
        </p:txBody>
      </p:sp>
      <p:sp>
        <p:nvSpPr>
          <p:cNvPr id="3" name="Content Placeholder 2"/>
          <p:cNvSpPr>
            <a:spLocks noGrp="1"/>
          </p:cNvSpPr>
          <p:nvPr>
            <p:ph idx="1"/>
          </p:nvPr>
        </p:nvSpPr>
        <p:spPr>
          <a:xfrm>
            <a:off x="609600" y="1026160"/>
            <a:ext cx="10972800" cy="5291455"/>
          </a:xfrm>
        </p:spPr>
        <p:txBody>
          <a:bodyPr/>
          <a:p>
            <a:pPr marL="0" indent="0">
              <a:buNone/>
            </a:pPr>
            <a:r>
              <a:rPr lang="en-US" altLang="en-GB">
                <a:latin typeface="Calibri Light" panose="020F0302020204030204" charset="0"/>
                <a:cs typeface="Calibri Light" panose="020F0302020204030204" charset="0"/>
              </a:rPr>
              <a:t> </a:t>
            </a:r>
            <a:r>
              <a:rPr lang="en-US" altLang="en-GB" b="1">
                <a:latin typeface="Calibri Light" panose="020F0302020204030204" charset="0"/>
                <a:cs typeface="Calibri Light" panose="020F0302020204030204" charset="0"/>
              </a:rPr>
              <a:t>Analysis:</a:t>
            </a:r>
            <a:endParaRPr lang="en-US" altLang="en-GB" b="1">
              <a:latin typeface="Calibri Light" panose="020F0302020204030204" charset="0"/>
              <a:cs typeface="Calibri Light" panose="020F0302020204030204" charset="0"/>
            </a:endParaRPr>
          </a:p>
          <a:p>
            <a:r>
              <a:rPr lang="en-US" altLang="en-GB" sz="2800">
                <a:latin typeface="Calibri Light" panose="020F0302020204030204" charset="0"/>
                <a:cs typeface="Calibri Light" panose="020F0302020204030204" charset="0"/>
              </a:rPr>
              <a:t>The most common topics in reviews include seat, service, time, food and crew</a:t>
            </a:r>
            <a:endParaRPr lang="en-US" altLang="en-GB" sz="2800">
              <a:latin typeface="Calibri Light" panose="020F0302020204030204" charset="0"/>
              <a:cs typeface="Calibri Light" panose="020F0302020204030204" charset="0"/>
            </a:endParaRPr>
          </a:p>
          <a:p>
            <a:r>
              <a:rPr lang="en-US" altLang="en-GB" sz="2800">
                <a:latin typeface="Calibri Light" panose="020F0302020204030204" charset="0"/>
                <a:cs typeface="Calibri Light" panose="020F0302020204030204" charset="0"/>
              </a:rPr>
              <a:t>Most common words in topics are seat, food, time and service</a:t>
            </a:r>
            <a:endParaRPr lang="en-US" altLang="en-GB" sz="2800">
              <a:latin typeface="Calibri Light" panose="020F0302020204030204" charset="0"/>
              <a:cs typeface="Calibri Light" panose="020F0302020204030204" charset="0"/>
            </a:endParaRPr>
          </a:p>
          <a:p>
            <a:pPr marL="0" indent="0">
              <a:buNone/>
            </a:pPr>
            <a:r>
              <a:rPr lang="en-US" altLang="en-GB" b="1">
                <a:latin typeface="Calibri Light" panose="020F0302020204030204" charset="0"/>
                <a:cs typeface="Calibri Light" panose="020F0302020204030204" charset="0"/>
              </a:rPr>
              <a:t>Insights:</a:t>
            </a:r>
            <a:endParaRPr lang="en-US" altLang="en-GB" b="1">
              <a:latin typeface="Calibri Light" panose="020F0302020204030204" charset="0"/>
              <a:cs typeface="Calibri Light" panose="020F0302020204030204" charset="0"/>
            </a:endParaRPr>
          </a:p>
          <a:p>
            <a:r>
              <a:rPr lang="en-US" altLang="en-GB" sz="2800">
                <a:latin typeface="Calibri Light" panose="020F0302020204030204" charset="0"/>
                <a:cs typeface="Calibri Light" panose="020F0302020204030204" charset="0"/>
              </a:rPr>
              <a:t>Out of 3795 reviews, 55% were positive, 41% negative and 4% were neutral</a:t>
            </a:r>
            <a:endParaRPr lang="en-US" altLang="en-GB">
              <a:latin typeface="Calibri Light" panose="020F0302020204030204" charset="0"/>
              <a:cs typeface="Calibri Light" panose="020F0302020204030204" charset="0"/>
            </a:endParaRPr>
          </a:p>
          <a:p>
            <a:pPr marL="0" indent="0">
              <a:buNone/>
            </a:pPr>
            <a:r>
              <a:rPr lang="en-US" altLang="en-GB" b="1">
                <a:latin typeface="Calibri Light" panose="020F0302020204030204" charset="0"/>
                <a:cs typeface="Calibri Light" panose="020F0302020204030204" charset="0"/>
              </a:rPr>
              <a:t>Next Steps</a:t>
            </a:r>
            <a:endParaRPr lang="en-US" altLang="en-GB" b="1">
              <a:latin typeface="Calibri Light" panose="020F0302020204030204" charset="0"/>
              <a:cs typeface="Calibri Light" panose="020F0302020204030204" charset="0"/>
            </a:endParaRPr>
          </a:p>
          <a:p>
            <a:r>
              <a:rPr lang="en-US" altLang="en-GB" sz="2800">
                <a:latin typeface="Calibri Light" panose="020F0302020204030204" charset="0"/>
                <a:cs typeface="Calibri Light" panose="020F0302020204030204" charset="0"/>
              </a:rPr>
              <a:t>This analysis can further be put into use to develop ML model to predict customer sentiment</a:t>
            </a:r>
            <a:endParaRPr lang="en-US" altLang="en-GB">
              <a:latin typeface="Calibri Light" panose="020F0302020204030204" charset="0"/>
              <a:cs typeface="Calibri Light" panose="020F0302020204030204" charset="0"/>
            </a:endParaRPr>
          </a:p>
          <a:p>
            <a:pPr marL="0" indent="0">
              <a:buNone/>
            </a:pPr>
            <a:endParaRPr lang="en-US" altLang="en-GB">
              <a:latin typeface="Calibri Light" panose="020F0302020204030204" charset="0"/>
              <a:cs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pPr marL="0" indent="0">
              <a:buNone/>
            </a:pPr>
            <a:endParaRPr lang="en-US" altLang="en-GB"/>
          </a:p>
          <a:p>
            <a:pPr marL="0" indent="0">
              <a:buNone/>
            </a:pPr>
            <a:endParaRPr lang="en-US" altLang="en-GB"/>
          </a:p>
          <a:p>
            <a:pPr marL="0" indent="0">
              <a:buNone/>
            </a:pPr>
            <a:endParaRPr lang="en-US" altLang="en-GB"/>
          </a:p>
          <a:p>
            <a:pPr marL="0" indent="0" algn="ctr">
              <a:buNone/>
            </a:pPr>
            <a:r>
              <a:rPr lang="en-US" altLang="en-GB" sz="4400"/>
              <a:t>THANK YOU</a:t>
            </a:r>
            <a:endParaRPr lang="en-US" altLang="en-GB" sz="44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907</Words>
  <Application>WPS Presentation</Application>
  <PresentationFormat>Widescreen</PresentationFormat>
  <Paragraphs>65</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Bodoni MT Black</vt:lpstr>
      <vt:lpstr>Arial Black</vt:lpstr>
      <vt:lpstr>Calibri Light</vt:lpstr>
      <vt:lpstr>Microsoft YaHei</vt:lpstr>
      <vt:lpstr>Arial Unicode MS</vt:lpstr>
      <vt:lpstr>Calibri</vt:lpstr>
      <vt:lpstr>Communications and Dialogues</vt:lpstr>
      <vt:lpstr>SKYTRAX AIRLINE REVIEW ANALYSIS</vt:lpstr>
      <vt:lpstr>RECAP</vt:lpstr>
      <vt:lpstr>PROCESS</vt:lpstr>
      <vt:lpstr>INSIGHTS</vt:lpstr>
      <vt:lpstr>PowerPoint 演示文稿</vt:lpstr>
      <vt:lpstr>PowerPoint 演示文稿</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gab oni</cp:lastModifiedBy>
  <cp:revision>8</cp:revision>
  <dcterms:created xsi:type="dcterms:W3CDTF">2022-12-06T11:13:00Z</dcterms:created>
  <dcterms:modified xsi:type="dcterms:W3CDTF">2024-09-19T19:33:36Z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E1012291157043A991C8DE3215D975AA_12</vt:lpwstr>
  </property>
  <property fmtid="{D5CDD505-2E9C-101B-9397-08002B2CF9AE}" pid="3" name="KSOProductBuildVer">
    <vt:lpwstr>2057-12.2.0.18165</vt:lpwstr>
  </property>
</Properties>
</file>