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71" r:id="rId9"/>
    <p:sldId id="270" r:id="rId10"/>
    <p:sldId id="269" r:id="rId11"/>
    <p:sldId id="272" r:id="rId12"/>
    <p:sldId id="262" r:id="rId13"/>
    <p:sldId id="263" r:id="rId14"/>
    <p:sldId id="264" r:id="rId15"/>
    <p:sldId id="265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236D0-A53E-B14D-A737-92FFC611BFCA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FA5A9-3E48-EE48-9CE4-222FF71A4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9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FA5A9-3E48-EE48-9CE4-222FF71A4E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889B-9541-9B4C-8B52-EB0B886224A0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B975-F83D-634A-94F8-533D48CE41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32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889B-9541-9B4C-8B52-EB0B886224A0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B975-F83D-634A-94F8-533D48CE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889B-9541-9B4C-8B52-EB0B886224A0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B975-F83D-634A-94F8-533D48CE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889B-9541-9B4C-8B52-EB0B886224A0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B975-F83D-634A-94F8-533D48CE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8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889B-9541-9B4C-8B52-EB0B886224A0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B975-F83D-634A-94F8-533D48CE41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796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889B-9541-9B4C-8B52-EB0B886224A0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B975-F83D-634A-94F8-533D48CE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1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889B-9541-9B4C-8B52-EB0B886224A0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B975-F83D-634A-94F8-533D48CE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99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889B-9541-9B4C-8B52-EB0B886224A0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B975-F83D-634A-94F8-533D48CE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889B-9541-9B4C-8B52-EB0B886224A0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B975-F83D-634A-94F8-533D48CE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8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87889B-9541-9B4C-8B52-EB0B886224A0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7EB975-F83D-634A-94F8-533D48CE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9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889B-9541-9B4C-8B52-EB0B886224A0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EB975-F83D-634A-94F8-533D48CE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87889B-9541-9B4C-8B52-EB0B886224A0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7EB975-F83D-634A-94F8-533D48CE41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2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b="1" dirty="0">
                <a:solidFill>
                  <a:srgbClr val="0070C0"/>
                </a:solidFill>
              </a:rPr>
              <a:t>A Big Data Platform Integrating Compressed Linear Algebra with Columnar </a:t>
            </a:r>
            <a:r>
              <a:rPr lang="en-US" sz="5300" b="1" dirty="0" smtClean="0">
                <a:solidFill>
                  <a:srgbClr val="0070C0"/>
                </a:solidFill>
              </a:rPr>
              <a:t>Databases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45635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US" sz="5000" dirty="0" smtClean="0"/>
              <a:t>Vishnu Gowda Harish, Vinay Kumar Bingi, John A. Miller</a:t>
            </a:r>
          </a:p>
          <a:p>
            <a:pPr algn="just"/>
            <a:r>
              <a:rPr lang="en-US" sz="5000" dirty="0" smtClean="0"/>
              <a:t>Computer Science Department</a:t>
            </a:r>
          </a:p>
          <a:p>
            <a:pPr algn="just"/>
            <a:r>
              <a:rPr lang="en-US" sz="5000" dirty="0" smtClean="0"/>
              <a:t>University of Georgia</a:t>
            </a:r>
          </a:p>
          <a:p>
            <a:pPr algn="just"/>
            <a:r>
              <a:rPr lang="en-US" sz="5000" dirty="0" smtClean="0"/>
              <a:t>IEEE OSBD Workshop 2016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051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Extending Compressed Linear Algebra to Advanced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nalytical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pplications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charset="0"/>
              <a:buChar char="o"/>
            </a:pPr>
            <a:r>
              <a:rPr lang="en-US" sz="2400" dirty="0" smtClean="0"/>
              <a:t> Compressed </a:t>
            </a:r>
            <a:r>
              <a:rPr lang="en-US" sz="2400" dirty="0"/>
              <a:t>linear algebra can be used in </a:t>
            </a:r>
            <a:r>
              <a:rPr lang="en-US" sz="2400" dirty="0" smtClean="0"/>
              <a:t>advanced analytical </a:t>
            </a:r>
            <a:r>
              <a:rPr lang="en-US" sz="2400" dirty="0"/>
              <a:t>applications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to obtain performance gains</a:t>
            </a:r>
          </a:p>
          <a:p>
            <a:pPr>
              <a:buFont typeface="Courier New" charset="0"/>
              <a:buChar char="o"/>
            </a:pPr>
            <a:r>
              <a:rPr lang="en-US" sz="2400" dirty="0" smtClean="0"/>
              <a:t> Advanced </a:t>
            </a:r>
            <a:r>
              <a:rPr lang="en-US" sz="2400" dirty="0"/>
              <a:t>analytics usually deal with large amounts of data demanding </a:t>
            </a:r>
            <a:r>
              <a:rPr lang="en-US" sz="2400" dirty="0" smtClean="0"/>
              <a:t>an</a:t>
            </a:r>
            <a:br>
              <a:rPr lang="en-US" sz="2400" dirty="0" smtClean="0"/>
            </a:br>
            <a:r>
              <a:rPr lang="en-US" sz="2400" dirty="0" smtClean="0"/>
              <a:t>  efficient </a:t>
            </a:r>
            <a:r>
              <a:rPr lang="en-US" sz="2400" dirty="0"/>
              <a:t>approach in each step of the </a:t>
            </a:r>
            <a:r>
              <a:rPr lang="en-US" sz="2400" dirty="0" smtClean="0"/>
              <a:t>analytics</a:t>
            </a:r>
          </a:p>
          <a:p>
            <a:pPr>
              <a:buFont typeface="Courier New" charset="0"/>
              <a:buChar char="o"/>
            </a:pPr>
            <a:r>
              <a:rPr lang="en-US" sz="2400" dirty="0" smtClean="0"/>
              <a:t> Computing </a:t>
            </a:r>
            <a:r>
              <a:rPr lang="en-US" sz="2400" dirty="0"/>
              <a:t>the </a:t>
            </a:r>
            <a:r>
              <a:rPr lang="en-US" sz="2400" dirty="0" smtClean="0"/>
              <a:t>covariance </a:t>
            </a:r>
            <a:r>
              <a:rPr lang="en-US" sz="2400" dirty="0"/>
              <a:t>matrix is required by </a:t>
            </a:r>
            <a:r>
              <a:rPr lang="en-US" sz="2400" dirty="0" smtClean="0"/>
              <a:t>advanced analytical </a:t>
            </a:r>
            <a:br>
              <a:rPr lang="en-US" sz="2400" dirty="0" smtClean="0"/>
            </a:br>
            <a:r>
              <a:rPr lang="en-US" sz="2400" dirty="0" smtClean="0"/>
              <a:t>  techniques</a:t>
            </a:r>
            <a:endParaRPr lang="en-US" sz="2400" dirty="0"/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 Principal </a:t>
            </a:r>
            <a:r>
              <a:rPr lang="en-US" sz="2400" dirty="0"/>
              <a:t>Component Analysis (PCA</a:t>
            </a:r>
            <a:r>
              <a:rPr lang="en-US" sz="2400" dirty="0" smtClean="0"/>
              <a:t>)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/>
              <a:t> Portfolio management</a:t>
            </a:r>
          </a:p>
          <a:p>
            <a:pPr>
              <a:buFont typeface="Courier New" charset="0"/>
              <a:buChar char="o"/>
            </a:pPr>
            <a:r>
              <a:rPr lang="en-US" sz="2400" dirty="0" smtClean="0"/>
              <a:t> Covariance </a:t>
            </a:r>
            <a:r>
              <a:rPr lang="en-US" sz="2400" dirty="0"/>
              <a:t>matrix which when implemented using compressed linear </a:t>
            </a:r>
            <a:r>
              <a:rPr lang="en-US" sz="2400" dirty="0" smtClean="0"/>
              <a:t>algebra</a:t>
            </a:r>
            <a:br>
              <a:rPr lang="en-US" sz="2400" dirty="0" smtClean="0"/>
            </a:br>
            <a:r>
              <a:rPr lang="en-US" sz="2400" dirty="0" smtClean="0"/>
              <a:t>   in ScalaTion, </a:t>
            </a:r>
            <a:r>
              <a:rPr lang="en-US" sz="2400" dirty="0"/>
              <a:t>optimizes not just in computation but also in </a:t>
            </a:r>
            <a:r>
              <a:rPr lang="en-US" sz="2400" dirty="0" smtClean="0"/>
              <a:t>storage</a:t>
            </a:r>
            <a:endParaRPr lang="en-US" sz="2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Experiment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Courier New" charset="0"/>
                  <a:buChar char="o"/>
                </a:pPr>
                <a:r>
                  <a:rPr lang="en-US" sz="2400" dirty="0" smtClean="0"/>
                  <a:t> </a:t>
                </a:r>
                <a:r>
                  <a:rPr lang="en-US" sz="2600" dirty="0" smtClean="0"/>
                  <a:t>UGA Zcluster is used for performance testing</a:t>
                </a:r>
              </a:p>
              <a:p>
                <a:pPr>
                  <a:buFont typeface="Courier New" charset="0"/>
                  <a:buChar char="o"/>
                </a:pPr>
                <a:r>
                  <a:rPr lang="en-US" sz="2600" dirty="0" smtClean="0"/>
                  <a:t> The tests were run on nodes having 12 core Intel Xeon processors and</a:t>
                </a:r>
                <a:br>
                  <a:rPr lang="en-US" sz="2600" dirty="0" smtClean="0"/>
                </a:br>
                <a:r>
                  <a:rPr lang="en-US" sz="2600" dirty="0" smtClean="0"/>
                  <a:t>   256 GB of memory </a:t>
                </a:r>
              </a:p>
              <a:p>
                <a:pPr>
                  <a:buFont typeface="Courier New" charset="0"/>
                  <a:buChar char="o"/>
                </a:pPr>
                <a:r>
                  <a:rPr lang="en-US" sz="2600" dirty="0"/>
                  <a:t> </a:t>
                </a:r>
                <a:r>
                  <a:rPr lang="en-US" sz="2600" dirty="0" smtClean="0"/>
                  <a:t>To make sure RLE vector contained varied amount of run lengths we</a:t>
                </a:r>
                <a:br>
                  <a:rPr lang="en-US" sz="2600" dirty="0" smtClean="0"/>
                </a:br>
                <a:r>
                  <a:rPr lang="en-US" sz="2600" dirty="0" smtClean="0"/>
                  <a:t>   adopted the formula </a:t>
                </a:r>
              </a:p>
              <a:p>
                <a:pPr marL="201168" lvl="1" indent="0">
                  <a:buNone/>
                </a:pPr>
                <a:r>
                  <a:rPr lang="en-US" sz="2400" dirty="0" smtClean="0"/>
                  <a:t>                    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𝑠𝑖𝑧𝑒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𝑟𝑢𝑛𝐿𝑒𝑛𝑔𝑡h𝑣𝑎𝑙</m:t>
                        </m:r>
                      </m:sup>
                    </m:sSup>
                  </m:oMath>
                </a14:m>
                <a:r>
                  <a:rPr lang="en-US" sz="2400" dirty="0"/>
                  <a:t>).</a:t>
                </a:r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toInt</a:t>
                </a:r>
                <a:r>
                  <a:rPr lang="en-US" sz="2400" dirty="0"/>
                  <a:t> </a:t>
                </a:r>
              </a:p>
              <a:p>
                <a:pPr>
                  <a:buFont typeface="Courier New" charset="0"/>
                  <a:buChar char="o"/>
                </a:pPr>
                <a:r>
                  <a:rPr lang="en-US" sz="2600" dirty="0"/>
                  <a:t> </a:t>
                </a:r>
                <a:r>
                  <a:rPr lang="en-US" sz="2600" dirty="0" smtClean="0"/>
                  <a:t>e.g., if runLengthval is 0.2, then a vector of size 100 million will have</a:t>
                </a:r>
                <a:br>
                  <a:rPr lang="en-US" sz="2600" dirty="0" smtClean="0"/>
                </a:br>
                <a:r>
                  <a:rPr lang="en-US" sz="2600" dirty="0" smtClean="0"/>
                  <a:t>  values whose run length can be anything from 1 to 39</a:t>
                </a:r>
              </a:p>
              <a:p>
                <a:pPr>
                  <a:buFont typeface="Courier New" charset="0"/>
                  <a:buChar char="o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9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8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Vector Operation (Variance)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8510"/>
            <a:ext cx="5120640" cy="30317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2" y="2098510"/>
            <a:ext cx="5120640" cy="30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1228"/>
            <a:ext cx="10058400" cy="14507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Matrix Operations (dot and mdot)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57" y="1844569"/>
            <a:ext cx="4580303" cy="23175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11" y="4162096"/>
            <a:ext cx="4580302" cy="2171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47" y="1844568"/>
            <a:ext cx="4467317" cy="2317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47" y="4162096"/>
            <a:ext cx="4462271" cy="21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029" y="19213"/>
            <a:ext cx="10058400" cy="14507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Covariance Matrix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75" y="1826106"/>
            <a:ext cx="4519587" cy="22098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79" y="1826106"/>
            <a:ext cx="4349652" cy="2212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76" y="4003048"/>
            <a:ext cx="4519586" cy="2334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79" y="4003049"/>
            <a:ext cx="4349652" cy="233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Conclusion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charset="0"/>
              <a:buChar char="o"/>
            </a:pPr>
            <a:r>
              <a:rPr lang="en-US" sz="2400" dirty="0" smtClean="0"/>
              <a:t> Compression techniques (RLE) </a:t>
            </a:r>
            <a:r>
              <a:rPr lang="en-US" sz="2400" dirty="0"/>
              <a:t>commonly used in columnar </a:t>
            </a:r>
            <a:r>
              <a:rPr lang="en-US" sz="2400" dirty="0" smtClean="0"/>
              <a:t>relational database</a:t>
            </a:r>
            <a:br>
              <a:rPr lang="en-US" sz="2400" dirty="0" smtClean="0"/>
            </a:br>
            <a:r>
              <a:rPr lang="en-US" sz="2400" dirty="0" smtClean="0"/>
              <a:t>  databases </a:t>
            </a:r>
            <a:r>
              <a:rPr lang="en-US" sz="2400" dirty="0"/>
              <a:t>are added to a comprehensive linear algebra </a:t>
            </a:r>
            <a:r>
              <a:rPr lang="en-US" sz="2400" dirty="0" smtClean="0"/>
              <a:t>package provided by</a:t>
            </a:r>
            <a:br>
              <a:rPr lang="en-US" sz="2400" dirty="0" smtClean="0"/>
            </a:br>
            <a:r>
              <a:rPr lang="en-US" sz="2400" dirty="0" smtClean="0"/>
              <a:t>  the </a:t>
            </a:r>
            <a:r>
              <a:rPr lang="en-US" sz="2400" dirty="0"/>
              <a:t>ScalaTion open source big data </a:t>
            </a:r>
            <a:r>
              <a:rPr lang="en-US" sz="2400" dirty="0" smtClean="0"/>
              <a:t>framework</a:t>
            </a:r>
          </a:p>
          <a:p>
            <a:pPr>
              <a:buFont typeface="Courier New" charset="0"/>
              <a:buChar char="o"/>
            </a:pPr>
            <a:r>
              <a:rPr lang="en-US" sz="2400" dirty="0" smtClean="0"/>
              <a:t> Matrices and vectors can be stored with considerably less space and in some</a:t>
            </a:r>
            <a:br>
              <a:rPr lang="en-US" sz="2400" dirty="0" smtClean="0"/>
            </a:br>
            <a:r>
              <a:rPr lang="en-US" sz="2400" dirty="0" smtClean="0"/>
              <a:t>  cases provide exceptional speed up</a:t>
            </a:r>
          </a:p>
          <a:p>
            <a:pPr>
              <a:buFont typeface="Courier New" charset="0"/>
              <a:buChar char="o"/>
            </a:pPr>
            <a:r>
              <a:rPr lang="en-US" sz="2400" dirty="0" smtClean="0"/>
              <a:t> Integration </a:t>
            </a:r>
            <a:r>
              <a:rPr lang="en-US" sz="2400" dirty="0"/>
              <a:t>of columnar relational and linear algebra provides </a:t>
            </a:r>
            <a:r>
              <a:rPr lang="en-US" sz="2400" dirty="0" smtClean="0"/>
              <a:t>efficient and </a:t>
            </a:r>
            <a:br>
              <a:rPr lang="en-US" sz="2400" dirty="0" smtClean="0"/>
            </a:br>
            <a:r>
              <a:rPr lang="en-US" sz="2400" dirty="0" smtClean="0"/>
              <a:t>  convenient </a:t>
            </a:r>
            <a:r>
              <a:rPr lang="en-US" sz="2400" dirty="0"/>
              <a:t>means for carrying out ad-hoc analytical </a:t>
            </a:r>
            <a:r>
              <a:rPr lang="en-US" sz="2400" dirty="0" smtClean="0"/>
              <a:t>studies</a:t>
            </a:r>
          </a:p>
          <a:p>
            <a:pPr>
              <a:buFont typeface="Courier New" charset="0"/>
              <a:buChar char="o"/>
            </a:pPr>
            <a:r>
              <a:rPr lang="en-US" sz="2400" dirty="0" smtClean="0"/>
              <a:t> Showed </a:t>
            </a:r>
            <a:r>
              <a:rPr lang="en-US" sz="2400" dirty="0"/>
              <a:t>how the use of the ScalaTion framework for parallel execution </a:t>
            </a:r>
            <a:r>
              <a:rPr lang="en-US" sz="2400" dirty="0" smtClean="0"/>
              <a:t>makes</a:t>
            </a:r>
            <a:br>
              <a:rPr lang="en-US" sz="2400" dirty="0" smtClean="0"/>
            </a:br>
            <a:r>
              <a:rPr lang="en-US" sz="2400" dirty="0" smtClean="0"/>
              <a:t>  it </a:t>
            </a:r>
            <a:r>
              <a:rPr lang="en-US" sz="2400" dirty="0"/>
              <a:t>easy to convert sequential codes to parallel </a:t>
            </a:r>
            <a:r>
              <a:rPr lang="en-US" sz="2400" dirty="0" smtClean="0"/>
              <a:t>implementations </a:t>
            </a:r>
          </a:p>
          <a:p>
            <a:pPr>
              <a:buFont typeface="Courier New" charset="0"/>
              <a:buChar char="o"/>
            </a:pPr>
            <a:r>
              <a:rPr lang="en-US" sz="2400" dirty="0" smtClean="0"/>
              <a:t> </a:t>
            </a:r>
            <a:r>
              <a:rPr lang="en-US" sz="2400" b="1" u="sng" dirty="0"/>
              <a:t>http://cobweb.cs.uga.edu/~jam/scalation_1.2/</a:t>
            </a:r>
            <a:r>
              <a:rPr lang="en-US" sz="2400" b="1" u="sng" dirty="0" err="1"/>
              <a:t>README.html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Future Work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sz="2800" dirty="0" smtClean="0"/>
              <a:t> Supporting handling of distributed data in ScalaTion</a:t>
            </a:r>
          </a:p>
          <a:p>
            <a:pPr>
              <a:buFont typeface="Courier New" charset="0"/>
              <a:buChar char="o"/>
            </a:pPr>
            <a:r>
              <a:rPr lang="en-US" sz="2800" dirty="0" smtClean="0"/>
              <a:t> Utilizing compression techniques in advanced predictive analytics</a:t>
            </a:r>
          </a:p>
          <a:p>
            <a:pPr>
              <a:buFont typeface="Courier New" charset="0"/>
              <a:buChar char="o"/>
            </a:pPr>
            <a:r>
              <a:rPr lang="en-US" sz="2800" dirty="0" smtClean="0"/>
              <a:t> Faster update</a:t>
            </a:r>
          </a:p>
          <a:p>
            <a:pPr>
              <a:buFont typeface="Courier New" charset="0"/>
              <a:buChar char="o"/>
            </a:pPr>
            <a:r>
              <a:rPr lang="en-US" sz="2800" dirty="0" smtClean="0"/>
              <a:t> ScalaTion </a:t>
            </a:r>
            <a:r>
              <a:rPr lang="en-US" sz="2800" dirty="0"/>
              <a:t>can also be made to adopt Apache </a:t>
            </a:r>
            <a:r>
              <a:rPr lang="en-US" sz="2800" dirty="0" smtClean="0"/>
              <a:t>Arrow, </a:t>
            </a:r>
            <a:r>
              <a:rPr lang="en-US" sz="2800" dirty="0"/>
              <a:t>an in-memory 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 smtClean="0"/>
              <a:t> columnar </a:t>
            </a:r>
            <a:r>
              <a:rPr lang="en-US" sz="2800" dirty="0"/>
              <a:t>data layer that can be shared across </a:t>
            </a:r>
            <a:r>
              <a:rPr lang="en-US" sz="2800" dirty="0" smtClean="0"/>
              <a:t>systems </a:t>
            </a:r>
            <a:endParaRPr lang="en-US" sz="2800" dirty="0"/>
          </a:p>
          <a:p>
            <a:pPr lvl="1">
              <a:buFont typeface="Courier New" charset="0"/>
              <a:buChar char="o"/>
            </a:pPr>
            <a:r>
              <a:rPr lang="en-US" sz="2800" dirty="0" smtClean="0"/>
              <a:t> Open </a:t>
            </a:r>
            <a:r>
              <a:rPr lang="en-US" sz="2800" dirty="0"/>
              <a:t>source big data projects like Hadoop, HBase, and Spark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are </a:t>
            </a:r>
            <a:r>
              <a:rPr lang="en-US" sz="2800" dirty="0"/>
              <a:t>working with Apache </a:t>
            </a:r>
            <a:r>
              <a:rPr lang="en-US" sz="2800" dirty="0" smtClean="0"/>
              <a:t>Arrow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213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710" y="504497"/>
            <a:ext cx="9925970" cy="106141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Outline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7363"/>
            <a:ext cx="10058400" cy="4500562"/>
          </a:xfrm>
        </p:spPr>
        <p:txBody>
          <a:bodyPr>
            <a:no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 smtClean="0"/>
              <a:t>Objective</a:t>
            </a:r>
            <a:r>
              <a:rPr lang="en-US" sz="2400" dirty="0"/>
              <a:t> </a:t>
            </a:r>
          </a:p>
          <a:p>
            <a:r>
              <a:rPr lang="en-US" sz="2400" dirty="0" smtClean="0"/>
              <a:t>Related </a:t>
            </a:r>
            <a:r>
              <a:rPr lang="en-US" sz="2400" dirty="0"/>
              <a:t>Work</a:t>
            </a:r>
          </a:p>
          <a:p>
            <a:r>
              <a:rPr lang="en-US" sz="2400" dirty="0" smtClean="0"/>
              <a:t>Supporting </a:t>
            </a:r>
            <a:r>
              <a:rPr lang="en-US" sz="2400" dirty="0"/>
              <a:t>Compressed Linear Algebra </a:t>
            </a:r>
            <a:r>
              <a:rPr lang="en-US" sz="2400" dirty="0" smtClean="0"/>
              <a:t>in ScalaTion</a:t>
            </a:r>
          </a:p>
          <a:p>
            <a:r>
              <a:rPr lang="en-US" sz="2400" dirty="0"/>
              <a:t>Interoperability between Relations and Matrices</a:t>
            </a:r>
            <a:endParaRPr lang="en-US" sz="2400" dirty="0" smtClean="0"/>
          </a:p>
          <a:p>
            <a:r>
              <a:rPr lang="en-US" sz="2400" dirty="0"/>
              <a:t>Extending Compressed Linear Algebra to Advanced Analytical Applications</a:t>
            </a:r>
          </a:p>
          <a:p>
            <a:r>
              <a:rPr lang="en-US" sz="2400" dirty="0" smtClean="0"/>
              <a:t>Experiment </a:t>
            </a:r>
            <a:r>
              <a:rPr lang="en-US" sz="2400" dirty="0"/>
              <a:t>Results</a:t>
            </a:r>
          </a:p>
          <a:p>
            <a:r>
              <a:rPr lang="en-US" sz="2400" dirty="0" smtClean="0"/>
              <a:t>Conclusion</a:t>
            </a:r>
            <a:endParaRPr lang="en-US" sz="2400" dirty="0"/>
          </a:p>
          <a:p>
            <a:r>
              <a:rPr lang="en-US" sz="2400" dirty="0" smtClean="0"/>
              <a:t>Future 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69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Introduction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800" dirty="0" smtClean="0"/>
              <a:t> Data </a:t>
            </a:r>
            <a:r>
              <a:rPr lang="en-US" sz="2800" dirty="0"/>
              <a:t>is growing at </a:t>
            </a:r>
            <a:r>
              <a:rPr lang="en-US" sz="2800" dirty="0" smtClean="0"/>
              <a:t>an ever increasingly rapid </a:t>
            </a:r>
            <a:r>
              <a:rPr lang="en-US" sz="2800" dirty="0"/>
              <a:t>rate </a:t>
            </a:r>
            <a:endParaRPr lang="en-US" sz="2800" dirty="0" smtClean="0"/>
          </a:p>
          <a:p>
            <a:pPr>
              <a:buFont typeface="Courier New" charset="0"/>
              <a:buChar char="o"/>
            </a:pPr>
            <a:r>
              <a:rPr lang="en-US" sz="2800" dirty="0"/>
              <a:t> T</a:t>
            </a:r>
            <a:r>
              <a:rPr lang="en-US" sz="2800" dirty="0" smtClean="0"/>
              <a:t>here </a:t>
            </a:r>
            <a:r>
              <a:rPr lang="en-US" sz="2800" dirty="0"/>
              <a:t>is an increasing </a:t>
            </a:r>
            <a:r>
              <a:rPr lang="en-US" sz="2800" dirty="0" smtClean="0"/>
              <a:t>demand</a:t>
            </a:r>
            <a:r>
              <a:rPr lang="en-US" sz="2800" dirty="0"/>
              <a:t> </a:t>
            </a:r>
            <a:r>
              <a:rPr lang="en-US" sz="2800" dirty="0" smtClean="0"/>
              <a:t>for </a:t>
            </a:r>
            <a:r>
              <a:rPr lang="en-US" sz="2800" dirty="0"/>
              <a:t>efficient storage and </a:t>
            </a:r>
            <a:r>
              <a:rPr lang="en-US" sz="2800" dirty="0" smtClean="0"/>
              <a:t>fast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analytics</a:t>
            </a:r>
            <a:endParaRPr lang="en-US" sz="2800" dirty="0"/>
          </a:p>
          <a:p>
            <a:pPr>
              <a:buFont typeface="Courier New" charset="0"/>
              <a:buChar char="o"/>
            </a:pPr>
            <a:r>
              <a:rPr lang="en-US" sz="2800" dirty="0" smtClean="0"/>
              <a:t> Approaches </a:t>
            </a:r>
            <a:r>
              <a:rPr lang="en-US" sz="2800" dirty="0"/>
              <a:t>taken by Big Data Frameworks to satisfy this </a:t>
            </a:r>
            <a:r>
              <a:rPr lang="en-US" sz="2800" dirty="0" smtClean="0"/>
              <a:t>demand</a:t>
            </a:r>
            <a:br>
              <a:rPr lang="en-US" sz="2800" dirty="0" smtClean="0"/>
            </a:br>
            <a:r>
              <a:rPr lang="en-US" sz="2800" dirty="0" smtClean="0"/>
              <a:t>  include</a:t>
            </a:r>
          </a:p>
          <a:p>
            <a:pPr lvl="1"/>
            <a:r>
              <a:rPr lang="en-US" sz="2800" dirty="0" smtClean="0"/>
              <a:t>Parallel </a:t>
            </a:r>
            <a:r>
              <a:rPr lang="en-US" sz="2800" dirty="0"/>
              <a:t>and Distributed </a:t>
            </a:r>
            <a:r>
              <a:rPr lang="en-US" sz="2800" dirty="0" smtClean="0"/>
              <a:t>Processing</a:t>
            </a:r>
          </a:p>
          <a:p>
            <a:pPr lvl="1"/>
            <a:r>
              <a:rPr lang="en-US" sz="2800" dirty="0" smtClean="0"/>
              <a:t>Compression techniques</a:t>
            </a:r>
          </a:p>
          <a:p>
            <a:pPr lvl="1"/>
            <a:r>
              <a:rPr lang="en-US" sz="2800" dirty="0" smtClean="0"/>
              <a:t>Integration </a:t>
            </a:r>
            <a:r>
              <a:rPr lang="en-US" sz="2800" dirty="0"/>
              <a:t>of databases with computational frameworks</a:t>
            </a:r>
          </a:p>
        </p:txBody>
      </p:sp>
    </p:spTree>
    <p:extLst>
      <p:ext uri="{BB962C8B-B14F-4D97-AF65-F5344CB8AC3E}">
        <p14:creationId xmlns:p14="http://schemas.microsoft.com/office/powerpoint/2010/main" val="21325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Objective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458844" cy="4444707"/>
          </a:xfrm>
        </p:spPr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400" dirty="0" smtClean="0"/>
              <a:t> </a:t>
            </a:r>
            <a:r>
              <a:rPr lang="en-US" sz="2600" dirty="0" smtClean="0"/>
              <a:t>Key </a:t>
            </a:r>
            <a:r>
              <a:rPr lang="en-US" sz="2600" dirty="0"/>
              <a:t>foundational components of Big data platforms </a:t>
            </a:r>
            <a:r>
              <a:rPr lang="en-US" sz="2600" dirty="0" smtClean="0"/>
              <a:t>include</a:t>
            </a:r>
          </a:p>
          <a:p>
            <a:pPr lvl="1"/>
            <a:r>
              <a:rPr lang="en-US" sz="2600" dirty="0" smtClean="0"/>
              <a:t>Efficient </a:t>
            </a:r>
            <a:r>
              <a:rPr lang="en-US" sz="2600" dirty="0"/>
              <a:t>Large Scale </a:t>
            </a:r>
            <a:r>
              <a:rPr lang="en-US" sz="2600" dirty="0" smtClean="0"/>
              <a:t>Storage</a:t>
            </a:r>
          </a:p>
          <a:p>
            <a:pPr lvl="1"/>
            <a:r>
              <a:rPr lang="en-US" sz="2600" dirty="0" smtClean="0"/>
              <a:t>High </a:t>
            </a:r>
            <a:r>
              <a:rPr lang="en-US" sz="2600" dirty="0"/>
              <a:t>Performance Linear </a:t>
            </a:r>
            <a:r>
              <a:rPr lang="en-US" sz="2600" dirty="0" smtClean="0"/>
              <a:t>Algebra</a:t>
            </a:r>
            <a:endParaRPr lang="en-US" sz="2600" dirty="0"/>
          </a:p>
          <a:p>
            <a:pPr>
              <a:buFont typeface="Courier New" charset="0"/>
              <a:buChar char="o"/>
            </a:pPr>
            <a:r>
              <a:rPr lang="en-US" sz="2600" dirty="0" smtClean="0"/>
              <a:t> Apply </a:t>
            </a:r>
            <a:r>
              <a:rPr lang="en-US" sz="2600" dirty="0"/>
              <a:t>compression </a:t>
            </a:r>
            <a:r>
              <a:rPr lang="en-US" sz="2600" dirty="0" smtClean="0"/>
              <a:t>techniques </a:t>
            </a:r>
            <a:r>
              <a:rPr lang="en-US" sz="2600" dirty="0"/>
              <a:t>inspired by columnar relational </a:t>
            </a:r>
            <a:r>
              <a:rPr lang="en-US" sz="2600" dirty="0" smtClean="0"/>
              <a:t>databases</a:t>
            </a:r>
          </a:p>
          <a:p>
            <a:pPr lvl="1"/>
            <a:r>
              <a:rPr lang="en-US" sz="2600" dirty="0"/>
              <a:t>e</a:t>
            </a:r>
            <a:r>
              <a:rPr lang="en-US" sz="2600" dirty="0" smtClean="0"/>
              <a:t>.g., Run </a:t>
            </a:r>
            <a:r>
              <a:rPr lang="en-US" sz="2600" dirty="0"/>
              <a:t>Length </a:t>
            </a:r>
            <a:r>
              <a:rPr lang="en-US" sz="2600" dirty="0" smtClean="0"/>
              <a:t>Encoding </a:t>
            </a:r>
            <a:r>
              <a:rPr lang="en-US" sz="2600" dirty="0"/>
              <a:t>(RLE) as a</a:t>
            </a:r>
            <a:r>
              <a:rPr lang="en-US" sz="2600" dirty="0" smtClean="0"/>
              <a:t> </a:t>
            </a:r>
            <a:r>
              <a:rPr lang="en-US" sz="2600" dirty="0"/>
              <a:t>compression </a:t>
            </a:r>
            <a:r>
              <a:rPr lang="en-US" sz="2600" dirty="0" smtClean="0"/>
              <a:t>technique for improving the space profile</a:t>
            </a:r>
          </a:p>
          <a:p>
            <a:pPr>
              <a:buFont typeface="Courier New" charset="0"/>
              <a:buChar char="o"/>
            </a:pPr>
            <a:r>
              <a:rPr lang="en-US" sz="2600" dirty="0" smtClean="0"/>
              <a:t> Exploit </a:t>
            </a:r>
            <a:r>
              <a:rPr lang="en-US" sz="2600" dirty="0"/>
              <a:t>parallel processing for improving </a:t>
            </a:r>
            <a:r>
              <a:rPr lang="en-US" sz="2600" dirty="0" smtClean="0"/>
              <a:t>the time </a:t>
            </a:r>
            <a:r>
              <a:rPr lang="en-US" sz="2600" dirty="0"/>
              <a:t>profile for </a:t>
            </a:r>
            <a:r>
              <a:rPr lang="en-US" sz="2600" dirty="0" smtClean="0"/>
              <a:t>vector and </a:t>
            </a:r>
            <a:br>
              <a:rPr lang="en-US" sz="2600" dirty="0" smtClean="0"/>
            </a:br>
            <a:r>
              <a:rPr lang="en-US" sz="2600" dirty="0" smtClean="0"/>
              <a:t>  matrix operations</a:t>
            </a:r>
            <a:endParaRPr lang="en-US" sz="2600" dirty="0"/>
          </a:p>
          <a:p>
            <a:pPr>
              <a:buFont typeface="Courier New" charset="0"/>
              <a:buChar char="o"/>
            </a:pPr>
            <a:r>
              <a:rPr lang="en-US" sz="2600" dirty="0" smtClean="0"/>
              <a:t> Provide support for both serial and parallel implementations of RLE vectors</a:t>
            </a:r>
            <a:br>
              <a:rPr lang="en-US" sz="2600" dirty="0" smtClean="0"/>
            </a:br>
            <a:r>
              <a:rPr lang="en-US" sz="2600" dirty="0" smtClean="0"/>
              <a:t>  and matrices in ScalaTion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292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Related Work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553437" cy="4318583"/>
          </a:xfrm>
        </p:spPr>
        <p:txBody>
          <a:bodyPr>
            <a:normAutofit fontScale="55000" lnSpcReduction="20000"/>
          </a:bodyPr>
          <a:lstStyle/>
          <a:p>
            <a:pPr>
              <a:buFont typeface="Courier New" charset="0"/>
              <a:buChar char="o"/>
            </a:pPr>
            <a:r>
              <a:rPr lang="en-US" sz="2800" dirty="0" smtClean="0"/>
              <a:t> </a:t>
            </a:r>
            <a:r>
              <a:rPr lang="en-US" sz="4400" dirty="0" smtClean="0"/>
              <a:t>Data </a:t>
            </a:r>
            <a:r>
              <a:rPr lang="en-US" sz="4400" dirty="0"/>
              <a:t>compression is widely adopted in the NoSQL databases world </a:t>
            </a:r>
            <a:r>
              <a:rPr lang="en-US" sz="4400" dirty="0" smtClean="0"/>
              <a:t>mainly</a:t>
            </a:r>
            <a:br>
              <a:rPr lang="en-US" sz="4400" dirty="0" smtClean="0"/>
            </a:br>
            <a:r>
              <a:rPr lang="en-US" sz="4400" dirty="0"/>
              <a:t> </a:t>
            </a:r>
            <a:r>
              <a:rPr lang="en-US" sz="4400" dirty="0" smtClean="0"/>
              <a:t> column </a:t>
            </a:r>
            <a:r>
              <a:rPr lang="en-US" sz="4400" dirty="0"/>
              <a:t>stores as they tend to achieve higher compression </a:t>
            </a:r>
            <a:r>
              <a:rPr lang="en-US" sz="4400" dirty="0" smtClean="0"/>
              <a:t>ratios </a:t>
            </a:r>
            <a:endParaRPr lang="en-US" sz="4400" dirty="0"/>
          </a:p>
          <a:p>
            <a:pPr lvl="1">
              <a:buFont typeface="Courier New" charset="0"/>
              <a:buChar char="o"/>
            </a:pPr>
            <a:r>
              <a:rPr lang="en-US" sz="4400" dirty="0" smtClean="0"/>
              <a:t> e.g.,  Apache Cassandra, C-Store, HP Vertica</a:t>
            </a:r>
            <a:endParaRPr lang="en-US" sz="4400" dirty="0"/>
          </a:p>
          <a:p>
            <a:pPr>
              <a:buFont typeface="Courier New" charset="0"/>
              <a:buChar char="o"/>
            </a:pPr>
            <a:r>
              <a:rPr lang="en-US" sz="3800" dirty="0" smtClean="0"/>
              <a:t> </a:t>
            </a:r>
            <a:r>
              <a:rPr lang="en-US" sz="4400" dirty="0" smtClean="0"/>
              <a:t>Data </a:t>
            </a:r>
            <a:r>
              <a:rPr lang="en-US" sz="4400" dirty="0"/>
              <a:t>compression is also adopted in analytical platforms like Spark SQL </a:t>
            </a:r>
            <a:r>
              <a:rPr lang="en-US" sz="4400" dirty="0" smtClean="0"/>
              <a:t>and  Druid</a:t>
            </a:r>
          </a:p>
          <a:p>
            <a:pPr>
              <a:buFont typeface="Courier New" charset="0"/>
              <a:buChar char="o"/>
            </a:pPr>
            <a:r>
              <a:rPr lang="en-US" sz="3800" dirty="0" smtClean="0"/>
              <a:t> </a:t>
            </a:r>
            <a:r>
              <a:rPr lang="en-US" sz="4400" dirty="0" smtClean="0"/>
              <a:t>There also has been prior work on integrating linear algebra in databases</a:t>
            </a:r>
            <a:endParaRPr lang="en-US" sz="4400" dirty="0"/>
          </a:p>
          <a:p>
            <a:pPr lvl="1"/>
            <a:r>
              <a:rPr lang="en-US" sz="4400" dirty="0" smtClean="0"/>
              <a:t>SciDB, a </a:t>
            </a:r>
            <a:r>
              <a:rPr lang="en-US" sz="4400" dirty="0"/>
              <a:t>fine-tuned database </a:t>
            </a:r>
            <a:r>
              <a:rPr lang="en-US" sz="4400" dirty="0" smtClean="0"/>
              <a:t>with an array based data </a:t>
            </a:r>
            <a:r>
              <a:rPr lang="en-US" sz="4400" dirty="0"/>
              <a:t>model </a:t>
            </a:r>
            <a:r>
              <a:rPr lang="en-US" sz="4400" dirty="0" smtClean="0"/>
              <a:t>and support for linear algebra operations via Array Query Language (AQL) and Array Functional Language (AFL)</a:t>
            </a:r>
          </a:p>
          <a:p>
            <a:pPr lvl="1"/>
            <a:r>
              <a:rPr lang="en-US" sz="4400" dirty="0" smtClean="0"/>
              <a:t>MADlib Analytics Library, linear algebra expressions are formulated via SQL and user defined functions</a:t>
            </a:r>
          </a:p>
          <a:p>
            <a:pPr lvl="1"/>
            <a:r>
              <a:rPr lang="en-US" sz="4400" dirty="0" smtClean="0"/>
              <a:t>D</a:t>
            </a:r>
            <a:r>
              <a:rPr lang="en-US" sz="4400" dirty="0"/>
              <a:t>. </a:t>
            </a:r>
            <a:r>
              <a:rPr lang="en-US" sz="4400" dirty="0" smtClean="0"/>
              <a:t>Kernert et </a:t>
            </a:r>
            <a:r>
              <a:rPr lang="en-US" sz="4400" dirty="0"/>
              <a:t>al. ACM, </a:t>
            </a:r>
            <a:r>
              <a:rPr lang="en-US" sz="4400" dirty="0" smtClean="0"/>
              <a:t>2014, integrates </a:t>
            </a:r>
            <a:r>
              <a:rPr lang="en-US" sz="4400" dirty="0"/>
              <a:t>linear algebra into an in-memory columnar </a:t>
            </a:r>
            <a:r>
              <a:rPr lang="en-US" sz="4400" dirty="0" smtClean="0"/>
              <a:t>database by embedding matrices as part of the DDL and offers built in DML commands to process matrices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Supporting Compressed Linear Algebra in ScalaTion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buFont typeface="Courier New" charset="0"/>
              <a:buChar char="o"/>
            </a:pPr>
            <a:r>
              <a:rPr lang="en-US" sz="2400" dirty="0" smtClean="0"/>
              <a:t> RLE Vectors</a:t>
            </a:r>
          </a:p>
          <a:p>
            <a:pPr lvl="1"/>
            <a:r>
              <a:rPr lang="en-US" sz="2400" dirty="0" smtClean="0"/>
              <a:t>Original sequence of values are replaced </a:t>
            </a:r>
            <a:br>
              <a:rPr lang="en-US" sz="2400" dirty="0" smtClean="0"/>
            </a:br>
            <a:r>
              <a:rPr lang="en-US" sz="2400" dirty="0" smtClean="0"/>
              <a:t>with Triplets (</a:t>
            </a:r>
            <a:r>
              <a:rPr lang="en-US" sz="2400" i="1" dirty="0" smtClean="0"/>
              <a:t>value</a:t>
            </a:r>
            <a:r>
              <a:rPr lang="en-US" sz="2400" dirty="0" smtClean="0"/>
              <a:t>, </a:t>
            </a:r>
            <a:r>
              <a:rPr lang="en-US" sz="2400" i="1" dirty="0" smtClean="0"/>
              <a:t>count, startPos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Internally contains a ReArray to store the </a:t>
            </a:r>
            <a:br>
              <a:rPr lang="en-US" sz="2400" dirty="0" smtClean="0"/>
            </a:br>
            <a:r>
              <a:rPr lang="en-US" sz="2400" dirty="0" smtClean="0"/>
              <a:t>triplets. ReArray </a:t>
            </a:r>
            <a:r>
              <a:rPr lang="en-US" sz="2400" dirty="0"/>
              <a:t>is </a:t>
            </a:r>
            <a:r>
              <a:rPr lang="en-US" sz="2400" dirty="0" smtClean="0"/>
              <a:t>an implementation of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the ResizableArray trait provided in Scala 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the dense vector is compressed to </a:t>
            </a:r>
            <a:r>
              <a:rPr lang="en-US" sz="2400" dirty="0" smtClean="0"/>
              <a:t>an </a:t>
            </a:r>
            <a:r>
              <a:rPr lang="en-US" sz="2400" dirty="0"/>
              <a:t>RLE </a:t>
            </a:r>
            <a:br>
              <a:rPr lang="en-US" sz="2400" dirty="0"/>
            </a:br>
            <a:r>
              <a:rPr lang="en-US" sz="2400" dirty="0" smtClean="0"/>
              <a:t>vector of </a:t>
            </a:r>
            <a:r>
              <a:rPr lang="en-US" sz="2400" dirty="0"/>
              <a:t>size C, where C is the number of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triplets, then</a:t>
            </a:r>
          </a:p>
          <a:p>
            <a:pPr lvl="2"/>
            <a:r>
              <a:rPr lang="en-US" sz="2400" dirty="0" smtClean="0"/>
              <a:t>Update takes O(C)</a:t>
            </a:r>
          </a:p>
          <a:p>
            <a:pPr lvl="2"/>
            <a:r>
              <a:rPr lang="en-US" sz="2400" dirty="0" smtClean="0"/>
              <a:t>Random Access takes Log(C)</a:t>
            </a:r>
            <a:endParaRPr lang="en-US" sz="2400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82" y="2120131"/>
            <a:ext cx="3799840" cy="579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68" y="3491951"/>
            <a:ext cx="1524000" cy="2515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28380" y="2655204"/>
            <a:ext cx="1956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Original run of values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77551" y="6007835"/>
            <a:ext cx="841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ReArray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311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Supporting </a:t>
            </a:r>
            <a:r>
              <a:rPr lang="en-US" b="1" dirty="0">
                <a:solidFill>
                  <a:srgbClr val="0070C0"/>
                </a:solidFill>
              </a:rPr>
              <a:t>Compressed Linear Algebra </a:t>
            </a:r>
            <a:r>
              <a:rPr lang="en-US" b="1" dirty="0" smtClean="0">
                <a:solidFill>
                  <a:srgbClr val="0070C0"/>
                </a:solidFill>
              </a:rPr>
              <a:t>in ScalaTion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5612" cy="4892416"/>
              </a:xfrm>
            </p:spPr>
            <p:txBody>
              <a:bodyPr/>
              <a:lstStyle/>
              <a:p>
                <a:pPr>
                  <a:buFont typeface="Courier New" charset="0"/>
                  <a:buChar char="o"/>
                </a:pPr>
                <a:r>
                  <a:rPr lang="en-US" sz="2400" dirty="0" smtClean="0"/>
                  <a:t> RLE Matrices</a:t>
                </a:r>
              </a:p>
              <a:p>
                <a:pPr lvl="1"/>
                <a:r>
                  <a:rPr lang="en-US" sz="2400" dirty="0" smtClean="0"/>
                  <a:t>RLE </a:t>
                </a:r>
                <a:r>
                  <a:rPr lang="en-US" sz="2400" dirty="0"/>
                  <a:t>matrix contains a collection of RLE </a:t>
                </a:r>
                <a:r>
                  <a:rPr lang="en-US" sz="2400" dirty="0" smtClean="0"/>
                  <a:t>column</a:t>
                </a:r>
                <a:br>
                  <a:rPr lang="en-US" sz="2400" dirty="0" smtClean="0"/>
                </a:br>
                <a:r>
                  <a:rPr lang="en-US" sz="2400" dirty="0" smtClean="0"/>
                  <a:t>vectors </a:t>
                </a:r>
                <a:r>
                  <a:rPr lang="en-US" sz="2400" dirty="0"/>
                  <a:t>that constitute a </a:t>
                </a:r>
                <a:r>
                  <a:rPr lang="en-US" sz="2400" dirty="0" smtClean="0"/>
                  <a:t>matrix</a:t>
                </a:r>
              </a:p>
              <a:p>
                <a:pPr lvl="1"/>
                <a:r>
                  <a:rPr lang="en-US" sz="2400" dirty="0" smtClean="0"/>
                  <a:t>Rapid processing of matrix columns</a:t>
                </a:r>
              </a:p>
              <a:p>
                <a:pPr lvl="1"/>
                <a:r>
                  <a:rPr lang="en-US" sz="2400" dirty="0" smtClean="0"/>
                  <a:t>ScalaTion provides many efficient linear algebra</a:t>
                </a:r>
                <a:br>
                  <a:rPr lang="en-US" sz="2400" dirty="0" smtClean="0"/>
                </a:br>
                <a:r>
                  <a:rPr lang="en-US" sz="2400" dirty="0" smtClean="0"/>
                  <a:t>primitives</a:t>
                </a:r>
              </a:p>
              <a:p>
                <a:pPr lvl="2"/>
                <a:r>
                  <a:rPr lang="en-US" sz="2400" dirty="0" smtClean="0"/>
                  <a:t>e.g.,  </a:t>
                </a:r>
                <a:r>
                  <a:rPr lang="en-US" sz="2400" i="1" dirty="0" smtClean="0"/>
                  <a:t>mdot </a:t>
                </a:r>
                <a:r>
                  <a:rPr lang="en-US" sz="2400" dirty="0" smtClean="0"/>
                  <a:t>(Matrix dot product) is used as an </a:t>
                </a:r>
                <a:br>
                  <a:rPr lang="en-US" sz="2400" dirty="0" smtClean="0"/>
                </a:br>
                <a:r>
                  <a:rPr lang="en-US" sz="2400" dirty="0" smtClean="0"/>
                  <a:t>alternative linear algebra operator to matrix </a:t>
                </a:r>
                <a:br>
                  <a:rPr lang="en-US" sz="2400" dirty="0" smtClean="0"/>
                </a:br>
                <a:r>
                  <a:rPr lang="en-US" sz="2400" dirty="0" smtClean="0"/>
                  <a:t>multiplication</a:t>
                </a:r>
                <a:br>
                  <a:rPr lang="en-US" sz="2400" dirty="0" smtClean="0"/>
                </a:br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𝐴𝐵</m:t>
                    </m:r>
                    <m:r>
                      <a:rPr lang="en-US" sz="2400" b="0" i="1" smtClean="0">
                        <a:latin typeface="Cambria Math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𝑚𝑑𝑜𝑡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5612" cy="4892416"/>
              </a:xfrm>
              <a:blipFill rotWithShape="0">
                <a:blip r:embed="rId2"/>
                <a:stretch>
                  <a:fillRect l="-1574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70" y="4941332"/>
            <a:ext cx="4608565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84" y="2077942"/>
            <a:ext cx="2859045" cy="2377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78573" y="4538422"/>
            <a:ext cx="870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Relation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854212" y="6038612"/>
            <a:ext cx="1118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RleMatrixD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1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Matrix Dot Product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584968" cy="446047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Font typeface="Courier New" charset="0"/>
                  <a:buChar char="o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 </m:t>
                    </m:r>
                    <m:r>
                      <a:rPr lang="en-US" sz="2600" i="1">
                        <a:latin typeface="Cambria Math" charset="0"/>
                      </a:rPr>
                      <m:t>𝑚𝑑𝑜𝑡</m:t>
                    </m:r>
                    <m:r>
                      <a:rPr lang="en-US" sz="26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600" dirty="0" smtClean="0"/>
                  <a:t>implementation </a:t>
                </a:r>
              </a:p>
              <a:p>
                <a:endParaRPr lang="en-US" sz="26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    </a:t>
                </a:r>
              </a:p>
              <a:p>
                <a:pPr>
                  <a:buFont typeface="Courier New" charset="0"/>
                  <a:buChar char="o"/>
                </a:pPr>
                <a:r>
                  <a:rPr lang="en-US" sz="2600" dirty="0" smtClean="0"/>
                  <a:t> Easy injection of parallelism into the code via Scala’s Parallel Collections</a:t>
                </a:r>
              </a:p>
              <a:p>
                <a:pPr>
                  <a:buFont typeface="Arial" charset="0"/>
                  <a:buChar char="•"/>
                </a:pPr>
                <a:endParaRPr lang="en-US" sz="2600" dirty="0" smtClean="0"/>
              </a:p>
              <a:p>
                <a:pPr>
                  <a:buFont typeface="Arial" charset="0"/>
                  <a:buChar char="•"/>
                </a:pPr>
                <a:endParaRPr lang="en-US" sz="2600" dirty="0" smtClean="0"/>
              </a:p>
              <a:p>
                <a:pPr>
                  <a:buFont typeface="Arial" charset="0"/>
                  <a:buChar char="•"/>
                </a:pPr>
                <a:endParaRPr lang="en-US" sz="2000" dirty="0"/>
              </a:p>
              <a:p>
                <a:pPr>
                  <a:buFont typeface="Arial" charset="0"/>
                  <a:buChar char="•"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Font typeface="Courier New" charset="0"/>
                  <a:buChar char="o"/>
                </a:pPr>
                <a:r>
                  <a:rPr lang="en-US" sz="2600" dirty="0" smtClean="0"/>
                  <a:t> ScalaTion </a:t>
                </a:r>
                <a:r>
                  <a:rPr lang="en-US" sz="2600" dirty="0"/>
                  <a:t>also supports a slightly different variant of the dot product similar to MATLAB </a:t>
                </a:r>
                <a:r>
                  <a:rPr lang="en-US" sz="2600" dirty="0" smtClean="0"/>
                  <a:t>via the </a:t>
                </a:r>
                <a:r>
                  <a:rPr lang="en-US" sz="2600" i="1" dirty="0" smtClean="0"/>
                  <a:t>dot</a:t>
                </a:r>
                <a:r>
                  <a:rPr lang="en-US" sz="2600" dirty="0" smtClean="0"/>
                  <a:t> operator.</a:t>
                </a:r>
                <a:endParaRPr lang="en-US" sz="2600" dirty="0"/>
              </a:p>
              <a:p>
                <a:pPr>
                  <a:buFont typeface="Arial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584968" cy="4460473"/>
              </a:xfrm>
              <a:blipFill rotWithShape="0">
                <a:blip r:embed="rId2"/>
                <a:stretch>
                  <a:fillRect l="-1267" t="-9576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3" y="2112579"/>
            <a:ext cx="7137586" cy="1340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68" y="3894082"/>
            <a:ext cx="7432026" cy="19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Interoperability between Relations and Matrices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charset="0"/>
              <a:buChar char="o"/>
            </a:pPr>
            <a:r>
              <a:rPr lang="en-US" sz="2800" dirty="0" smtClean="0"/>
              <a:t> ScalaTion </a:t>
            </a:r>
            <a:r>
              <a:rPr lang="en-US" sz="2800" dirty="0"/>
              <a:t>has the ability to extract matrices </a:t>
            </a:r>
            <a:r>
              <a:rPr lang="en-US" sz="2800" dirty="0" smtClean="0"/>
              <a:t>and </a:t>
            </a:r>
            <a:r>
              <a:rPr lang="en-US" sz="2800" dirty="0"/>
              <a:t>vectors </a:t>
            </a:r>
            <a:r>
              <a:rPr lang="en-US" sz="2800" dirty="0" smtClean="0"/>
              <a:t>from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relations</a:t>
            </a:r>
            <a:r>
              <a:rPr lang="en-US" sz="2800" dirty="0"/>
              <a:t>, perform operations and then transform the result back to </a:t>
            </a:r>
            <a:br>
              <a:rPr lang="en-US" sz="2800" dirty="0"/>
            </a:br>
            <a:r>
              <a:rPr lang="en-US" sz="2800" dirty="0" smtClean="0"/>
              <a:t>  relations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175" y="3468415"/>
            <a:ext cx="8561776" cy="19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3320</TotalTime>
  <Words>329</Words>
  <Application>Microsoft Macintosh PowerPoint</Application>
  <PresentationFormat>Widescreen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Retrospect</vt:lpstr>
      <vt:lpstr>A Big Data Platform Integrating Compressed Linear Algebra with Columnar Databases</vt:lpstr>
      <vt:lpstr>Outline</vt:lpstr>
      <vt:lpstr>Introduction</vt:lpstr>
      <vt:lpstr>Objective</vt:lpstr>
      <vt:lpstr>Related Work</vt:lpstr>
      <vt:lpstr>Supporting Compressed Linear Algebra in ScalaTion</vt:lpstr>
      <vt:lpstr>Supporting Compressed Linear Algebra in ScalaTion</vt:lpstr>
      <vt:lpstr>Matrix Dot Product</vt:lpstr>
      <vt:lpstr>Interoperability between Relations and Matrices</vt:lpstr>
      <vt:lpstr>Extending Compressed Linear Algebra to Advanced Analytical Applications</vt:lpstr>
      <vt:lpstr>Experiment Results</vt:lpstr>
      <vt:lpstr>Vector Operation (Variance)</vt:lpstr>
      <vt:lpstr>Matrix Operations (dot and mdot)</vt:lpstr>
      <vt:lpstr>Covariance Matrix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Big Data Platform Integrating Compressed Linear Algebra with Columnar Databases.</dc:title>
  <dc:creator>Vishnu  Gowda Harish</dc:creator>
  <cp:lastModifiedBy>Vishnu  Gowda Harish</cp:lastModifiedBy>
  <cp:revision>257</cp:revision>
  <dcterms:created xsi:type="dcterms:W3CDTF">2016-11-28T19:37:24Z</dcterms:created>
  <dcterms:modified xsi:type="dcterms:W3CDTF">2016-12-12T02:22:03Z</dcterms:modified>
</cp:coreProperties>
</file>